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drawings/drawing4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drawings/drawing1.xml" ContentType="application/vnd.openxmlformats-officedocument.drawingml.chartshapes+xml"/>
  <Override PartName="/ppt/drawings/drawing3.xml" ContentType="application/vnd.openxmlformats-officedocument.drawingml.chartshapes+xml"/>
  <Override PartName="/ppt/drawings/drawing2.xml" ContentType="application/vnd.openxmlformats-officedocument.drawingml.chartshap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Masters/notesMaster1.xml" ContentType="application/vnd.openxmlformats-officedocument.presentationml.notesMaster+xml"/>
  <Override PartName="/ppt/charts/chart10.xml" ContentType="application/vnd.openxmlformats-officedocument.drawingml.chart+xml"/>
  <Override PartName="/ppt/theme/theme1.xml" ContentType="application/vnd.openxmlformats-officedocument.theme+xml"/>
  <Override PartName="/ppt/charts/style10.xml" ContentType="application/vnd.ms-office.chartstyle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olors10.xml" ContentType="application/vnd.ms-office.chartcolorstyle+xml"/>
  <Override PartName="/ppt/charts/style8.xml" ContentType="application/vnd.ms-office.chartstyle+xml"/>
  <Override PartName="/ppt/theme/themeOverride2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olors8.xml" ContentType="application/vnd.ms-office.chartcolorstyle+xml"/>
  <Override PartName="/ppt/authors.xml" ContentType="application/vnd.ms-powerpoint.authors+xml"/>
  <Override PartName="/ppt/charts/colors7.xml" ContentType="application/vnd.ms-office.chartcolorstyle+xml"/>
  <Override PartName="/ppt/charts/style7.xml" ContentType="application/vnd.ms-office.chartstyle+xml"/>
  <Override PartName="/ppt/charts/chart9.xml" ContentType="application/vnd.openxmlformats-officedocument.drawingml.chart+xml"/>
  <Override PartName="/ppt/charts/style9.xml" ContentType="application/vnd.ms-office.chartstyl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olors6.xml" ContentType="application/vnd.ms-office.chartcolorstyle+xml"/>
  <Override PartName="/ppt/charts/style6.xml" ContentType="application/vnd.ms-office.chartstyle+xml"/>
  <Override PartName="/ppt/charts/chart6.xml" ContentType="application/vnd.openxmlformats-officedocument.drawingml.chart+xml"/>
  <Override PartName="/ppt/charts/colors9.xml" ContentType="application/vnd.ms-office.chartcolorstyl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283" r:id="rId4"/>
    <p:sldId id="279" r:id="rId5"/>
    <p:sldId id="281" r:id="rId6"/>
    <p:sldId id="278" r:id="rId7"/>
    <p:sldId id="26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A1E8FBF-0B39-D487-335B-7B5293772952}" name="Riise Creque" initials="RC" userId="S::Riise.Creque@bmv.vi.gov::84965bcb-759b-4e51-ac5f-81619930025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63" autoAdjust="0"/>
    <p:restoredTop sz="90315" autoAdjust="0"/>
  </p:normalViewPr>
  <p:slideViewPr>
    <p:cSldViewPr snapToGrid="0">
      <p:cViewPr varScale="1">
        <p:scale>
          <a:sx n="100" d="100"/>
          <a:sy n="100" d="100"/>
        </p:scale>
        <p:origin x="9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17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customXml" Target="../customXml/item1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4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../embeddings/oleObject1.bin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3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usvi-my.sharepoint.com/personal/riise_creque_bmv_vi_gov/Documents/Daily%20Bank%20Deposit%20Verification%20Spreadsheet%20-%20Shared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usvi-my.sharepoint.com/personal/riise_creque_bmv_vi_gov/Documents/Daily%20Bank%20Deposit%20Verification%20Spreadsheet%20-%20Shared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000" dirty="0">
                <a:solidFill>
                  <a:schemeClr val="tx1"/>
                </a:solidFill>
              </a:rPr>
              <a:t>Overall Increase</a:t>
            </a:r>
            <a:r>
              <a:rPr lang="en-US" sz="1000" baseline="0" dirty="0">
                <a:solidFill>
                  <a:schemeClr val="tx1"/>
                </a:solidFill>
              </a:rPr>
              <a:t> In</a:t>
            </a:r>
            <a:r>
              <a:rPr lang="en-US" sz="1000" dirty="0">
                <a:solidFill>
                  <a:schemeClr val="tx1"/>
                </a:solidFill>
              </a:rPr>
              <a:t> Revenue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566866062488764"/>
          <c:y val="0.19258566900751975"/>
          <c:w val="0.59380724152653253"/>
          <c:h val="0.73271752696454162"/>
        </c:manualLayout>
      </c:layout>
      <c:doughnutChart>
        <c:varyColors val="1"/>
        <c:ser>
          <c:idx val="0"/>
          <c:order val="0"/>
          <c:tx>
            <c:strRef>
              <c:f>Rounded_Edge_V2!$A$8</c:f>
              <c:strCache>
                <c:ptCount val="1"/>
                <c:pt idx="0">
                  <c:v>Fill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</c:spPr>
          <c:dPt>
            <c:idx val="0"/>
            <c:bubble3D val="0"/>
            <c:spPr>
              <a:solidFill>
                <a:srgbClr val="00B0F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E21-4EB7-AFFB-88935EE8A953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2222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E21-4EB7-AFFB-88935EE8A953}"/>
              </c:ext>
            </c:extLst>
          </c:dPt>
          <c:cat>
            <c:strRef>
              <c:f>Rounded_Edge_V2!$A$9:$A$10</c:f>
              <c:strCache>
                <c:ptCount val="2"/>
                <c:pt idx="0">
                  <c:v>Remainder</c:v>
                </c:pt>
                <c:pt idx="1">
                  <c:v>Percentage</c:v>
                </c:pt>
              </c:strCache>
            </c:strRef>
          </c:cat>
          <c:val>
            <c:numRef>
              <c:f>Rounded_Edge_V2!$B$9:$B$10</c:f>
              <c:numCache>
                <c:formatCode>0%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E21-4EB7-AFFB-88935EE8A9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4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Sheet2!$D$4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FF9-4A37-9E8B-62278BE1E681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FF9-4A37-9E8B-62278BE1E681}"/>
              </c:ext>
            </c:extLst>
          </c:dPt>
          <c:dLbls>
            <c:delete val="1"/>
          </c:dLbls>
          <c:cat>
            <c:strRef>
              <c:f>Sheet2!$C$5:$C$6</c:f>
              <c:strCache>
                <c:ptCount val="2"/>
                <c:pt idx="0">
                  <c:v>Projected           </c:v>
                </c:pt>
                <c:pt idx="1">
                  <c:v>Actual           </c:v>
                </c:pt>
              </c:strCache>
            </c:strRef>
          </c:cat>
          <c:val>
            <c:numRef>
              <c:f>Sheet2!$D$5:$D$6</c:f>
              <c:numCache>
                <c:formatCode>"$"#,##0.00</c:formatCode>
                <c:ptCount val="2"/>
                <c:pt idx="0">
                  <c:v>5306410</c:v>
                </c:pt>
                <c:pt idx="1">
                  <c:v>6621000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FF9-4A37-9E8B-62278BE1E681}"/>
            </c:ext>
          </c:extLst>
        </c:ser>
        <c:ser>
          <c:idx val="1"/>
          <c:order val="1"/>
          <c:tx>
            <c:strRef>
              <c:f>Sheet2!$E$4</c:f>
              <c:strCache>
                <c:ptCount val="1"/>
                <c:pt idx="0">
                  <c:v>INVISIBLE BAR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41711105-37D2-4DFE-8506-3A7DF2C15260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EFF9-4A37-9E8B-62278BE1E6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Sheet2!$G$5:$G$7</c:f>
                <c:numCache>
                  <c:formatCode>General</c:formatCode>
                  <c:ptCount val="3"/>
                  <c:pt idx="0">
                    <c:v>-1314590</c:v>
                  </c:pt>
                  <c:pt idx="1">
                    <c:v>-2555664</c:v>
                  </c:pt>
                  <c:pt idx="2">
                    <c:v>-1396882</c:v>
                  </c:pt>
                </c:numCache>
              </c:numRef>
            </c:plus>
            <c:minus>
              <c:numRef>
                <c:f>Sheet2!$H$5:$H$7</c:f>
                <c:numCache>
                  <c:formatCode>General</c:formatCode>
                  <c:ptCount val="3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</c:numCache>
              </c:numRef>
            </c:minus>
            <c:spPr>
              <a:noFill/>
              <a:ln w="12700" cap="rnd" cmpd="sng" algn="ctr">
                <a:solidFill>
                  <a:schemeClr val="dk1">
                    <a:lumMod val="90000"/>
                  </a:schemeClr>
                </a:solidFill>
                <a:prstDash val="solid"/>
                <a:round/>
              </a:ln>
              <a:effectLst/>
            </c:spPr>
          </c:errBars>
          <c:cat>
            <c:strRef>
              <c:f>Sheet2!$C$5:$C$6</c:f>
              <c:strCache>
                <c:ptCount val="2"/>
                <c:pt idx="0">
                  <c:v>Projected           </c:v>
                </c:pt>
                <c:pt idx="1">
                  <c:v>Actual           </c:v>
                </c:pt>
              </c:strCache>
            </c:strRef>
          </c:cat>
          <c:val>
            <c:numRef>
              <c:f>Sheet2!$E$5</c:f>
              <c:numCache>
                <c:formatCode>"$"#,##0.00</c:formatCode>
                <c:ptCount val="1"/>
                <c:pt idx="0">
                  <c:v>6621000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Sheet2!$I$5:$I$7</c15:f>
                <c15:dlblRangeCache>
                  <c:ptCount val="3"/>
                  <c:pt idx="0">
                    <c:v>+25%</c:v>
                  </c:pt>
                  <c:pt idx="1">
                    <c:v>+39%</c:v>
                  </c:pt>
                  <c:pt idx="2">
                    <c:v>+15%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EFF9-4A37-9E8B-62278BE1E68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0"/>
        <c:axId val="1560215488"/>
        <c:axId val="1560210688"/>
      </c:barChart>
      <c:catAx>
        <c:axId val="1560215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0210688"/>
        <c:crosses val="autoZero"/>
        <c:auto val="1"/>
        <c:lblAlgn val="ctr"/>
        <c:lblOffset val="100"/>
        <c:noMultiLvlLbl val="0"/>
      </c:catAx>
      <c:valAx>
        <c:axId val="1560210688"/>
        <c:scaling>
          <c:orientation val="minMax"/>
        </c:scaling>
        <c:delete val="1"/>
        <c:axPos val="l"/>
        <c:numFmt formatCode="&quot;$&quot;#,##0.00" sourceLinked="1"/>
        <c:majorTickMark val="out"/>
        <c:minorTickMark val="none"/>
        <c:tickLblPos val="nextTo"/>
        <c:crossAx val="1560215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tx1"/>
                </a:solidFill>
              </a:rPr>
              <a:t>Confidence Forecast</a:t>
            </a:r>
          </a:p>
        </c:rich>
      </c:tx>
      <c:layout>
        <c:manualLayout>
          <c:xMode val="edge"/>
          <c:yMode val="edge"/>
          <c:x val="0.2341507540518987"/>
          <c:y val="0.246548288449660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566867824682239"/>
          <c:y val="0.15282755938846884"/>
          <c:w val="0.59380724152653253"/>
          <c:h val="0.73271752696454162"/>
        </c:manualLayout>
      </c:layout>
      <c:doughnutChart>
        <c:varyColors val="1"/>
        <c:ser>
          <c:idx val="0"/>
          <c:order val="0"/>
          <c:tx>
            <c:strRef>
              <c:f>Rounded_Edge_V2!$A$8</c:f>
              <c:strCache>
                <c:ptCount val="1"/>
                <c:pt idx="0">
                  <c:v>Fill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bg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688-4B58-989F-0F1F7E25C9F9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2222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688-4B58-989F-0F1F7E25C9F9}"/>
              </c:ext>
            </c:extLst>
          </c:dPt>
          <c:cat>
            <c:strRef>
              <c:f>Rounded_Edge_V2!$A$9:$A$10</c:f>
              <c:strCache>
                <c:ptCount val="2"/>
                <c:pt idx="0">
                  <c:v>Remainder</c:v>
                </c:pt>
                <c:pt idx="1">
                  <c:v>Percentage</c:v>
                </c:pt>
              </c:strCache>
            </c:strRef>
          </c:cat>
          <c:val>
            <c:numRef>
              <c:f>Rounded_Edge_V2!$B$9:$B$10</c:f>
              <c:numCache>
                <c:formatCode>0%</c:formatCode>
                <c:ptCount val="2"/>
                <c:pt idx="0">
                  <c:v>9.9999999999999978E-2</c:v>
                </c:pt>
                <c:pt idx="1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688-4B58-989F-0F1F7E25C9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4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Sheet3!$B$1</c:f>
              <c:strCache>
                <c:ptCount val="1"/>
                <c:pt idx="0">
                  <c:v>Revenue</c:v>
                </c:pt>
              </c:strCache>
            </c:strRef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val>
            <c:numRef>
              <c:f>Sheet3!$B$2:$B$9</c:f>
              <c:numCache>
                <c:formatCode>"$"#,##0.00</c:formatCode>
                <c:ptCount val="8"/>
                <c:pt idx="0">
                  <c:v>9407530</c:v>
                </c:pt>
                <c:pt idx="1">
                  <c:v>9817069</c:v>
                </c:pt>
                <c:pt idx="2">
                  <c:v>9176664</c:v>
                </c:pt>
                <c:pt idx="3">
                  <c:v>10573546</c:v>
                </c:pt>
                <c:pt idx="4">
                  <c:v>10862981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A4D-41F9-843C-664CE2D5B801}"/>
            </c:ext>
          </c:extLst>
        </c:ser>
        <c:ser>
          <c:idx val="1"/>
          <c:order val="1"/>
          <c:tx>
            <c:strRef>
              <c:f>Sheet3!$C$1</c:f>
              <c:strCache>
                <c:ptCount val="1"/>
                <c:pt idx="0">
                  <c:v>Forecast(Revenue)</c:v>
                </c:pt>
              </c:strCache>
            </c:strRef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numRef>
              <c:f>Sheet3!$A$2:$A$9</c:f>
              <c:numCache>
                <c:formatCode>General</c:formatCode>
                <c:ptCount val="8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</c:numCache>
            </c:numRef>
          </c:cat>
          <c:val>
            <c:numRef>
              <c:f>Sheet3!$C$2:$C$9</c:f>
              <c:numCache>
                <c:formatCode>General</c:formatCode>
                <c:ptCount val="8"/>
                <c:pt idx="4" formatCode="&quot;$&quot;#,##0.00">
                  <c:v>10862981</c:v>
                </c:pt>
                <c:pt idx="5" formatCode="&quot;$&quot;#,##0.00">
                  <c:v>11152042</c:v>
                </c:pt>
                <c:pt idx="6" formatCode="&quot;$&quot;#,##0.00">
                  <c:v>11687403.018542366</c:v>
                </c:pt>
                <c:pt idx="7" formatCode="&quot;$&quot;#,##0.00">
                  <c:v>12087211.68197657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A4D-41F9-843C-664CE2D5B801}"/>
            </c:ext>
          </c:extLst>
        </c:ser>
        <c:ser>
          <c:idx val="2"/>
          <c:order val="2"/>
          <c:tx>
            <c:strRef>
              <c:f>Sheet3!$D$1</c:f>
              <c:strCache>
                <c:ptCount val="1"/>
                <c:pt idx="0">
                  <c:v>Lower Confidence Bound(Revenue)</c:v>
                </c:pt>
              </c:strCache>
            </c:strRef>
          </c:tx>
          <c:spPr>
            <a:ln w="25400" cap="rnd">
              <a:solidFill>
                <a:srgbClr val="FF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Sheet3!$A$2:$A$9</c:f>
              <c:numCache>
                <c:formatCode>General</c:formatCode>
                <c:ptCount val="8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</c:numCache>
            </c:numRef>
          </c:cat>
          <c:val>
            <c:numRef>
              <c:f>Sheet3!$D$2:$D$9</c:f>
              <c:numCache>
                <c:formatCode>General</c:formatCode>
                <c:ptCount val="8"/>
                <c:pt idx="4" formatCode="&quot;$&quot;#,##0.00">
                  <c:v>10862981</c:v>
                </c:pt>
                <c:pt idx="5" formatCode="&quot;$&quot;#,##0.00">
                  <c:v>10388346.401350562</c:v>
                </c:pt>
                <c:pt idx="6" formatCode="&quot;$&quot;#,##0.00">
                  <c:v>10917573.23237554</c:v>
                </c:pt>
                <c:pt idx="7" formatCode="&quot;$&quot;#,##0.00">
                  <c:v>11311200.370306768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A4D-41F9-843C-664CE2D5B801}"/>
            </c:ext>
          </c:extLst>
        </c:ser>
        <c:ser>
          <c:idx val="3"/>
          <c:order val="3"/>
          <c:tx>
            <c:strRef>
              <c:f>Sheet3!$E$1</c:f>
              <c:strCache>
                <c:ptCount val="1"/>
                <c:pt idx="0">
                  <c:v>Upper Confidence Bound(Revenue)</c:v>
                </c:pt>
              </c:strCache>
            </c:strRef>
          </c:tx>
          <c:spPr>
            <a:ln w="25400" cap="rnd">
              <a:solidFill>
                <a:srgbClr val="00B05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Sheet3!$A$2:$A$9</c:f>
              <c:numCache>
                <c:formatCode>General</c:formatCode>
                <c:ptCount val="8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</c:numCache>
            </c:numRef>
          </c:cat>
          <c:val>
            <c:numRef>
              <c:f>Sheet3!$E$2:$E$9</c:f>
              <c:numCache>
                <c:formatCode>General</c:formatCode>
                <c:ptCount val="8"/>
                <c:pt idx="4" formatCode="&quot;$&quot;#,##0.00">
                  <c:v>10862981</c:v>
                </c:pt>
                <c:pt idx="5" formatCode="&quot;$&quot;#,##0.00">
                  <c:v>11915737.598649438</c:v>
                </c:pt>
                <c:pt idx="6" formatCode="&quot;$&quot;#,##0.00">
                  <c:v>12457232.804709192</c:v>
                </c:pt>
                <c:pt idx="7" formatCode="&quot;$&quot;#,##0.00">
                  <c:v>12863222.993646372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A4D-41F9-843C-664CE2D5B8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05801231"/>
        <c:axId val="1205780111"/>
      </c:lineChart>
      <c:catAx>
        <c:axId val="1205801231"/>
        <c:scaling>
          <c:orientation val="minMax"/>
        </c:scaling>
        <c:delete val="0"/>
        <c:axPos val="b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5780111"/>
        <c:crosses val="autoZero"/>
        <c:auto val="1"/>
        <c:lblAlgn val="ctr"/>
        <c:lblOffset val="100"/>
        <c:noMultiLvlLbl val="0"/>
      </c:catAx>
      <c:valAx>
        <c:axId val="12057801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5801231"/>
        <c:crosses val="autoZero"/>
        <c:crossBetween val="between"/>
      </c:valAx>
      <c:dTable>
        <c:showHorzBorder val="1"/>
        <c:showVertBorder val="0"/>
        <c:showOutline val="0"/>
        <c:showKeys val="1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Sheet2!$D$4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C2F-4FB4-8173-BA55542EF869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C2F-4FB4-8173-BA55542EF869}"/>
              </c:ext>
            </c:extLst>
          </c:dPt>
          <c:dPt>
            <c:idx val="2"/>
            <c:invertIfNegative val="0"/>
            <c:bubble3D val="0"/>
            <c:spPr>
              <a:solidFill>
                <a:srgbClr val="00B0F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C2F-4FB4-8173-BA55542EF869}"/>
              </c:ext>
            </c:extLst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C2F-4FB4-8173-BA55542EF869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C2F-4FB4-8173-BA55542EF869}"/>
              </c:ext>
            </c:extLst>
          </c:dPt>
          <c:dLbls>
            <c:delete val="1"/>
          </c:dLbls>
          <c:cat>
            <c:strRef>
              <c:f>Sheet2!$C$5:$C$9</c:f>
              <c:strCache>
                <c:ptCount val="5"/>
                <c:pt idx="0">
                  <c:v>2020           </c:v>
                </c:pt>
                <c:pt idx="1">
                  <c:v>2021           </c:v>
                </c:pt>
                <c:pt idx="2">
                  <c:v>2022           </c:v>
                </c:pt>
                <c:pt idx="3">
                  <c:v>2023           </c:v>
                </c:pt>
                <c:pt idx="4">
                  <c:v>2024           </c:v>
                </c:pt>
              </c:strCache>
            </c:strRef>
          </c:cat>
          <c:val>
            <c:numRef>
              <c:f>Sheet2!$D$5:$D$9</c:f>
              <c:numCache>
                <c:formatCode>"$"#,##0,\K</c:formatCode>
                <c:ptCount val="5"/>
                <c:pt idx="0">
                  <c:v>9407530</c:v>
                </c:pt>
                <c:pt idx="1">
                  <c:v>9817069</c:v>
                </c:pt>
                <c:pt idx="2">
                  <c:v>9176664</c:v>
                </c:pt>
                <c:pt idx="3">
                  <c:v>10552836</c:v>
                </c:pt>
                <c:pt idx="4">
                  <c:v>10862981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C2F-4FB4-8173-BA55542EF869}"/>
            </c:ext>
          </c:extLst>
        </c:ser>
        <c:ser>
          <c:idx val="1"/>
          <c:order val="1"/>
          <c:tx>
            <c:strRef>
              <c:f>Sheet2!$E$4</c:f>
              <c:strCache>
                <c:ptCount val="1"/>
                <c:pt idx="0">
                  <c:v>INVISIBLE BAR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574D3C7E-718C-4D9C-814E-FE59A864D23F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7C2F-4FB4-8173-BA55542EF869}"/>
                </c:ext>
              </c:extLst>
            </c:dLbl>
            <c:dLbl>
              <c:idx val="1"/>
              <c:layout>
                <c:manualLayout>
                  <c:x val="2.9485499003641666E-4"/>
                  <c:y val="9.881932093899778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0BC5F91-1069-42BE-8CAF-51417B8042DA}" type="CELLRANGE">
                      <a:rPr lang="en-US"/>
                      <a:pPr>
                        <a:defRPr b="1">
                          <a:solidFill>
                            <a:srgbClr val="FF0000"/>
                          </a:solidFill>
                        </a:defRPr>
                      </a:pPr>
                      <a:t>[CELLRANGE]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C-7C2F-4FB4-8173-BA55542EF86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149AA43-DE9F-4BBD-B121-59E46329E73C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7C2F-4FB4-8173-BA55542EF86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93F51CAA-2D9D-4476-8564-6CC33F685DDA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7C2F-4FB4-8173-BA55542EF8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Sheet2!$G$5:$G$9</c:f>
                <c:numCache>
                  <c:formatCode>General</c:formatCode>
                  <c:ptCount val="5"/>
                  <c:pt idx="0">
                    <c:v>-409539</c:v>
                  </c:pt>
                  <c:pt idx="1">
                    <c:v>0</c:v>
                  </c:pt>
                  <c:pt idx="2">
                    <c:v>-1376172</c:v>
                  </c:pt>
                  <c:pt idx="3">
                    <c:v>-310145</c:v>
                  </c:pt>
                  <c:pt idx="4">
                    <c:v>0</c:v>
                  </c:pt>
                </c:numCache>
              </c:numRef>
            </c:plus>
            <c:minus>
              <c:numRef>
                <c:f>Sheet2!$H$5:$H$9</c:f>
                <c:numCache>
                  <c:formatCode>General</c:formatCode>
                  <c:ptCount val="5"/>
                  <c:pt idx="0">
                    <c:v>0</c:v>
                  </c:pt>
                  <c:pt idx="1">
                    <c:v>-640405</c:v>
                  </c:pt>
                  <c:pt idx="2">
                    <c:v>0</c:v>
                  </c:pt>
                  <c:pt idx="3">
                    <c:v>0</c:v>
                  </c:pt>
                  <c:pt idx="4">
                    <c:v>-10862981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Sheet2!$C$5:$C$9</c:f>
              <c:strCache>
                <c:ptCount val="5"/>
                <c:pt idx="0">
                  <c:v>2020           </c:v>
                </c:pt>
                <c:pt idx="1">
                  <c:v>2021           </c:v>
                </c:pt>
                <c:pt idx="2">
                  <c:v>2022           </c:v>
                </c:pt>
                <c:pt idx="3">
                  <c:v>2023           </c:v>
                </c:pt>
                <c:pt idx="4">
                  <c:v>2024           </c:v>
                </c:pt>
              </c:strCache>
            </c:strRef>
          </c:cat>
          <c:val>
            <c:numRef>
              <c:f>Sheet2!$E$5:$E$8</c:f>
              <c:numCache>
                <c:formatCode>_(* #,##0_);_(* \(#,##0\);_(* "-"??_);_(@_)</c:formatCode>
                <c:ptCount val="4"/>
                <c:pt idx="0">
                  <c:v>9817069</c:v>
                </c:pt>
                <c:pt idx="1">
                  <c:v>9176664</c:v>
                </c:pt>
                <c:pt idx="2">
                  <c:v>10552836</c:v>
                </c:pt>
                <c:pt idx="3">
                  <c:v>10862981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Sheet2!$I$5:$I$8</c15:f>
                <c15:dlblRangeCache>
                  <c:ptCount val="4"/>
                  <c:pt idx="0">
                    <c:v>+4%</c:v>
                  </c:pt>
                  <c:pt idx="1">
                    <c:v>-7%</c:v>
                  </c:pt>
                  <c:pt idx="2">
                    <c:v>+15%</c:v>
                  </c:pt>
                  <c:pt idx="3">
                    <c:v>+3%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F-7C2F-4FB4-8173-BA55542EF86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0"/>
        <c:axId val="1560215488"/>
        <c:axId val="1560210688"/>
      </c:barChart>
      <c:catAx>
        <c:axId val="1560215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0210688"/>
        <c:crosses val="autoZero"/>
        <c:auto val="1"/>
        <c:lblAlgn val="ctr"/>
        <c:lblOffset val="100"/>
        <c:noMultiLvlLbl val="0"/>
      </c:catAx>
      <c:valAx>
        <c:axId val="1560210688"/>
        <c:scaling>
          <c:orientation val="minMax"/>
        </c:scaling>
        <c:delete val="1"/>
        <c:axPos val="l"/>
        <c:numFmt formatCode="&quot;$&quot;#,##0,\K" sourceLinked="1"/>
        <c:majorTickMark val="out"/>
        <c:minorTickMark val="none"/>
        <c:tickLblPos val="nextTo"/>
        <c:crossAx val="1560215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Sheet1!$L$5</c:f>
              <c:strCache>
                <c:ptCount val="1"/>
                <c:pt idx="0">
                  <c:v>General Fund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numRef>
              <c:f>Sheet1!$M$4:$Q$4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Sheet1!$M$5:$Q$5</c:f>
              <c:numCache>
                <c:formatCode>"$"#,##0.00</c:formatCode>
                <c:ptCount val="5"/>
                <c:pt idx="0">
                  <c:v>582081</c:v>
                </c:pt>
                <c:pt idx="1">
                  <c:v>588639</c:v>
                </c:pt>
                <c:pt idx="2">
                  <c:v>606652</c:v>
                </c:pt>
                <c:pt idx="3">
                  <c:v>657515</c:v>
                </c:pt>
                <c:pt idx="4">
                  <c:v>413218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61-468A-9A6D-1E7DA9BEBE37}"/>
            </c:ext>
          </c:extLst>
        </c:ser>
        <c:ser>
          <c:idx val="1"/>
          <c:order val="1"/>
          <c:tx>
            <c:strRef>
              <c:f>Sheet1!$L$6</c:f>
              <c:strCache>
                <c:ptCount val="1"/>
                <c:pt idx="0">
                  <c:v>Certificate of Title Fund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numRef>
              <c:f>Sheet1!$M$4:$Q$4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Sheet1!$M$6:$Q$6</c:f>
              <c:numCache>
                <c:formatCode>"$"#,##0.00</c:formatCode>
                <c:ptCount val="5"/>
                <c:pt idx="0">
                  <c:v>14947</c:v>
                </c:pt>
                <c:pt idx="1">
                  <c:v>14617</c:v>
                </c:pt>
                <c:pt idx="2">
                  <c:v>39756</c:v>
                </c:pt>
                <c:pt idx="3">
                  <c:v>14159</c:v>
                </c:pt>
                <c:pt idx="4">
                  <c:v>6624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61-468A-9A6D-1E7DA9BEBE37}"/>
            </c:ext>
          </c:extLst>
        </c:ser>
        <c:ser>
          <c:idx val="2"/>
          <c:order val="2"/>
          <c:tx>
            <c:strRef>
              <c:f>Sheet1!$L$7</c:f>
              <c:strCache>
                <c:ptCount val="1"/>
                <c:pt idx="0">
                  <c:v>Personalized License Plate Fund</c:v>
                </c:pt>
              </c:strCache>
            </c:strRef>
          </c:tx>
          <c:spPr>
            <a:solidFill>
              <a:srgbClr val="7030A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numRef>
              <c:f>Sheet1!$M$4:$Q$4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Sheet1!$M$7:$Q$7</c:f>
              <c:numCache>
                <c:formatCode>"$"#,##0.00</c:formatCode>
                <c:ptCount val="5"/>
                <c:pt idx="0">
                  <c:v>1018448</c:v>
                </c:pt>
                <c:pt idx="1">
                  <c:v>1101869</c:v>
                </c:pt>
                <c:pt idx="2">
                  <c:v>1013455</c:v>
                </c:pt>
                <c:pt idx="3">
                  <c:v>1835745</c:v>
                </c:pt>
                <c:pt idx="4">
                  <c:v>1332780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461-468A-9A6D-1E7DA9BEBE37}"/>
            </c:ext>
          </c:extLst>
        </c:ser>
        <c:ser>
          <c:idx val="3"/>
          <c:order val="3"/>
          <c:tx>
            <c:strRef>
              <c:f>Sheet1!$L$8</c:f>
              <c:strCache>
                <c:ptCount val="1"/>
                <c:pt idx="0">
                  <c:v>Motorcycle Safety Ed Fund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numRef>
              <c:f>Sheet1!$M$4:$Q$4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Sheet1!$M$8:$Q$8</c:f>
              <c:numCache>
                <c:formatCode>"$"#,##0.00</c:formatCode>
                <c:ptCount val="5"/>
                <c:pt idx="0">
                  <c:v>102011</c:v>
                </c:pt>
                <c:pt idx="1">
                  <c:v>112579</c:v>
                </c:pt>
                <c:pt idx="2">
                  <c:v>122937</c:v>
                </c:pt>
                <c:pt idx="3">
                  <c:v>132815</c:v>
                </c:pt>
                <c:pt idx="4">
                  <c:v>170571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461-468A-9A6D-1E7DA9BEBE37}"/>
            </c:ext>
          </c:extLst>
        </c:ser>
        <c:ser>
          <c:idx val="4"/>
          <c:order val="4"/>
          <c:tx>
            <c:strRef>
              <c:f>Sheet1!$L$9</c:f>
              <c:strCache>
                <c:ptCount val="1"/>
                <c:pt idx="0">
                  <c:v>Peace Officer Training  Fund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numRef>
              <c:f>Sheet1!$M$4:$Q$4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Sheet1!$M$9:$Q$9</c:f>
              <c:numCache>
                <c:formatCode>"$"#,##0.00</c:formatCode>
                <c:ptCount val="5"/>
                <c:pt idx="0">
                  <c:v>332990</c:v>
                </c:pt>
                <c:pt idx="1">
                  <c:v>372546</c:v>
                </c:pt>
                <c:pt idx="2">
                  <c:v>306553</c:v>
                </c:pt>
                <c:pt idx="3">
                  <c:v>317347</c:v>
                </c:pt>
                <c:pt idx="4">
                  <c:v>188981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461-468A-9A6D-1E7DA9BEBE37}"/>
            </c:ext>
          </c:extLst>
        </c:ser>
        <c:ser>
          <c:idx val="5"/>
          <c:order val="5"/>
          <c:tx>
            <c:strRef>
              <c:f>Sheet1!$L$10</c:f>
              <c:strCache>
                <c:ptCount val="1"/>
                <c:pt idx="0">
                  <c:v>VI Historical Commemorative Fund</c:v>
                </c:pt>
              </c:strCache>
            </c:strRef>
          </c:tx>
          <c:spPr>
            <a:solidFill>
              <a:schemeClr val="accent6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numRef>
              <c:f>Sheet1!$M$4:$Q$4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Sheet1!$M$10:$Q$10</c:f>
              <c:numCache>
                <c:formatCode>"$"#,##0.00</c:formatCode>
                <c:ptCount val="5"/>
                <c:pt idx="0">
                  <c:v>273153</c:v>
                </c:pt>
                <c:pt idx="1">
                  <c:v>275173</c:v>
                </c:pt>
                <c:pt idx="2">
                  <c:v>273151</c:v>
                </c:pt>
                <c:pt idx="3">
                  <c:v>358420</c:v>
                </c:pt>
                <c:pt idx="4">
                  <c:v>219880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461-468A-9A6D-1E7DA9BEBE37}"/>
            </c:ext>
          </c:extLst>
        </c:ser>
        <c:ser>
          <c:idx val="6"/>
          <c:order val="6"/>
          <c:tx>
            <c:strRef>
              <c:f>Sheet1!$L$11</c:f>
              <c:strCache>
                <c:ptCount val="1"/>
                <c:pt idx="0">
                  <c:v>Transportation Trust Fund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numRef>
              <c:f>Sheet1!$M$4:$Q$4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Sheet1!$M$11:$Q$11</c:f>
              <c:numCache>
                <c:formatCode>"$"#,##0.00</c:formatCode>
                <c:ptCount val="5"/>
                <c:pt idx="0">
                  <c:v>7081880</c:v>
                </c:pt>
                <c:pt idx="1">
                  <c:v>7349625</c:v>
                </c:pt>
                <c:pt idx="2">
                  <c:v>6812138</c:v>
                </c:pt>
                <c:pt idx="3">
                  <c:v>7234812</c:v>
                </c:pt>
                <c:pt idx="4">
                  <c:v>4288947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461-468A-9A6D-1E7DA9BEBE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560133408"/>
        <c:axId val="1560136768"/>
      </c:barChart>
      <c:lineChart>
        <c:grouping val="standard"/>
        <c:varyColors val="0"/>
        <c:ser>
          <c:idx val="7"/>
          <c:order val="7"/>
          <c:tx>
            <c:strRef>
              <c:f>Sheet1!$L$12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-4.5080057282985614E-2"/>
                  <c:y val="-3.11840921521281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461-468A-9A6D-1E7DA9BEBE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Sheet1!$M$4:$Q$4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Sheet1!$M$12:$Q$12</c:f>
              <c:numCache>
                <c:formatCode>"$"#,##0.00</c:formatCode>
                <c:ptCount val="5"/>
                <c:pt idx="0">
                  <c:v>9407530</c:v>
                </c:pt>
                <c:pt idx="1">
                  <c:v>9817069</c:v>
                </c:pt>
                <c:pt idx="2">
                  <c:v>9176664</c:v>
                </c:pt>
                <c:pt idx="3">
                  <c:v>10552836</c:v>
                </c:pt>
                <c:pt idx="4">
                  <c:v>6621001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C461-468A-9A6D-1E7DA9BEBE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0133408"/>
        <c:axId val="1560136768"/>
      </c:lineChart>
      <c:catAx>
        <c:axId val="1560133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0136768"/>
        <c:crosses val="autoZero"/>
        <c:auto val="1"/>
        <c:lblAlgn val="ctr"/>
        <c:lblOffset val="100"/>
        <c:noMultiLvlLbl val="0"/>
      </c:catAx>
      <c:valAx>
        <c:axId val="1560136768"/>
        <c:scaling>
          <c:orientation val="minMax"/>
        </c:scaling>
        <c:delete val="0"/>
        <c:axPos val="l"/>
        <c:numFmt formatCode="&quot;$&quot;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0133408"/>
        <c:crosses val="autoZero"/>
        <c:crossBetween val="between"/>
      </c:valAx>
      <c:dTable>
        <c:showHorzBorder val="1"/>
        <c:showVertBorder val="0"/>
        <c:showOutline val="0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000" dirty="0">
                <a:solidFill>
                  <a:schemeClr val="tx1"/>
                </a:solidFill>
              </a:rPr>
              <a:t>Overall Gain of Revenue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566867824682239"/>
          <c:y val="0.15282755938846884"/>
          <c:w val="0.59380724152653253"/>
          <c:h val="0.73271752696454162"/>
        </c:manualLayout>
      </c:layout>
      <c:doughnutChart>
        <c:varyColors val="1"/>
        <c:ser>
          <c:idx val="0"/>
          <c:order val="0"/>
          <c:tx>
            <c:strRef>
              <c:f>Rounded_Edge_V2!$A$8</c:f>
              <c:strCache>
                <c:ptCount val="1"/>
                <c:pt idx="0">
                  <c:v>Fill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</c:spPr>
          <c:dPt>
            <c:idx val="0"/>
            <c:bubble3D val="0"/>
            <c:spPr>
              <a:solidFill>
                <a:srgbClr val="00B0F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A33-4E2B-AE2C-C7A81D780009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2222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A33-4E2B-AE2C-C7A81D780009}"/>
              </c:ext>
            </c:extLst>
          </c:dPt>
          <c:cat>
            <c:strRef>
              <c:f>Rounded_Edge_V2!$A$9:$A$10</c:f>
              <c:strCache>
                <c:ptCount val="2"/>
                <c:pt idx="0">
                  <c:v>Remainder</c:v>
                </c:pt>
                <c:pt idx="1">
                  <c:v>Percentage</c:v>
                </c:pt>
              </c:strCache>
            </c:strRef>
          </c:cat>
          <c:val>
            <c:numRef>
              <c:f>Rounded_Edge_V2!$B$9:$B$10</c:f>
              <c:numCache>
                <c:formatCode>0%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A33-4E2B-AE2C-C7A81D7800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4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1"/>
          <c:tx>
            <c:strRef>
              <c:f>'[Daily Bank Deposit Verification Spreadsheet - Shared.xlsx]Data 3.1'!$B$1</c:f>
              <c:strCache>
                <c:ptCount val="1"/>
                <c:pt idx="0">
                  <c:v>Year 2023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'[Daily Bank Deposit Verification Spreadsheet - Shared.xlsx]Data 3.1'!$A$2:$A$13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'[Daily Bank Deposit Verification Spreadsheet - Shared.xlsx]Data 3.1'!$B$2:$B$13</c:f>
              <c:numCache>
                <c:formatCode>"$"#,##0.00</c:formatCode>
                <c:ptCount val="12"/>
                <c:pt idx="0">
                  <c:v>832017.15</c:v>
                </c:pt>
                <c:pt idx="1">
                  <c:v>866181.45000000007</c:v>
                </c:pt>
                <c:pt idx="2">
                  <c:v>1072066.81</c:v>
                </c:pt>
                <c:pt idx="3">
                  <c:v>814757.63000000012</c:v>
                </c:pt>
                <c:pt idx="4">
                  <c:v>1052632.53</c:v>
                </c:pt>
                <c:pt idx="5">
                  <c:v>926835.81</c:v>
                </c:pt>
                <c:pt idx="6">
                  <c:v>938685.4</c:v>
                </c:pt>
                <c:pt idx="7">
                  <c:v>929925.57</c:v>
                </c:pt>
                <c:pt idx="8">
                  <c:v>815433.96000000008</c:v>
                </c:pt>
                <c:pt idx="9">
                  <c:v>633482.32999999996</c:v>
                </c:pt>
                <c:pt idx="10">
                  <c:v>644191.27</c:v>
                </c:pt>
                <c:pt idx="11">
                  <c:v>972567.41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6C-4A2E-8298-D3C3CBFC17D7}"/>
            </c:ext>
          </c:extLst>
        </c:ser>
        <c:ser>
          <c:idx val="1"/>
          <c:order val="2"/>
          <c:tx>
            <c:strRef>
              <c:f>'[Daily Bank Deposit Verification Spreadsheet - Shared.xlsx]Data 3.1'!$C$1</c:f>
              <c:strCache>
                <c:ptCount val="1"/>
                <c:pt idx="0">
                  <c:v>Year 2024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'[Daily Bank Deposit Verification Spreadsheet - Shared.xlsx]Data 3.1'!$A$2:$A$13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'[Daily Bank Deposit Verification Spreadsheet - Shared.xlsx]Data 3.1'!$C$2:$C$13</c:f>
              <c:numCache>
                <c:formatCode>"$"#,##0.00</c:formatCode>
                <c:ptCount val="12"/>
                <c:pt idx="0">
                  <c:v>1098426.6000000001</c:v>
                </c:pt>
                <c:pt idx="1">
                  <c:v>1029043.28</c:v>
                </c:pt>
                <c:pt idx="2">
                  <c:v>883951.05999999994</c:v>
                </c:pt>
                <c:pt idx="3">
                  <c:v>768197.70999999985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919608.18000000017</c:v>
                </c:pt>
                <c:pt idx="10">
                  <c:v>893488.37999999989</c:v>
                </c:pt>
                <c:pt idx="11">
                  <c:v>1028285.5599999999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C6C-4A2E-8298-D3C3CBFC17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20"/>
        <c:axId val="1232969935"/>
        <c:axId val="1120764783"/>
      </c:barChart>
      <c:barChart>
        <c:barDir val="col"/>
        <c:grouping val="clustered"/>
        <c:varyColors val="0"/>
        <c:ser>
          <c:idx val="2"/>
          <c:order val="0"/>
          <c:tx>
            <c:strRef>
              <c:f>'[Daily Bank Deposit Verification Spreadsheet - Shared.xlsx]Data 3.1'!$D$1</c:f>
              <c:strCache>
                <c:ptCount val="1"/>
                <c:pt idx="0">
                  <c:v>Max Left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D3697693-3951-4E20-AEBA-8A7FE5F0007A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EC6C-4A2E-8298-D3C3CBFC17D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4206EE9-25A5-40F6-8E26-42294AB8207E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EC6C-4A2E-8298-D3C3CBFC17D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83A83329-58B0-40F8-8C1F-B37713C63140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EC6C-4A2E-8298-D3C3CBFC17D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8401C0E3-C1A4-4E6B-A782-0902659F72EC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EC6C-4A2E-8298-D3C3CBFC17D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9B94102B-0986-4CF9-A16B-0282B5E85F2E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EC6C-4A2E-8298-D3C3CBFC17D7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B695B29C-6409-40B9-95D6-49EB71894A7D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EC6C-4A2E-8298-D3C3CBFC17D7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CE1F98CA-CC4F-4B47-AA8E-EFE33548D51A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EC6C-4A2E-8298-D3C3CBFC17D7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B476B1ED-F400-4DBB-AD88-E577C194AD14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EC6C-4A2E-8298-D3C3CBFC17D7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42024B65-31D7-4F34-A6ED-66BAB62479BF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EC6C-4A2E-8298-D3C3CBFC17D7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A22B00E9-9184-4BBB-83F0-6B2C2BFB3B41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EC6C-4A2E-8298-D3C3CBFC17D7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0E974D66-9C0F-4B7B-9923-F7C0A4891174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EC6C-4A2E-8298-D3C3CBFC17D7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E34526E5-9A5D-42E7-B910-3C6B1513283D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EC6C-4A2E-8298-D3C3CBFC17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errBars>
            <c:errBarType val="minus"/>
            <c:errValType val="cust"/>
            <c:noEndCap val="1"/>
            <c:plus>
              <c:numLit>
                <c:formatCode>General</c:formatCode>
                <c:ptCount val="1"/>
                <c:pt idx="0">
                  <c:v>1</c:v>
                </c:pt>
              </c:numLit>
            </c:plus>
            <c:minus>
              <c:numRef>
                <c:f>'[Daily Bank Deposit Verification Spreadsheet - Shared.xlsx]Data 3.1'!$F$2:$F$13</c:f>
                <c:numCache>
                  <c:formatCode>General</c:formatCode>
                  <c:ptCount val="12"/>
                  <c:pt idx="0">
                    <c:v>266409.45000000007</c:v>
                  </c:pt>
                  <c:pt idx="1">
                    <c:v>162861.82999999996</c:v>
                  </c:pt>
                  <c:pt idx="2">
                    <c:v>#N/A</c:v>
                  </c:pt>
                  <c:pt idx="3">
                    <c:v>#N/A</c:v>
                  </c:pt>
                  <c:pt idx="4">
                    <c:v>#N/A</c:v>
                  </c:pt>
                  <c:pt idx="5">
                    <c:v>#N/A</c:v>
                  </c:pt>
                  <c:pt idx="6">
                    <c:v>#N/A</c:v>
                  </c:pt>
                  <c:pt idx="7">
                    <c:v>#N/A</c:v>
                  </c:pt>
                  <c:pt idx="8">
                    <c:v>#N/A</c:v>
                  </c:pt>
                  <c:pt idx="9">
                    <c:v>286125.85000000021</c:v>
                  </c:pt>
                  <c:pt idx="10">
                    <c:v>249297.10999999987</c:v>
                  </c:pt>
                  <c:pt idx="11">
                    <c:v>55718.149999999907</c:v>
                  </c:pt>
                </c:numCache>
              </c:numRef>
            </c:minus>
            <c:spPr>
              <a:noFill/>
              <a:ln w="19050" cap="flat" cmpd="sng" algn="ctr">
                <a:solidFill>
                  <a:srgbClr val="00B050"/>
                </a:solidFill>
                <a:round/>
                <a:headEnd type="stealth"/>
              </a:ln>
              <a:effectLst/>
            </c:spPr>
          </c:errBars>
          <c:cat>
            <c:strRef>
              <c:f>'[Daily Bank Deposit Verification Spreadsheet - Shared.xlsx]Data 3.1'!$A$2:$A$13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'[Daily Bank Deposit Verification Spreadsheet - Shared.xlsx]Data 3.1'!$D$2:$D$13</c:f>
              <c:numCache>
                <c:formatCode>_("$"* #,##0.00_);_("$"* \(#,##0.00\);_("$"* "-"??_);_(@_)</c:formatCode>
                <c:ptCount val="12"/>
                <c:pt idx="0">
                  <c:v>1098426.6000000001</c:v>
                </c:pt>
                <c:pt idx="1">
                  <c:v>1029043.28</c:v>
                </c:pt>
                <c:pt idx="2">
                  <c:v>1072066.81</c:v>
                </c:pt>
                <c:pt idx="3">
                  <c:v>814757.63000000012</c:v>
                </c:pt>
                <c:pt idx="4">
                  <c:v>1052632.53</c:v>
                </c:pt>
                <c:pt idx="5">
                  <c:v>926835.81</c:v>
                </c:pt>
                <c:pt idx="6">
                  <c:v>938685.4</c:v>
                </c:pt>
                <c:pt idx="7">
                  <c:v>929925.57</c:v>
                </c:pt>
                <c:pt idx="8">
                  <c:v>815433.96000000008</c:v>
                </c:pt>
                <c:pt idx="9">
                  <c:v>919608.18000000017</c:v>
                </c:pt>
                <c:pt idx="10">
                  <c:v>893488.37999999989</c:v>
                </c:pt>
                <c:pt idx="11">
                  <c:v>1028285.5599999999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'[Daily Bank Deposit Verification Spreadsheet - Shared.xlsx]Data 3.1'!$H$2:$H$13</c15:f>
                <c15:dlblRangeCache>
                  <c:ptCount val="12"/>
                  <c:pt idx="0">
                    <c:v>+32%</c:v>
                  </c:pt>
                  <c:pt idx="1">
                    <c:v>+19%</c:v>
                  </c:pt>
                  <c:pt idx="9">
                    <c:v>+45%</c:v>
                  </c:pt>
                  <c:pt idx="10">
                    <c:v>+39%</c:v>
                  </c:pt>
                  <c:pt idx="11">
                    <c:v>+6%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E-EC6C-4A2E-8298-D3C3CBFC17D7}"/>
            </c:ext>
          </c:extLst>
        </c:ser>
        <c:ser>
          <c:idx val="3"/>
          <c:order val="3"/>
          <c:tx>
            <c:strRef>
              <c:f>'[Daily Bank Deposit Verification Spreadsheet - Shared.xlsx]Data 3.1'!$E$1</c:f>
              <c:strCache>
                <c:ptCount val="1"/>
                <c:pt idx="0">
                  <c:v>Max Right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13849F6A-2080-4530-B0B3-B1115A611232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EC6C-4A2E-8298-D3C3CBFC17D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3901DEB-01DF-4772-B90A-1A0F8305C2BB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0-EC6C-4A2E-8298-D3C3CBFC17D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30D10E8-449C-4208-B87C-3B2858F7476F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EC6C-4A2E-8298-D3C3CBFC17D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BDBBD3E5-0987-4731-AD5B-0119DD7E84CB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EC6C-4A2E-8298-D3C3CBFC17D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97787E1-F391-468F-A4C9-769BC24206F1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EC6C-4A2E-8298-D3C3CBFC17D7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12098A53-E97A-4A09-8A0C-8369C4949C47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4-EC6C-4A2E-8298-D3C3CBFC17D7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F7F94CC8-E7BE-45AD-8EBE-335036C5551F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EC6C-4A2E-8298-D3C3CBFC17D7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23359483-684E-4F2D-BB9D-5E3AF29686F6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6-EC6C-4A2E-8298-D3C3CBFC17D7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4F791215-D5EF-4280-B8A1-16AABCA5F85A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EC6C-4A2E-8298-D3C3CBFC17D7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B701A6F2-C69C-408B-997A-782B355EDF71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8-EC6C-4A2E-8298-D3C3CBFC17D7}"/>
                </c:ext>
              </c:extLst>
            </c:dLbl>
            <c:dLbl>
              <c:idx val="1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8073FF8-FD90-422A-9AB0-6762BA41BF12}" type="CELLRANGE">
                      <a:rPr lang="en-US"/>
                      <a:pPr>
                        <a:defRPr sz="1100" b="1">
                          <a:solidFill>
                            <a:srgbClr val="FF0000"/>
                          </a:solidFill>
                        </a:defRPr>
                      </a:pPr>
                      <a:t>[CELLRANGE]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9-EC6C-4A2E-8298-D3C3CBFC17D7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E5EE878C-ACE2-4A50-9B61-9948926F6FD2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A-EC6C-4A2E-8298-D3C3CBFC17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errBars>
            <c:errBarType val="minus"/>
            <c:errValType val="cust"/>
            <c:noEndCap val="1"/>
            <c:plus>
              <c:numLit>
                <c:formatCode>General</c:formatCode>
                <c:ptCount val="1"/>
                <c:pt idx="0">
                  <c:v>1</c:v>
                </c:pt>
              </c:numLit>
            </c:plus>
            <c:minus>
              <c:numRef>
                <c:f>'[Daily Bank Deposit Verification Spreadsheet - Shared.xlsx]Data 3.1'!$G$2:$G$13</c:f>
                <c:numCache>
                  <c:formatCode>General</c:formatCode>
                  <c:ptCount val="12"/>
                  <c:pt idx="0">
                    <c:v>#N/A</c:v>
                  </c:pt>
                  <c:pt idx="1">
                    <c:v>#N/A</c:v>
                  </c:pt>
                  <c:pt idx="2">
                    <c:v>188115.75000000012</c:v>
                  </c:pt>
                  <c:pt idx="3">
                    <c:v>46559.920000000275</c:v>
                  </c:pt>
                  <c:pt idx="4">
                    <c:v>1052632.53</c:v>
                  </c:pt>
                  <c:pt idx="5">
                    <c:v>926835.81</c:v>
                  </c:pt>
                  <c:pt idx="6">
                    <c:v>938685.4</c:v>
                  </c:pt>
                  <c:pt idx="7">
                    <c:v>929925.57</c:v>
                  </c:pt>
                  <c:pt idx="8">
                    <c:v>815433.96000000008</c:v>
                  </c:pt>
                  <c:pt idx="9">
                    <c:v>#N/A</c:v>
                  </c:pt>
                  <c:pt idx="10">
                    <c:v>#N/A</c:v>
                  </c:pt>
                  <c:pt idx="11">
                    <c:v>#N/A</c:v>
                  </c:pt>
                </c:numCache>
              </c:numRef>
            </c:minus>
            <c:spPr>
              <a:noFill/>
              <a:ln w="19050" cap="flat" cmpd="sng" algn="ctr">
                <a:solidFill>
                  <a:srgbClr val="FF0000"/>
                </a:solidFill>
                <a:round/>
                <a:tailEnd type="stealth"/>
              </a:ln>
              <a:effectLst/>
            </c:spPr>
          </c:errBars>
          <c:cat>
            <c:strRef>
              <c:f>'[Daily Bank Deposit Verification Spreadsheet - Shared.xlsx]Data 3.1'!$A$2:$A$13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'[Daily Bank Deposit Verification Spreadsheet - Shared.xlsx]Data 3.1'!$E$2:$E$13</c:f>
              <c:numCache>
                <c:formatCode>_("$"* #,##0.00_);_("$"* \(#,##0.00\);_("$"* "-"??_);_(@_)</c:formatCode>
                <c:ptCount val="12"/>
                <c:pt idx="0">
                  <c:v>1098426.6000000001</c:v>
                </c:pt>
                <c:pt idx="1">
                  <c:v>1029043.28</c:v>
                </c:pt>
                <c:pt idx="2">
                  <c:v>1072066.81</c:v>
                </c:pt>
                <c:pt idx="3">
                  <c:v>814757.63000000012</c:v>
                </c:pt>
                <c:pt idx="4">
                  <c:v>1052632.53</c:v>
                </c:pt>
                <c:pt idx="5">
                  <c:v>926835.81</c:v>
                </c:pt>
                <c:pt idx="6">
                  <c:v>938685.4</c:v>
                </c:pt>
                <c:pt idx="7">
                  <c:v>929925.57</c:v>
                </c:pt>
                <c:pt idx="8">
                  <c:v>815433.96000000008</c:v>
                </c:pt>
                <c:pt idx="9">
                  <c:v>919608.18000000017</c:v>
                </c:pt>
                <c:pt idx="10">
                  <c:v>893488.37999999989</c:v>
                </c:pt>
                <c:pt idx="11">
                  <c:v>1028285.5599999999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'[Daily Bank Deposit Verification Spreadsheet - Shared.xlsx]Data 3.1'!$I$2:$I$13</c15:f>
                <c15:dlblRangeCache>
                  <c:ptCount val="12"/>
                  <c:pt idx="2">
                    <c:v>-18%</c:v>
                  </c:pt>
                  <c:pt idx="3">
                    <c:v>-6%</c:v>
                  </c:pt>
                  <c:pt idx="4">
                    <c:v>-100%</c:v>
                  </c:pt>
                  <c:pt idx="5">
                    <c:v>-100%</c:v>
                  </c:pt>
                  <c:pt idx="6">
                    <c:v>-100%</c:v>
                  </c:pt>
                  <c:pt idx="7">
                    <c:v>-100%</c:v>
                  </c:pt>
                  <c:pt idx="8">
                    <c:v>-100%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B-EC6C-4A2E-8298-D3C3CBFC17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20"/>
        <c:axId val="860380223"/>
        <c:axId val="1107184463"/>
      </c:barChart>
      <c:catAx>
        <c:axId val="12329699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0764783"/>
        <c:crosses val="autoZero"/>
        <c:auto val="1"/>
        <c:lblAlgn val="ctr"/>
        <c:lblOffset val="100"/>
        <c:tickLblSkip val="1"/>
        <c:noMultiLvlLbl val="0"/>
      </c:catAx>
      <c:valAx>
        <c:axId val="1120764783"/>
        <c:scaling>
          <c:orientation val="minMax"/>
        </c:scaling>
        <c:delete val="1"/>
        <c:axPos val="l"/>
        <c:numFmt formatCode="&quot;$&quot;#,##0.00" sourceLinked="0"/>
        <c:majorTickMark val="none"/>
        <c:minorTickMark val="none"/>
        <c:tickLblPos val="nextTo"/>
        <c:crossAx val="1232969935"/>
        <c:crosses val="autoZero"/>
        <c:crossBetween val="between"/>
      </c:valAx>
      <c:valAx>
        <c:axId val="1107184463"/>
        <c:scaling>
          <c:orientation val="minMax"/>
        </c:scaling>
        <c:delete val="1"/>
        <c:axPos val="r"/>
        <c:numFmt formatCode="_(&quot;$&quot;* #,##0.00_);_(&quot;$&quot;* \(#,##0.00\);_(&quot;$&quot;* &quot;-&quot;??_);_(@_)" sourceLinked="1"/>
        <c:majorTickMark val="out"/>
        <c:minorTickMark val="none"/>
        <c:tickLblPos val="nextTo"/>
        <c:crossAx val="860380223"/>
        <c:crosses val="max"/>
        <c:crossBetween val="between"/>
      </c:valAx>
      <c:catAx>
        <c:axId val="86038022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07184463"/>
        <c:crosses val="autoZero"/>
        <c:auto val="1"/>
        <c:lblAlgn val="ctr"/>
        <c:lblOffset val="100"/>
        <c:noMultiLvlLbl val="0"/>
      </c:catAx>
      <c:dTable>
        <c:showHorzBorder val="1"/>
        <c:showVertBorder val="0"/>
        <c:showOutline val="0"/>
        <c:showKeys val="0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Sheet2!$D$4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4F0-4E6C-91AC-7B113B30C93C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4F0-4E6C-91AC-7B113B30C93C}"/>
              </c:ext>
            </c:extLst>
          </c:dPt>
          <c:dLbls>
            <c:delete val="1"/>
          </c:dLbls>
          <c:cat>
            <c:strRef>
              <c:f>Sheet2!$C$5:$C$6</c:f>
              <c:strCache>
                <c:ptCount val="2"/>
                <c:pt idx="0">
                  <c:v>FY 2023           </c:v>
                </c:pt>
                <c:pt idx="1">
                  <c:v>FY2024           </c:v>
                </c:pt>
              </c:strCache>
            </c:strRef>
          </c:cat>
          <c:val>
            <c:numRef>
              <c:f>Sheet2!$D$5:$D$6</c:f>
              <c:numCache>
                <c:formatCode>"$"#,##0.00</c:formatCode>
                <c:ptCount val="2"/>
                <c:pt idx="0">
                  <c:v>5835264.0499999998</c:v>
                </c:pt>
                <c:pt idx="1">
                  <c:v>6621000.7699999996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4F0-4E6C-91AC-7B113B30C93C}"/>
            </c:ext>
          </c:extLst>
        </c:ser>
        <c:ser>
          <c:idx val="1"/>
          <c:order val="1"/>
          <c:tx>
            <c:strRef>
              <c:f>Sheet2!$E$4</c:f>
              <c:strCache>
                <c:ptCount val="1"/>
                <c:pt idx="0">
                  <c:v>INVISIBLE BAR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96116154-C712-4182-BF72-48CA77E10927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A4F0-4E6C-91AC-7B113B30C9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Sheet2!$G$5:$G$7</c:f>
                <c:numCache>
                  <c:formatCode>General</c:formatCode>
                  <c:ptCount val="3"/>
                  <c:pt idx="0">
                    <c:v>-785736.71999999974</c:v>
                  </c:pt>
                  <c:pt idx="1">
                    <c:v>-2555663.2300000004</c:v>
                  </c:pt>
                  <c:pt idx="2">
                    <c:v>-1396882</c:v>
                  </c:pt>
                </c:numCache>
              </c:numRef>
            </c:plus>
            <c:minus>
              <c:numRef>
                <c:f>Sheet2!$H$5:$H$7</c:f>
                <c:numCache>
                  <c:formatCode>General</c:formatCode>
                  <c:ptCount val="3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</c:numCache>
              </c:numRef>
            </c:minus>
            <c:spPr>
              <a:noFill/>
              <a:ln w="12700" cap="rnd" cmpd="sng" algn="ctr">
                <a:solidFill>
                  <a:schemeClr val="tx1"/>
                </a:solidFill>
                <a:prstDash val="solid"/>
                <a:round/>
              </a:ln>
              <a:effectLst/>
            </c:spPr>
          </c:errBars>
          <c:cat>
            <c:strRef>
              <c:f>Sheet2!$C$5:$C$6</c:f>
              <c:strCache>
                <c:ptCount val="2"/>
                <c:pt idx="0">
                  <c:v>FY 2023           </c:v>
                </c:pt>
                <c:pt idx="1">
                  <c:v>FY2024           </c:v>
                </c:pt>
              </c:strCache>
            </c:strRef>
          </c:cat>
          <c:val>
            <c:numRef>
              <c:f>Sheet2!$E$5</c:f>
              <c:numCache>
                <c:formatCode>"$"#,##0.00</c:formatCode>
                <c:ptCount val="1"/>
                <c:pt idx="0">
                  <c:v>6621000.7699999996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Sheet2!$I$5:$I$7</c15:f>
                <c15:dlblRangeCache>
                  <c:ptCount val="3"/>
                  <c:pt idx="0">
                    <c:v>+13%</c:v>
                  </c:pt>
                  <c:pt idx="1">
                    <c:v>+39%</c:v>
                  </c:pt>
                  <c:pt idx="2">
                    <c:v>+15%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A4F0-4E6C-91AC-7B113B30C93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0"/>
        <c:axId val="1560215488"/>
        <c:axId val="1560210688"/>
      </c:barChart>
      <c:catAx>
        <c:axId val="1560215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0210688"/>
        <c:crosses val="autoZero"/>
        <c:auto val="1"/>
        <c:lblAlgn val="ctr"/>
        <c:lblOffset val="100"/>
        <c:noMultiLvlLbl val="0"/>
      </c:catAx>
      <c:valAx>
        <c:axId val="1560210688"/>
        <c:scaling>
          <c:orientation val="minMax"/>
        </c:scaling>
        <c:delete val="1"/>
        <c:axPos val="l"/>
        <c:numFmt formatCode="&quot;$&quot;#,##0.00" sourceLinked="1"/>
        <c:majorTickMark val="out"/>
        <c:minorTickMark val="none"/>
        <c:tickLblPos val="nextTo"/>
        <c:crossAx val="1560215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000" baseline="0" dirty="0">
                <a:solidFill>
                  <a:schemeClr val="tx1"/>
                </a:solidFill>
              </a:rPr>
              <a:t>Exceeding Projected Amount</a:t>
            </a:r>
            <a:endParaRPr lang="en-US" sz="1000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566867824682239"/>
          <c:y val="0.15282755938846884"/>
          <c:w val="0.59380724152653253"/>
          <c:h val="0.73271752696454162"/>
        </c:manualLayout>
      </c:layout>
      <c:doughnutChart>
        <c:varyColors val="1"/>
        <c:ser>
          <c:idx val="0"/>
          <c:order val="0"/>
          <c:tx>
            <c:strRef>
              <c:f>Rounded_Edge_V2!$A$8</c:f>
              <c:strCache>
                <c:ptCount val="1"/>
                <c:pt idx="0">
                  <c:v>Fill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</c:spPr>
          <c:dPt>
            <c:idx val="0"/>
            <c:bubble3D val="0"/>
            <c:spPr>
              <a:solidFill>
                <a:srgbClr val="00B0F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748-4B7C-A9D4-BDB2CB6202DE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2222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748-4B7C-A9D4-BDB2CB6202DE}"/>
              </c:ext>
            </c:extLst>
          </c:dPt>
          <c:cat>
            <c:strRef>
              <c:f>Rounded_Edge_V2!$A$9:$A$10</c:f>
              <c:strCache>
                <c:ptCount val="2"/>
                <c:pt idx="0">
                  <c:v>Remainder</c:v>
                </c:pt>
                <c:pt idx="1">
                  <c:v>Percentage</c:v>
                </c:pt>
              </c:strCache>
            </c:strRef>
          </c:cat>
          <c:val>
            <c:numRef>
              <c:f>Rounded_Edge_V2!$B$9:$B$10</c:f>
              <c:numCache>
                <c:formatCode>0%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748-4B7C-A9D4-BDB2CB6202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4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'[Daily Bank Deposit Verification Spreadsheet - Shared.xlsx]FY Summuary Report Charts'!$C$3</c:f>
              <c:strCache>
                <c:ptCount val="1"/>
                <c:pt idx="0">
                  <c:v>Actual</c:v>
                </c:pt>
              </c:strCache>
            </c:strRef>
          </c:tx>
          <c:spPr>
            <a:solidFill>
              <a:srgbClr val="029FDE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'[Daily Bank Deposit Verification Spreadsheet - Shared.xlsx]FY Summuary Report Charts'!$B$4:$B$15</c:f>
              <c:strCache>
                <c:ptCount val="12"/>
                <c:pt idx="0">
                  <c:v>October</c:v>
                </c:pt>
                <c:pt idx="1">
                  <c:v>November</c:v>
                </c:pt>
                <c:pt idx="2">
                  <c:v>December</c:v>
                </c:pt>
                <c:pt idx="3">
                  <c:v>January</c:v>
                </c:pt>
                <c:pt idx="4">
                  <c:v>February</c:v>
                </c:pt>
                <c:pt idx="5">
                  <c:v>March</c:v>
                </c:pt>
                <c:pt idx="6">
                  <c:v>April</c:v>
                </c:pt>
                <c:pt idx="7">
                  <c:v>May</c:v>
                </c:pt>
                <c:pt idx="8">
                  <c:v>June</c:v>
                </c:pt>
                <c:pt idx="9">
                  <c:v>July</c:v>
                </c:pt>
                <c:pt idx="10">
                  <c:v>August</c:v>
                </c:pt>
                <c:pt idx="11">
                  <c:v>September</c:v>
                </c:pt>
              </c:strCache>
            </c:strRef>
          </c:cat>
          <c:val>
            <c:numRef>
              <c:f>'[Daily Bank Deposit Verification Spreadsheet - Shared.xlsx]FY Summuary Report Charts'!$C$4:$C$15</c:f>
              <c:numCache>
                <c:formatCode>_("$"* #,##0.00_);_("$"* \(#,##0.00\);_("$"* "-"??_);_(@_)</c:formatCode>
                <c:ptCount val="12"/>
                <c:pt idx="0">
                  <c:v>919608.18000000017</c:v>
                </c:pt>
                <c:pt idx="1">
                  <c:v>893488.37999999989</c:v>
                </c:pt>
                <c:pt idx="2">
                  <c:v>1028285.5599999999</c:v>
                </c:pt>
                <c:pt idx="3">
                  <c:v>1098426.5999999999</c:v>
                </c:pt>
                <c:pt idx="4">
                  <c:v>1029043.28</c:v>
                </c:pt>
                <c:pt idx="5">
                  <c:v>883951.05999999994</c:v>
                </c:pt>
                <c:pt idx="6">
                  <c:v>768197.71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C7-424D-A7DD-5B179B01B4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25"/>
        <c:axId val="860083472"/>
        <c:axId val="344866720"/>
      </c:barChart>
      <c:lineChart>
        <c:grouping val="standard"/>
        <c:varyColors val="0"/>
        <c:ser>
          <c:idx val="1"/>
          <c:order val="1"/>
          <c:tx>
            <c:strRef>
              <c:f>'[Daily Bank Deposit Verification Spreadsheet - Shared.xlsx]FY Summuary Report Charts'!$D$3</c:f>
              <c:strCache>
                <c:ptCount val="1"/>
                <c:pt idx="0">
                  <c:v>Projection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dash"/>
            <c:size val="20"/>
            <c:spPr>
              <a:solidFill>
                <a:srgbClr val="27235E"/>
              </a:solidFill>
              <a:ln w="31750">
                <a:solidFill>
                  <a:srgbClr val="27235E"/>
                </a:solidFill>
              </a:ln>
              <a:effectLst/>
            </c:spPr>
          </c:marker>
          <c:cat>
            <c:strRef>
              <c:f>'[Daily Bank Deposit Verification Spreadsheet - Shared.xlsx]FY Summuary Report Charts'!$B$4:$B$15</c:f>
              <c:strCache>
                <c:ptCount val="12"/>
                <c:pt idx="0">
                  <c:v>October</c:v>
                </c:pt>
                <c:pt idx="1">
                  <c:v>November</c:v>
                </c:pt>
                <c:pt idx="2">
                  <c:v>December</c:v>
                </c:pt>
                <c:pt idx="3">
                  <c:v>January</c:v>
                </c:pt>
                <c:pt idx="4">
                  <c:v>February</c:v>
                </c:pt>
                <c:pt idx="5">
                  <c:v>March</c:v>
                </c:pt>
                <c:pt idx="6">
                  <c:v>April</c:v>
                </c:pt>
                <c:pt idx="7">
                  <c:v>May</c:v>
                </c:pt>
                <c:pt idx="8">
                  <c:v>June</c:v>
                </c:pt>
                <c:pt idx="9">
                  <c:v>July</c:v>
                </c:pt>
                <c:pt idx="10">
                  <c:v>August</c:v>
                </c:pt>
                <c:pt idx="11">
                  <c:v>September</c:v>
                </c:pt>
              </c:strCache>
            </c:strRef>
          </c:cat>
          <c:val>
            <c:numRef>
              <c:f>'[Daily Bank Deposit Verification Spreadsheet - Shared.xlsx]FY Summuary Report Charts'!$D$4:$D$15</c:f>
              <c:numCache>
                <c:formatCode>_("$"* #,##0.00_);_("$"* \(#,##0.00\);_("$"* "-"??_);_(@_)</c:formatCode>
                <c:ptCount val="12"/>
                <c:pt idx="0">
                  <c:v>650987</c:v>
                </c:pt>
                <c:pt idx="1">
                  <c:v>733628</c:v>
                </c:pt>
                <c:pt idx="2">
                  <c:v>620214</c:v>
                </c:pt>
                <c:pt idx="3">
                  <c:v>711000</c:v>
                </c:pt>
                <c:pt idx="4">
                  <c:v>884567</c:v>
                </c:pt>
                <c:pt idx="5">
                  <c:v>860678</c:v>
                </c:pt>
                <c:pt idx="6">
                  <c:v>845336</c:v>
                </c:pt>
                <c:pt idx="7">
                  <c:v>768354</c:v>
                </c:pt>
                <c:pt idx="8">
                  <c:v>885999</c:v>
                </c:pt>
                <c:pt idx="9">
                  <c:v>1815335</c:v>
                </c:pt>
                <c:pt idx="10">
                  <c:v>1108000</c:v>
                </c:pt>
                <c:pt idx="11">
                  <c:v>978883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DC7-424D-A7DD-5B179B01B4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0083472"/>
        <c:axId val="344866720"/>
      </c:lineChart>
      <c:catAx>
        <c:axId val="860083472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4866720"/>
        <c:crosses val="autoZero"/>
        <c:auto val="1"/>
        <c:lblAlgn val="ctr"/>
        <c:lblOffset val="100"/>
        <c:noMultiLvlLbl val="0"/>
      </c:catAx>
      <c:valAx>
        <c:axId val="344866720"/>
        <c:scaling>
          <c:orientation val="minMax"/>
        </c:scaling>
        <c:delete val="1"/>
        <c:axPos val="l"/>
        <c:numFmt formatCode="_(&quot;$&quot;* #,##0.00_);_(&quot;$&quot;* \(#,##0.00\);_(&quot;$&quot;* &quot;-&quot;??_);_(@_)" sourceLinked="1"/>
        <c:majorTickMark val="out"/>
        <c:minorTickMark val="none"/>
        <c:tickLblPos val="nextTo"/>
        <c:crossAx val="860083472"/>
        <c:crosses val="autoZero"/>
        <c:crossBetween val="between"/>
      </c:valAx>
      <c:dTable>
        <c:showHorzBorder val="1"/>
        <c:showVertBorder val="0"/>
        <c:showOutline val="0"/>
        <c:showKeys val="1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B050"/>
            </a:solidFill>
            <a:ln>
              <a:solidFill>
                <a:sysClr val="windowText" lastClr="000000"/>
              </a:solidFill>
            </a:ln>
            <a:effectLst/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'[Daily Bank Deposit Verification Spreadsheet - Shared.xlsx]FY Summuary Report Charts'!$F$4:$F$15</c:f>
              <c:numCache>
                <c:formatCode>[Color10]0.0%;[Red]\-0.0%</c:formatCode>
                <c:ptCount val="12"/>
                <c:pt idx="0">
                  <c:v>0.41263678076520754</c:v>
                </c:pt>
                <c:pt idx="1">
                  <c:v>0.217903869536059</c:v>
                </c:pt>
                <c:pt idx="2">
                  <c:v>0.65795283563415197</c:v>
                </c:pt>
                <c:pt idx="3">
                  <c:v>0.54490379746835427</c:v>
                </c:pt>
                <c:pt idx="4">
                  <c:v>0.16332994561180783</c:v>
                </c:pt>
                <c:pt idx="5">
                  <c:v>2.7040379793604505E-2</c:v>
                </c:pt>
                <c:pt idx="6">
                  <c:v>-9.1251632486963802E-2</c:v>
                </c:pt>
                <c:pt idx="7">
                  <c:v>-1</c:v>
                </c:pt>
                <c:pt idx="8">
                  <c:v>-1</c:v>
                </c:pt>
                <c:pt idx="9">
                  <c:v>-1</c:v>
                </c:pt>
                <c:pt idx="10">
                  <c:v>-1</c:v>
                </c:pt>
                <c:pt idx="11">
                  <c:v>-1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0000"/>
                  </a:solidFill>
                  <a:ln>
                    <a:solidFill>
                      <a:sysClr val="windowText" lastClr="000000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9454-4C0C-9CDD-CD6494D8CCA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88"/>
        <c:overlap val="-35"/>
        <c:axId val="1841328560"/>
        <c:axId val="1832118608"/>
      </c:barChart>
      <c:catAx>
        <c:axId val="1841328560"/>
        <c:scaling>
          <c:orientation val="minMax"/>
        </c:scaling>
        <c:delete val="0"/>
        <c:axPos val="b"/>
        <c:majorTickMark val="none"/>
        <c:minorTickMark val="none"/>
        <c:tickLblPos val="none"/>
        <c:spPr>
          <a:solidFill>
            <a:schemeClr val="tx1"/>
          </a:solidFill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2118608"/>
        <c:crosses val="autoZero"/>
        <c:auto val="1"/>
        <c:lblAlgn val="ctr"/>
        <c:lblOffset val="100"/>
        <c:noMultiLvlLbl val="0"/>
      </c:catAx>
      <c:valAx>
        <c:axId val="1832118608"/>
        <c:scaling>
          <c:orientation val="minMax"/>
        </c:scaling>
        <c:delete val="1"/>
        <c:axPos val="l"/>
        <c:numFmt formatCode="[Color10]0.0%;[Red]\-0.0%" sourceLinked="1"/>
        <c:majorTickMark val="none"/>
        <c:minorTickMark val="none"/>
        <c:tickLblPos val="nextTo"/>
        <c:crossAx val="1841328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0.42507</cdr:x>
      <cdr:y>0.42846</cdr:y>
    </cdr:from>
    <cdr:to>
      <cdr:x>0.57492</cdr:x>
      <cdr:y>0.65987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DBD5805-59C9-4B04-9C58-5E7850D3FB4D}"/>
            </a:ext>
          </a:extLst>
        </cdr:cNvPr>
        <cdr:cNvSpPr txBox="1"/>
      </cdr:nvSpPr>
      <cdr:spPr>
        <a:xfrm xmlns:a="http://schemas.openxmlformats.org/drawingml/2006/main">
          <a:off x="976868" y="861803"/>
          <a:ext cx="344372" cy="4654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 anchor="ctr"/>
        <a:lstStyle xmlns:a="http://schemas.openxmlformats.org/drawingml/2006/main"/>
        <a:p xmlns:a="http://schemas.openxmlformats.org/drawingml/2006/main">
          <a:pPr marL="0" indent="0" algn="ctr"/>
          <a:r>
            <a:rPr lang="de-AT" sz="3600" b="1" dirty="0">
              <a:solidFill>
                <a:srgbClr val="00B050"/>
              </a:solidFill>
              <a:latin typeface="Arial Rounded MT Bold" panose="020F0704030504030204" pitchFamily="34" charset="0"/>
              <a:cs typeface="Calibri"/>
            </a:rPr>
            <a:t>15</a:t>
          </a:r>
          <a:r>
            <a:rPr lang="de-AT" sz="3600" b="1" i="0" u="none" strike="noStrike" dirty="0">
              <a:solidFill>
                <a:srgbClr val="00B050"/>
              </a:solidFill>
              <a:latin typeface="Arial Rounded MT Bold" panose="020F0704030504030204" pitchFamily="34" charset="0"/>
              <a:ea typeface="+mn-ea"/>
              <a:cs typeface="Calibri"/>
            </a:rPr>
            <a:t>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0.42886</cdr:x>
      <cdr:y>0.39058</cdr:y>
    </cdr:from>
    <cdr:to>
      <cdr:x>0.57871</cdr:x>
      <cdr:y>0.62199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DBD5805-59C9-4B04-9C58-5E7850D3FB4D}"/>
            </a:ext>
          </a:extLst>
        </cdr:cNvPr>
        <cdr:cNvSpPr txBox="1"/>
      </cdr:nvSpPr>
      <cdr:spPr>
        <a:xfrm xmlns:a="http://schemas.openxmlformats.org/drawingml/2006/main">
          <a:off x="2616778" y="154333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 anchor="ctr"/>
        <a:lstStyle xmlns:a="http://schemas.openxmlformats.org/drawingml/2006/main"/>
        <a:p xmlns:a="http://schemas.openxmlformats.org/drawingml/2006/main">
          <a:pPr marL="0" indent="0" algn="ctr"/>
          <a:r>
            <a:rPr lang="de-AT" sz="3600" b="1" i="0" u="none" strike="noStrike" dirty="0">
              <a:solidFill>
                <a:srgbClr val="00B050"/>
              </a:solidFill>
              <a:latin typeface="Arial Rounded MT Bold" panose="020F0704030504030204" pitchFamily="34" charset="0"/>
              <a:ea typeface="+mn-ea"/>
              <a:cs typeface="Calibri"/>
            </a:rPr>
            <a:t>13%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0.42886</cdr:x>
      <cdr:y>0.39058</cdr:y>
    </cdr:from>
    <cdr:to>
      <cdr:x>0.57871</cdr:x>
      <cdr:y>0.62199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DBD5805-59C9-4B04-9C58-5E7850D3FB4D}"/>
            </a:ext>
          </a:extLst>
        </cdr:cNvPr>
        <cdr:cNvSpPr txBox="1"/>
      </cdr:nvSpPr>
      <cdr:spPr>
        <a:xfrm xmlns:a="http://schemas.openxmlformats.org/drawingml/2006/main">
          <a:off x="2616778" y="154333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 anchor="ctr"/>
        <a:lstStyle xmlns:a="http://schemas.openxmlformats.org/drawingml/2006/main"/>
        <a:p xmlns:a="http://schemas.openxmlformats.org/drawingml/2006/main">
          <a:pPr marL="0" indent="0" algn="ctr"/>
          <a:r>
            <a:rPr lang="de-AT" sz="3600" b="1" i="0" u="none" strike="noStrike" dirty="0">
              <a:solidFill>
                <a:srgbClr val="00B050"/>
              </a:solidFill>
              <a:latin typeface="Arial Rounded MT Bold" panose="020F0704030504030204" pitchFamily="34" charset="0"/>
              <a:ea typeface="+mn-ea"/>
              <a:cs typeface="Calibri"/>
            </a:rPr>
            <a:t>25%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0.43312</cdr:x>
      <cdr:y>0.41729</cdr:y>
    </cdr:from>
    <cdr:to>
      <cdr:x>0.58297</cdr:x>
      <cdr:y>0.6487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DBD5805-59C9-4B04-9C58-5E7850D3FB4D}"/>
            </a:ext>
          </a:extLst>
        </cdr:cNvPr>
        <cdr:cNvSpPr txBox="1"/>
      </cdr:nvSpPr>
      <cdr:spPr>
        <a:xfrm xmlns:a="http://schemas.openxmlformats.org/drawingml/2006/main">
          <a:off x="1719493" y="1406827"/>
          <a:ext cx="594908" cy="7801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 anchor="ctr"/>
        <a:lstStyle xmlns:a="http://schemas.openxmlformats.org/drawingml/2006/main"/>
        <a:p xmlns:a="http://schemas.openxmlformats.org/drawingml/2006/main">
          <a:pPr marL="0" indent="0" algn="ctr"/>
          <a:fld id="{3161CD74-D0C8-4C91-B168-578B8150B825}" type="TxLink">
            <a:rPr lang="en-US" sz="3600" b="1" i="0" u="none" strike="noStrike">
              <a:solidFill>
                <a:srgbClr val="00B050"/>
              </a:solidFill>
              <a:latin typeface="Arial Rounded MT Bold" panose="020F0704030504030204" pitchFamily="34" charset="0"/>
              <a:ea typeface="+mn-ea"/>
              <a:cs typeface="Calibri"/>
            </a:rPr>
            <a:pPr marL="0" indent="0" algn="ctr"/>
            <a:t>90%</a:t>
          </a:fld>
          <a:endParaRPr lang="de-AT" sz="3600" b="1" i="0" u="none" strike="noStrike" dirty="0">
            <a:solidFill>
              <a:srgbClr val="00B050"/>
            </a:solidFill>
            <a:latin typeface="Arial Rounded MT Bold" panose="020F0704030504030204" pitchFamily="34" charset="0"/>
            <a:ea typeface="+mn-ea"/>
            <a:cs typeface="Calibri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19E6B5-030B-4061-BCA6-F98B7E92DDCF}" type="datetimeFigureOut">
              <a:rPr lang="en-US" smtClean="0"/>
              <a:t>4/26/2024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2EE034-2952-48D2-8645-65F6492535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544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EE034-2952-48D2-8645-65F64925354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44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EE034-2952-48D2-8645-65F64925354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270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EE034-2952-48D2-8645-65F64925354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93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EE034-2952-48D2-8645-65F64925354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6424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230CFA-805A-4FD3-B3A0-DAAA5993DA1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1422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B198E1B-2F97-4133-A429-19DF88587C24}" type="datetime1">
              <a:rPr lang="en-US" smtClean="0"/>
              <a:t>4/26/2024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D19E3-9036-4A04-8581-B8763E2F9771}" type="datetime1">
              <a:rPr lang="en-US" smtClean="0"/>
              <a:t>4/26/2024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91F6CC0-0035-4567-9A48-0E40441874FC}" type="datetime1">
              <a:rPr lang="en-US" smtClean="0"/>
              <a:t>4/26/2024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1099AB-ABB9-4706-9E38-357EC2AB40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3B47EE6-EDE6-4881-B456-B37D9C1ADE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2006084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4" y="3640998"/>
            <a:ext cx="4854339" cy="125757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30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6423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33B31A5E-1244-4689-B513-C78E3C4E53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71D0E8AA-902F-440D-9C55-2A391C22396A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7D937721-835D-4D84-94A3-6C79D4639514}"/>
              </a:ext>
            </a:extLst>
          </p:cNvPr>
          <p:cNvSpPr/>
          <p:nvPr userDrawn="1"/>
        </p:nvSpPr>
        <p:spPr>
          <a:xfrm rot="19958790">
            <a:off x="-637324" y="3588176"/>
            <a:ext cx="3860162" cy="1746952"/>
          </a:xfrm>
          <a:prstGeom prst="parallelogram">
            <a:avLst>
              <a:gd name="adj" fmla="val 532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32BB30B-8262-4715-998F-AAF6A81ADF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10090"/>
            <a:ext cx="1785257" cy="90750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itle 1" title="Title">
            <a:extLst>
              <a:ext uri="{FF2B5EF4-FFF2-40B4-BE49-F238E27FC236}">
                <a16:creationId xmlns:a16="http://schemas.microsoft.com/office/drawing/2014/main" id="{4D7EF399-DAA5-44EC-B712-79C755FE8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3842" y="1987420"/>
            <a:ext cx="4911633" cy="178985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="1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01" name="Text Placeholder 2" title="Subtitle">
            <a:extLst>
              <a:ext uri="{FF2B5EF4-FFF2-40B4-BE49-F238E27FC236}">
                <a16:creationId xmlns:a16="http://schemas.microsoft.com/office/drawing/2014/main" id="{26D13BFA-61B0-402F-8611-02D3DFDBEB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83842" y="3792046"/>
            <a:ext cx="4911633" cy="9105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 spc="30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A0A0C24-D997-4E78-951F-AFB51C70EFC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E123A0CF-50D6-46EC-8BF6-43E38AFCD588}"/>
              </a:ext>
            </a:extLst>
          </p:cNvPr>
          <p:cNvSpPr/>
          <p:nvPr userDrawn="1"/>
        </p:nvSpPr>
        <p:spPr>
          <a:xfrm>
            <a:off x="7754112" y="0"/>
            <a:ext cx="2258568" cy="742819"/>
          </a:xfrm>
          <a:prstGeom prst="parallelogram">
            <a:avLst>
              <a:gd name="adj" fmla="val 19585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B2F1D2E-B631-4CB1-9448-2B50F8C4631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408562"/>
            <a:ext cx="6595353" cy="340314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95572AA9-EFAE-4771-B1EE-47E3611737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CF69447-82AD-475F-A3AE-3D7FF61DBFE2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5266944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arallelogram 23">
            <a:extLst>
              <a:ext uri="{FF2B5EF4-FFF2-40B4-BE49-F238E27FC236}">
                <a16:creationId xmlns:a16="http://schemas.microsoft.com/office/drawing/2014/main" id="{FC8C82F3-94EE-4B4F-A01D-993A41BC00B1}"/>
              </a:ext>
            </a:extLst>
          </p:cNvPr>
          <p:cNvSpPr/>
          <p:nvPr userDrawn="1"/>
        </p:nvSpPr>
        <p:spPr>
          <a:xfrm rot="19958790">
            <a:off x="-139035" y="3407045"/>
            <a:ext cx="1438399" cy="236580"/>
          </a:xfrm>
          <a:prstGeom prst="parallelogram">
            <a:avLst>
              <a:gd name="adj" fmla="val 5321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56884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>
          <p15:clr>
            <a:srgbClr val="FBAE40"/>
          </p15:clr>
        </p15:guide>
        <p15:guide id="2" pos="3840">
          <p15:clr>
            <a:srgbClr val="FBAE40"/>
          </p15:clr>
        </p15:guide>
        <p15:guide id="3" pos="143">
          <p15:clr>
            <a:srgbClr val="FBAE40"/>
          </p15:clr>
        </p15:guide>
        <p15:guide id="4" orient="horz" pos="4170">
          <p15:clr>
            <a:srgbClr val="FBAE40"/>
          </p15:clr>
        </p15:guide>
        <p15:guide id="5" pos="7537">
          <p15:clr>
            <a:srgbClr val="FBAE40"/>
          </p15:clr>
        </p15:guide>
        <p15:guide id="6" orient="horz" pos="142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 title="Bullet Points">
            <a:extLst>
              <a:ext uri="{FF2B5EF4-FFF2-40B4-BE49-F238E27FC236}">
                <a16:creationId xmlns:a16="http://schemas.microsoft.com/office/drawing/2014/main" id="{BFD7EA17-BE66-4636-9684-F93562587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378" y="3129540"/>
            <a:ext cx="4942829" cy="29582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" name="Right Triangle 23">
            <a:extLst>
              <a:ext uri="{FF2B5EF4-FFF2-40B4-BE49-F238E27FC236}">
                <a16:creationId xmlns:a16="http://schemas.microsoft.com/office/drawing/2014/main" id="{BD6ACE60-499D-41AB-89C4-D537D7C3D22A}"/>
              </a:ext>
            </a:extLst>
          </p:cNvPr>
          <p:cNvSpPr/>
          <p:nvPr userDrawn="1"/>
        </p:nvSpPr>
        <p:spPr>
          <a:xfrm flipH="1" flipV="1">
            <a:off x="1839686" y="-6"/>
            <a:ext cx="10352314" cy="5638806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18C08F43-D42B-4CF1-912F-BC83D72AB415}"/>
              </a:ext>
            </a:extLst>
          </p:cNvPr>
          <p:cNvSpPr/>
          <p:nvPr userDrawn="1"/>
        </p:nvSpPr>
        <p:spPr>
          <a:xfrm flipH="1">
            <a:off x="2978150" y="-5"/>
            <a:ext cx="4121150" cy="1308105"/>
          </a:xfrm>
          <a:prstGeom prst="parallelogram">
            <a:avLst>
              <a:gd name="adj" fmla="val 1863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411C731-2333-41B0-927A-0A48EEC79964}"/>
              </a:ext>
            </a:extLst>
          </p:cNvPr>
          <p:cNvCxnSpPr>
            <a:cxnSpLocks/>
          </p:cNvCxnSpPr>
          <p:nvPr userDrawn="1"/>
        </p:nvCxnSpPr>
        <p:spPr>
          <a:xfrm flipV="1">
            <a:off x="6375400" y="5047077"/>
            <a:ext cx="1524574" cy="18034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 title="Subtitle">
            <a:extLst>
              <a:ext uri="{FF2B5EF4-FFF2-40B4-BE49-F238E27FC236}">
                <a16:creationId xmlns:a16="http://schemas.microsoft.com/office/drawing/2014/main" id="{D71EE635-EA0C-4139-8160-AE1EAD13AAEB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31379" y="2496102"/>
            <a:ext cx="7342631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2" name="Title 1" title="Title ">
            <a:extLst>
              <a:ext uri="{FF2B5EF4-FFF2-40B4-BE49-F238E27FC236}">
                <a16:creationId xmlns:a16="http://schemas.microsoft.com/office/drawing/2014/main" id="{20237B57-91C6-4F8B-8AA0-18FA50B0FD1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1378" y="1241109"/>
            <a:ext cx="7342622" cy="121556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</a:t>
            </a:r>
            <a:br>
              <a:rPr lang="en-US" noProof="0"/>
            </a:br>
            <a:r>
              <a:rPr lang="en-US" noProof="0"/>
              <a:t>Master Title Style 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E1FADFB-0A3D-40F7-9B40-368DECD971E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04000" y="0"/>
            <a:ext cx="5588000" cy="6872249"/>
          </a:xfrm>
          <a:custGeom>
            <a:avLst/>
            <a:gdLst>
              <a:gd name="connsiteX0" fmla="*/ 3876237 w 5588000"/>
              <a:gd name="connsiteY0" fmla="*/ 5431883 h 6872249"/>
              <a:gd name="connsiteX1" fmla="*/ 4953000 w 5588000"/>
              <a:gd name="connsiteY1" fmla="*/ 5431883 h 6872249"/>
              <a:gd name="connsiteX2" fmla="*/ 3769163 w 5588000"/>
              <a:gd name="connsiteY2" fmla="*/ 6872249 h 6872249"/>
              <a:gd name="connsiteX3" fmla="*/ 2692400 w 5588000"/>
              <a:gd name="connsiteY3" fmla="*/ 6872249 h 6872249"/>
              <a:gd name="connsiteX4" fmla="*/ 2479230 w 5588000"/>
              <a:gd name="connsiteY4" fmla="*/ 2870200 h 6872249"/>
              <a:gd name="connsiteX5" fmla="*/ 3175000 w 5588000"/>
              <a:gd name="connsiteY5" fmla="*/ 2870200 h 6872249"/>
              <a:gd name="connsiteX6" fmla="*/ 1965770 w 5588000"/>
              <a:gd name="connsiteY6" fmla="*/ 4310566 h 6872249"/>
              <a:gd name="connsiteX7" fmla="*/ 1270000 w 5588000"/>
              <a:gd name="connsiteY7" fmla="*/ 4310566 h 6872249"/>
              <a:gd name="connsiteX8" fmla="*/ 5575300 w 5588000"/>
              <a:gd name="connsiteY8" fmla="*/ 139700 h 6872249"/>
              <a:gd name="connsiteX9" fmla="*/ 5575300 w 5588000"/>
              <a:gd name="connsiteY9" fmla="*/ 3238583 h 6872249"/>
              <a:gd name="connsiteX10" fmla="*/ 2571663 w 5588000"/>
              <a:gd name="connsiteY10" fmla="*/ 6858000 h 6872249"/>
              <a:gd name="connsiteX11" fmla="*/ 0 w 5588000"/>
              <a:gd name="connsiteY11" fmla="*/ 6858000 h 6872249"/>
              <a:gd name="connsiteX12" fmla="*/ 4256761 w 5588000"/>
              <a:gd name="connsiteY12" fmla="*/ 0 h 6872249"/>
              <a:gd name="connsiteX13" fmla="*/ 5588000 w 5588000"/>
              <a:gd name="connsiteY13" fmla="*/ 0 h 6872249"/>
              <a:gd name="connsiteX14" fmla="*/ 3274339 w 5588000"/>
              <a:gd name="connsiteY14" fmla="*/ 2755900 h 6872249"/>
              <a:gd name="connsiteX15" fmla="*/ 1943100 w 5588000"/>
              <a:gd name="connsiteY15" fmla="*/ 2755900 h 6872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588000" h="6872249">
                <a:moveTo>
                  <a:pt x="3876237" y="5431883"/>
                </a:moveTo>
                <a:lnTo>
                  <a:pt x="4953000" y="5431883"/>
                </a:lnTo>
                <a:lnTo>
                  <a:pt x="3769163" y="6872249"/>
                </a:lnTo>
                <a:lnTo>
                  <a:pt x="2692400" y="6872249"/>
                </a:lnTo>
                <a:close/>
                <a:moveTo>
                  <a:pt x="2479230" y="2870200"/>
                </a:moveTo>
                <a:lnTo>
                  <a:pt x="3175000" y="2870200"/>
                </a:lnTo>
                <a:lnTo>
                  <a:pt x="1965770" y="4310566"/>
                </a:lnTo>
                <a:lnTo>
                  <a:pt x="1270000" y="4310566"/>
                </a:lnTo>
                <a:close/>
                <a:moveTo>
                  <a:pt x="5575300" y="139700"/>
                </a:moveTo>
                <a:lnTo>
                  <a:pt x="5575300" y="3238583"/>
                </a:lnTo>
                <a:lnTo>
                  <a:pt x="2571663" y="6858000"/>
                </a:lnTo>
                <a:lnTo>
                  <a:pt x="0" y="6858000"/>
                </a:lnTo>
                <a:close/>
                <a:moveTo>
                  <a:pt x="4256761" y="0"/>
                </a:moveTo>
                <a:lnTo>
                  <a:pt x="5588000" y="0"/>
                </a:lnTo>
                <a:lnTo>
                  <a:pt x="3274339" y="2755900"/>
                </a:lnTo>
                <a:lnTo>
                  <a:pt x="1943100" y="27559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DB14A5-A767-774C-85B8-68EF914689F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B9B51B-EAA9-4B4D-A4F6-470CD95DAA7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943005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415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ight Triangle 34">
            <a:extLst>
              <a:ext uri="{FF2B5EF4-FFF2-40B4-BE49-F238E27FC236}">
                <a16:creationId xmlns:a16="http://schemas.microsoft.com/office/drawing/2014/main" id="{805F1696-7D6B-4055-94C3-E4C179F63596}"/>
              </a:ext>
            </a:extLst>
          </p:cNvPr>
          <p:cNvSpPr/>
          <p:nvPr userDrawn="1"/>
        </p:nvSpPr>
        <p:spPr>
          <a:xfrm flipH="1" flipV="1">
            <a:off x="1839686" y="-6"/>
            <a:ext cx="10352314" cy="5638806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8B9EC3A9-7039-403A-9414-429521308AE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0177" y="1435100"/>
            <a:ext cx="6021821" cy="5422900"/>
          </a:xfrm>
          <a:custGeom>
            <a:avLst/>
            <a:gdLst>
              <a:gd name="connsiteX0" fmla="*/ 6021821 w 6021821"/>
              <a:gd name="connsiteY0" fmla="*/ 0 h 5422900"/>
              <a:gd name="connsiteX1" fmla="*/ 6021821 w 6021821"/>
              <a:gd name="connsiteY1" fmla="*/ 5422900 h 5422900"/>
              <a:gd name="connsiteX2" fmla="*/ 0 w 6021821"/>
              <a:gd name="connsiteY2" fmla="*/ 5422900 h 542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21821" h="5422900">
                <a:moveTo>
                  <a:pt x="6021821" y="0"/>
                </a:moveTo>
                <a:lnTo>
                  <a:pt x="6021821" y="5422900"/>
                </a:lnTo>
                <a:lnTo>
                  <a:pt x="0" y="54229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rIns="457200" anchor="ctr">
            <a:noAutofit/>
          </a:bodyPr>
          <a:lstStyle>
            <a:lvl1pPr marL="0" indent="0" algn="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" name="Content Placeholder 2" title="Bullet Points">
            <a:extLst>
              <a:ext uri="{FF2B5EF4-FFF2-40B4-BE49-F238E27FC236}">
                <a16:creationId xmlns:a16="http://schemas.microsoft.com/office/drawing/2014/main" id="{BFD7EA17-BE66-4636-9684-F93562587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378" y="3129540"/>
            <a:ext cx="4942829" cy="29582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18C08F43-D42B-4CF1-912F-BC83D72AB415}"/>
              </a:ext>
            </a:extLst>
          </p:cNvPr>
          <p:cNvSpPr/>
          <p:nvPr userDrawn="1"/>
        </p:nvSpPr>
        <p:spPr>
          <a:xfrm flipH="1">
            <a:off x="2978150" y="-5"/>
            <a:ext cx="4121150" cy="1308105"/>
          </a:xfrm>
          <a:prstGeom prst="parallelogram">
            <a:avLst>
              <a:gd name="adj" fmla="val 1863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411C731-2333-41B0-927A-0A48EEC79964}"/>
              </a:ext>
            </a:extLst>
          </p:cNvPr>
          <p:cNvCxnSpPr>
            <a:cxnSpLocks/>
          </p:cNvCxnSpPr>
          <p:nvPr userDrawn="1"/>
        </p:nvCxnSpPr>
        <p:spPr>
          <a:xfrm flipV="1">
            <a:off x="10352314" y="1185452"/>
            <a:ext cx="1839685" cy="163394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 title="Subtitle">
            <a:extLst>
              <a:ext uri="{FF2B5EF4-FFF2-40B4-BE49-F238E27FC236}">
                <a16:creationId xmlns:a16="http://schemas.microsoft.com/office/drawing/2014/main" id="{D71EE635-EA0C-4139-8160-AE1EAD13AAEB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31379" y="2496102"/>
            <a:ext cx="7342621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19" name="Title 1" title="Title ">
            <a:extLst>
              <a:ext uri="{FF2B5EF4-FFF2-40B4-BE49-F238E27FC236}">
                <a16:creationId xmlns:a16="http://schemas.microsoft.com/office/drawing/2014/main" id="{2DB9D671-9FC8-4306-96B7-D9D585694B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1378" y="1241109"/>
            <a:ext cx="7342622" cy="121556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</a:t>
            </a:r>
            <a:br>
              <a:rPr lang="en-US" noProof="0"/>
            </a:br>
            <a:r>
              <a:rPr lang="en-US" noProof="0"/>
              <a:t>Master Title Style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E55A0B9-F639-8643-9C4D-B93B8EE21A7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C29282-8AC7-494D-9A8E-A26C7F69948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24A5A7-66A2-7F43-9A7A-5E13F74F8C0E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</p:spTree>
    <p:extLst>
      <p:ext uri="{BB962C8B-B14F-4D97-AF65-F5344CB8AC3E}">
        <p14:creationId xmlns:p14="http://schemas.microsoft.com/office/powerpoint/2010/main" val="4263414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415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io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9111EB29-9262-4594-8717-356AB3816AA6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Diagonal Stripe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2E19FBD-2379-4B3B-910D-F51E007CB63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20698" y="2104888"/>
            <a:ext cx="5475290" cy="78118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" name="Content Placeholder 3" title="Bullet Points">
            <a:extLst>
              <a:ext uri="{FF2B5EF4-FFF2-40B4-BE49-F238E27FC236}">
                <a16:creationId xmlns:a16="http://schemas.microsoft.com/office/drawing/2014/main" id="{8715E757-6584-4841-8154-C92E70E0CD6B}"/>
              </a:ext>
            </a:extLst>
          </p:cNvPr>
          <p:cNvSpPr>
            <a:spLocks noGrp="1"/>
          </p:cNvSpPr>
          <p:nvPr userDrawn="1">
            <p:ph sz="half" idx="13"/>
          </p:nvPr>
        </p:nvSpPr>
        <p:spPr>
          <a:xfrm>
            <a:off x="520698" y="2886076"/>
            <a:ext cx="5475290" cy="323214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  <a:lvl2pPr>
              <a:defRPr lang="en-US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IN" dirty="0">
                <a:solidFill>
                  <a:schemeClr val="bg1"/>
                </a:solidFill>
              </a:defRPr>
            </a:lvl5pPr>
          </a:lstStyle>
          <a:p>
            <a:pPr lvl="0">
              <a:buClr>
                <a:schemeClr val="accent2"/>
              </a:buClr>
            </a:pPr>
            <a:r>
              <a:rPr lang="en-US" noProof="0"/>
              <a:t>Click to edit Master text styles</a:t>
            </a:r>
          </a:p>
          <a:p>
            <a:pPr lvl="1">
              <a:buClr>
                <a:schemeClr val="accent2"/>
              </a:buClr>
            </a:pPr>
            <a:r>
              <a:rPr lang="en-US" noProof="0"/>
              <a:t>Second level</a:t>
            </a:r>
          </a:p>
          <a:p>
            <a:pPr lvl="2">
              <a:buClr>
                <a:schemeClr val="accent2"/>
              </a:buClr>
            </a:pPr>
            <a:r>
              <a:rPr lang="en-US" noProof="0"/>
              <a:t>Third level</a:t>
            </a:r>
          </a:p>
          <a:p>
            <a:pPr lvl="3">
              <a:buClr>
                <a:schemeClr val="accent2"/>
              </a:buClr>
            </a:pPr>
            <a:r>
              <a:rPr lang="en-US" noProof="0"/>
              <a:t>Fourth level</a:t>
            </a:r>
          </a:p>
          <a:p>
            <a:pPr lvl="4">
              <a:buClr>
                <a:schemeClr val="accent2"/>
              </a:buClr>
            </a:pPr>
            <a:r>
              <a:rPr lang="en-US" noProof="0"/>
              <a:t>Fifth level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47CDC5A2-8836-4ED3-8E78-18C24853D882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6186713" y="2104888"/>
            <a:ext cx="5475600" cy="78118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0" name="Content Placeholder 5" title="Bullet Points">
            <a:extLst>
              <a:ext uri="{FF2B5EF4-FFF2-40B4-BE49-F238E27FC236}">
                <a16:creationId xmlns:a16="http://schemas.microsoft.com/office/drawing/2014/main" id="{D957FBD7-2C3C-4DD1-954F-DF1E007BE590}"/>
              </a:ext>
            </a:extLst>
          </p:cNvPr>
          <p:cNvSpPr>
            <a:spLocks noGrp="1"/>
          </p:cNvSpPr>
          <p:nvPr userDrawn="1">
            <p:ph sz="quarter" idx="15"/>
          </p:nvPr>
        </p:nvSpPr>
        <p:spPr>
          <a:xfrm>
            <a:off x="6186713" y="2886076"/>
            <a:ext cx="5475600" cy="323214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  <a:lvl2pPr>
              <a:defRPr lang="en-US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IN" dirty="0">
                <a:solidFill>
                  <a:schemeClr val="bg1"/>
                </a:solidFill>
              </a:defRPr>
            </a:lvl5pPr>
          </a:lstStyle>
          <a:p>
            <a:pPr lvl="0">
              <a:buClr>
                <a:schemeClr val="accent2"/>
              </a:buClr>
            </a:pPr>
            <a:r>
              <a:rPr lang="en-US" noProof="0"/>
              <a:t>Click to edit Master text styles</a:t>
            </a:r>
          </a:p>
          <a:p>
            <a:pPr lvl="1">
              <a:buClr>
                <a:schemeClr val="accent2"/>
              </a:buClr>
            </a:pPr>
            <a:r>
              <a:rPr lang="en-US" noProof="0"/>
              <a:t>Second level</a:t>
            </a:r>
          </a:p>
          <a:p>
            <a:pPr lvl="2">
              <a:buClr>
                <a:schemeClr val="accent2"/>
              </a:buClr>
            </a:pPr>
            <a:r>
              <a:rPr lang="en-US" noProof="0"/>
              <a:t>Third level</a:t>
            </a:r>
          </a:p>
          <a:p>
            <a:pPr lvl="3">
              <a:buClr>
                <a:schemeClr val="accent2"/>
              </a:buClr>
            </a:pPr>
            <a:r>
              <a:rPr lang="en-US" noProof="0"/>
              <a:t>Fourth level</a:t>
            </a:r>
          </a:p>
          <a:p>
            <a:pPr lvl="4">
              <a:buClr>
                <a:schemeClr val="accent2"/>
              </a:buClr>
            </a:pPr>
            <a:r>
              <a:rPr lang="en-US" noProof="0"/>
              <a:t>Fifth level</a:t>
            </a:r>
          </a:p>
        </p:txBody>
      </p:sp>
      <p:sp>
        <p:nvSpPr>
          <p:cNvPr id="24" name="Text Placeholder 4" title="Subtitle">
            <a:extLst>
              <a:ext uri="{FF2B5EF4-FFF2-40B4-BE49-F238E27FC236}">
                <a16:creationId xmlns:a16="http://schemas.microsoft.com/office/drawing/2014/main" id="{77DB65FF-A89E-4562-8251-2BB63EFDD28E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7" name="Title 1" title="Title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</p:spTree>
    <p:extLst>
      <p:ext uri="{BB962C8B-B14F-4D97-AF65-F5344CB8AC3E}">
        <p14:creationId xmlns:p14="http://schemas.microsoft.com/office/powerpoint/2010/main" val="36339692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8FB39FF5-7AF5-4963-9346-2640496A3302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F49194-9068-41AA-B460-962319BF96A4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806E656-313A-47B1-B381-D004200F7A01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9" name="Diagonal Stripe 28">
              <a:extLst>
                <a:ext uri="{FF2B5EF4-FFF2-40B4-BE49-F238E27FC236}">
                  <a16:creationId xmlns:a16="http://schemas.microsoft.com/office/drawing/2014/main" id="{65F8E2DA-4BB4-4421-9172-A11AF38DFEF4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EDB47F2-B6A7-40B4-8A2C-06719F75C08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Parallelogram 30">
              <a:extLst>
                <a:ext uri="{FF2B5EF4-FFF2-40B4-BE49-F238E27FC236}">
                  <a16:creationId xmlns:a16="http://schemas.microsoft.com/office/drawing/2014/main" id="{B188E7A9-2351-4B68-98B8-10099CB39CD2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3" name="Parallelogram 32">
            <a:extLst>
              <a:ext uri="{FF2B5EF4-FFF2-40B4-BE49-F238E27FC236}">
                <a16:creationId xmlns:a16="http://schemas.microsoft.com/office/drawing/2014/main" id="{F088C182-BF10-45B2-B159-7702E00D31D4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34" name="Text Placeholder 4" title="Subtitle">
            <a:extLst>
              <a:ext uri="{FF2B5EF4-FFF2-40B4-BE49-F238E27FC236}">
                <a16:creationId xmlns:a16="http://schemas.microsoft.com/office/drawing/2014/main" id="{FB561B16-2788-452A-B7AF-A482256DCDF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6990C03-1647-2044-B335-6F5F19E4E5F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03A7CC-E6DC-1544-BE55-15EC1718B77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7" name="Title 1" title="Title ">
            <a:extLst>
              <a:ext uri="{FF2B5EF4-FFF2-40B4-BE49-F238E27FC236}">
                <a16:creationId xmlns:a16="http://schemas.microsoft.com/office/drawing/2014/main" id="{BDEC780E-6412-1344-A62E-6B84E9CCB6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82AC85-33B6-2B49-8BF4-08414444375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1814" y="2005762"/>
            <a:ext cx="5225764" cy="4083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Text here</a:t>
            </a:r>
          </a:p>
        </p:txBody>
      </p:sp>
      <p:sp>
        <p:nvSpPr>
          <p:cNvPr id="20" name="Chart Placeholder 2" title="Chart">
            <a:extLst>
              <a:ext uri="{FF2B5EF4-FFF2-40B4-BE49-F238E27FC236}">
                <a16:creationId xmlns:a16="http://schemas.microsoft.com/office/drawing/2014/main" id="{0EF0FD2A-B62A-4931-846D-2602DED2660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796114" y="2005762"/>
            <a:ext cx="5719397" cy="4084470"/>
          </a:xfrm>
          <a:prstGeom prst="rect">
            <a:avLst/>
          </a:prstGeom>
        </p:spPr>
        <p:txBody>
          <a:bodyPr vert="horz" lIns="91420" tIns="45710" rIns="91420" bIns="45710">
            <a:noAutofit/>
          </a:bodyPr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/>
              <a:t>Click icon to add chart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59169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69EF72CE-34D2-4581-98D2-89218BC1B4E4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4020D1-D35E-497E-97F1-84A6EA9D048E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6C8A74F-FDDF-48E8-AC2B-A5BD59D7D6A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7" name="Diagonal Stripe 26">
              <a:extLst>
                <a:ext uri="{FF2B5EF4-FFF2-40B4-BE49-F238E27FC236}">
                  <a16:creationId xmlns:a16="http://schemas.microsoft.com/office/drawing/2014/main" id="{2D5247F3-E6EB-4003-B1FD-F6200F0738E5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9B7D995-9FB8-4461-8AAA-FA8B9A145B6B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Parallelogram 32">
              <a:extLst>
                <a:ext uri="{FF2B5EF4-FFF2-40B4-BE49-F238E27FC236}">
                  <a16:creationId xmlns:a16="http://schemas.microsoft.com/office/drawing/2014/main" id="{849B962F-68BC-4B89-B4D8-D862517534DF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8006416B-866C-47E5-8480-109B40F9EAA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7" name="Text Placeholder 4" title="Subtitle">
            <a:extLst>
              <a:ext uri="{FF2B5EF4-FFF2-40B4-BE49-F238E27FC236}">
                <a16:creationId xmlns:a16="http://schemas.microsoft.com/office/drawing/2014/main" id="{FE79FAE9-2A8C-46BA-8738-44CBCF7294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750A33E-CEFE-4D43-9554-513B01B1D3D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960C75-8FA7-5740-9388-2B5112B2C5B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7" name="Title 1" title="Title ">
            <a:extLst>
              <a:ext uri="{FF2B5EF4-FFF2-40B4-BE49-F238E27FC236}">
                <a16:creationId xmlns:a16="http://schemas.microsoft.com/office/drawing/2014/main" id="{0F525D04-A814-7A4D-9732-11097EA762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15" name="Table Placeholder 11" title="Table">
            <a:extLst>
              <a:ext uri="{FF2B5EF4-FFF2-40B4-BE49-F238E27FC236}">
                <a16:creationId xmlns:a16="http://schemas.microsoft.com/office/drawing/2014/main" id="{7CD3E31F-0AF8-4EB8-B6FA-BD95A2EDA63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31378" y="2664803"/>
            <a:ext cx="10993375" cy="343318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Click icon to add table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69271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CAFD81C-E6E5-4292-828B-BD147E6DEAB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79ED029D-F488-47E5-B064-0E35B31D23A5}"/>
              </a:ext>
            </a:extLst>
          </p:cNvPr>
          <p:cNvSpPr/>
          <p:nvPr userDrawn="1"/>
        </p:nvSpPr>
        <p:spPr>
          <a:xfrm flipV="1">
            <a:off x="0" y="-5"/>
            <a:ext cx="11747500" cy="629920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Picture Placeholder 31" title="Image">
            <a:extLst>
              <a:ext uri="{FF2B5EF4-FFF2-40B4-BE49-F238E27FC236}">
                <a16:creationId xmlns:a16="http://schemas.microsoft.com/office/drawing/2014/main" id="{D683190A-95C6-428D-AEE4-FC8350C3246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59229" y="326570"/>
            <a:ext cx="11473542" cy="62048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0" tIns="0" anchor="ctr"/>
          <a:lstStyle>
            <a:lvl1pPr marL="0" indent="0" algn="ctr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Image Here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78F4957-6DDE-40CE-9D33-00B1434FA08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5344886"/>
            <a:ext cx="2362200" cy="124097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 title="Title ">
            <a:extLst>
              <a:ext uri="{FF2B5EF4-FFF2-40B4-BE49-F238E27FC236}">
                <a16:creationId xmlns:a16="http://schemas.microsoft.com/office/drawing/2014/main" id="{D9A8085F-72C4-4DFB-813E-C5666B0CCF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229" y="558802"/>
            <a:ext cx="8333222" cy="939798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lIns="288000" anchor="ctr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Add Caption Here</a:t>
            </a:r>
          </a:p>
        </p:txBody>
      </p:sp>
    </p:spTree>
    <p:extLst>
      <p:ext uri="{BB962C8B-B14F-4D97-AF65-F5344CB8AC3E}">
        <p14:creationId xmlns:p14="http://schemas.microsoft.com/office/powerpoint/2010/main" val="952281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BA12A-93A3-4E34-8ACA-F51DEF71A4D7}" type="datetime1">
              <a:rPr lang="en-US" smtClean="0"/>
              <a:t>4/26/2024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40A6720D-B182-4290-BD91-1D1E4D93060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488AB73-8058-4FB5-9619-FCECCA9F3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22929" y="3461163"/>
            <a:ext cx="3445782" cy="28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Name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359BE165-3EB5-4C11-8B53-6E98C0BC2E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2929" y="3839451"/>
            <a:ext cx="3445782" cy="28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Phone Number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79D05293-35AD-495F-A7AE-942398090B1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22928" y="4216669"/>
            <a:ext cx="3445783" cy="2890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Email </a:t>
            </a:r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997A03F2-8D8A-4425-9F56-66DB33CE11A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22929" y="4594957"/>
            <a:ext cx="3445782" cy="28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Company Website</a:t>
            </a:r>
          </a:p>
        </p:txBody>
      </p:sp>
      <p:sp>
        <p:nvSpPr>
          <p:cNvPr id="14" name="Shape 4157">
            <a:extLst>
              <a:ext uri="{FF2B5EF4-FFF2-40B4-BE49-F238E27FC236}">
                <a16:creationId xmlns:a16="http://schemas.microsoft.com/office/drawing/2014/main" id="{A30A8F28-98F4-425F-A750-78192A157DF4}"/>
              </a:ext>
            </a:extLst>
          </p:cNvPr>
          <p:cNvSpPr/>
          <p:nvPr userDrawn="1"/>
        </p:nvSpPr>
        <p:spPr>
          <a:xfrm>
            <a:off x="6458938" y="3505247"/>
            <a:ext cx="258875" cy="2588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958" y="17505"/>
                </a:moveTo>
                <a:cubicBezTo>
                  <a:pt x="17372" y="16944"/>
                  <a:pt x="16242" y="15945"/>
                  <a:pt x="15117" y="15413"/>
                </a:cubicBezTo>
                <a:cubicBezTo>
                  <a:pt x="14189" y="14975"/>
                  <a:pt x="13657" y="14531"/>
                  <a:pt x="13491" y="14057"/>
                </a:cubicBezTo>
                <a:cubicBezTo>
                  <a:pt x="13377" y="13728"/>
                  <a:pt x="13428" y="13351"/>
                  <a:pt x="13649" y="12904"/>
                </a:cubicBezTo>
                <a:cubicBezTo>
                  <a:pt x="13815" y="12567"/>
                  <a:pt x="13972" y="12286"/>
                  <a:pt x="14117" y="12028"/>
                </a:cubicBezTo>
                <a:cubicBezTo>
                  <a:pt x="14730" y="10934"/>
                  <a:pt x="15203" y="10145"/>
                  <a:pt x="15203" y="7348"/>
                </a:cubicBezTo>
                <a:cubicBezTo>
                  <a:pt x="15203" y="3162"/>
                  <a:pt x="12787" y="2951"/>
                  <a:pt x="12309" y="2951"/>
                </a:cubicBezTo>
                <a:cubicBezTo>
                  <a:pt x="11917" y="2951"/>
                  <a:pt x="11672" y="3037"/>
                  <a:pt x="11435" y="3121"/>
                </a:cubicBezTo>
                <a:cubicBezTo>
                  <a:pt x="11175" y="3213"/>
                  <a:pt x="10907" y="3309"/>
                  <a:pt x="10296" y="3319"/>
                </a:cubicBezTo>
                <a:cubicBezTo>
                  <a:pt x="9190" y="3337"/>
                  <a:pt x="6873" y="3375"/>
                  <a:pt x="6873" y="7226"/>
                </a:cubicBezTo>
                <a:cubicBezTo>
                  <a:pt x="6873" y="9919"/>
                  <a:pt x="7574" y="11156"/>
                  <a:pt x="8125" y="12150"/>
                </a:cubicBezTo>
                <a:cubicBezTo>
                  <a:pt x="8266" y="12404"/>
                  <a:pt x="8399" y="12645"/>
                  <a:pt x="8505" y="12885"/>
                </a:cubicBezTo>
                <a:cubicBezTo>
                  <a:pt x="8973" y="13949"/>
                  <a:pt x="8631" y="14693"/>
                  <a:pt x="7426" y="15224"/>
                </a:cubicBezTo>
                <a:cubicBezTo>
                  <a:pt x="5905" y="15897"/>
                  <a:pt x="5188" y="16247"/>
                  <a:pt x="3693" y="17562"/>
                </a:cubicBezTo>
                <a:cubicBezTo>
                  <a:pt x="2017" y="15800"/>
                  <a:pt x="982" y="134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3395"/>
                  <a:pt x="19603" y="15749"/>
                  <a:pt x="17958" y="17505"/>
                </a:cubicBezTo>
                <a:moveTo>
                  <a:pt x="10800" y="20618"/>
                </a:moveTo>
                <a:cubicBezTo>
                  <a:pt x="8356" y="20618"/>
                  <a:pt x="6125" y="19720"/>
                  <a:pt x="4407" y="18242"/>
                </a:cubicBezTo>
                <a:cubicBezTo>
                  <a:pt x="5730" y="17084"/>
                  <a:pt x="6362" y="16767"/>
                  <a:pt x="7823" y="16122"/>
                </a:cubicBezTo>
                <a:cubicBezTo>
                  <a:pt x="9515" y="15375"/>
                  <a:pt x="10091" y="14051"/>
                  <a:pt x="9403" y="12489"/>
                </a:cubicBezTo>
                <a:cubicBezTo>
                  <a:pt x="9279" y="12208"/>
                  <a:pt x="9136" y="11949"/>
                  <a:pt x="8984" y="11674"/>
                </a:cubicBezTo>
                <a:cubicBezTo>
                  <a:pt x="8461" y="10732"/>
                  <a:pt x="7855" y="9665"/>
                  <a:pt x="7855" y="7226"/>
                </a:cubicBezTo>
                <a:cubicBezTo>
                  <a:pt x="7855" y="4341"/>
                  <a:pt x="9224" y="4318"/>
                  <a:pt x="10312" y="4300"/>
                </a:cubicBezTo>
                <a:cubicBezTo>
                  <a:pt x="11084" y="4287"/>
                  <a:pt x="11461" y="4154"/>
                  <a:pt x="11763" y="4047"/>
                </a:cubicBezTo>
                <a:cubicBezTo>
                  <a:pt x="11964" y="3975"/>
                  <a:pt x="12086" y="3933"/>
                  <a:pt x="12309" y="3933"/>
                </a:cubicBezTo>
                <a:cubicBezTo>
                  <a:pt x="13218" y="3933"/>
                  <a:pt x="14221" y="4830"/>
                  <a:pt x="14221" y="7348"/>
                </a:cubicBezTo>
                <a:cubicBezTo>
                  <a:pt x="14221" y="9888"/>
                  <a:pt x="13840" y="10513"/>
                  <a:pt x="13261" y="11548"/>
                </a:cubicBezTo>
                <a:cubicBezTo>
                  <a:pt x="13108" y="11820"/>
                  <a:pt x="12943" y="12115"/>
                  <a:pt x="12768" y="12470"/>
                </a:cubicBezTo>
                <a:cubicBezTo>
                  <a:pt x="12430" y="13155"/>
                  <a:pt x="12362" y="13798"/>
                  <a:pt x="12565" y="14380"/>
                </a:cubicBezTo>
                <a:cubicBezTo>
                  <a:pt x="12825" y="15126"/>
                  <a:pt x="13502" y="15737"/>
                  <a:pt x="14696" y="16302"/>
                </a:cubicBezTo>
                <a:cubicBezTo>
                  <a:pt x="15675" y="16764"/>
                  <a:pt x="16700" y="17667"/>
                  <a:pt x="17251" y="18189"/>
                </a:cubicBezTo>
                <a:cubicBezTo>
                  <a:pt x="15525" y="19697"/>
                  <a:pt x="13272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en-US" noProof="0" dirty="0"/>
          </a:p>
        </p:txBody>
      </p:sp>
      <p:sp>
        <p:nvSpPr>
          <p:cNvPr id="15" name="Shape 4186">
            <a:extLst>
              <a:ext uri="{FF2B5EF4-FFF2-40B4-BE49-F238E27FC236}">
                <a16:creationId xmlns:a16="http://schemas.microsoft.com/office/drawing/2014/main" id="{2F84D399-8148-4E86-A1E4-BE7D1D81383A}"/>
              </a:ext>
            </a:extLst>
          </p:cNvPr>
          <p:cNvSpPr/>
          <p:nvPr userDrawn="1"/>
        </p:nvSpPr>
        <p:spPr>
          <a:xfrm>
            <a:off x="6507622" y="3897986"/>
            <a:ext cx="161507" cy="2960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00" y="1473"/>
                </a:moveTo>
                <a:lnTo>
                  <a:pt x="9900" y="1473"/>
                </a:lnTo>
                <a:cubicBezTo>
                  <a:pt x="9403" y="1473"/>
                  <a:pt x="9000" y="1692"/>
                  <a:pt x="9000" y="1964"/>
                </a:cubicBezTo>
                <a:cubicBezTo>
                  <a:pt x="9000" y="2235"/>
                  <a:pt x="9403" y="2455"/>
                  <a:pt x="9900" y="2455"/>
                </a:cubicBezTo>
                <a:lnTo>
                  <a:pt x="11700" y="2455"/>
                </a:lnTo>
                <a:cubicBezTo>
                  <a:pt x="12197" y="2455"/>
                  <a:pt x="12600" y="2235"/>
                  <a:pt x="12600" y="1964"/>
                </a:cubicBezTo>
                <a:cubicBezTo>
                  <a:pt x="12600" y="1692"/>
                  <a:pt x="12197" y="1473"/>
                  <a:pt x="11700" y="1473"/>
                </a:cubicBezTo>
                <a:moveTo>
                  <a:pt x="19800" y="2945"/>
                </a:moveTo>
                <a:lnTo>
                  <a:pt x="1800" y="2945"/>
                </a:lnTo>
                <a:lnTo>
                  <a:pt x="1800" y="1964"/>
                </a:lnTo>
                <a:cubicBezTo>
                  <a:pt x="1800" y="1422"/>
                  <a:pt x="2605" y="982"/>
                  <a:pt x="3600" y="982"/>
                </a:cubicBezTo>
                <a:lnTo>
                  <a:pt x="18000" y="982"/>
                </a:lnTo>
                <a:cubicBezTo>
                  <a:pt x="18993" y="982"/>
                  <a:pt x="19800" y="1422"/>
                  <a:pt x="19800" y="1964"/>
                </a:cubicBezTo>
                <a:cubicBezTo>
                  <a:pt x="19800" y="1964"/>
                  <a:pt x="19800" y="2945"/>
                  <a:pt x="19800" y="2945"/>
                </a:cubicBezTo>
                <a:close/>
                <a:moveTo>
                  <a:pt x="19800" y="17673"/>
                </a:moveTo>
                <a:lnTo>
                  <a:pt x="1800" y="17673"/>
                </a:lnTo>
                <a:lnTo>
                  <a:pt x="1800" y="3927"/>
                </a:lnTo>
                <a:lnTo>
                  <a:pt x="19800" y="3927"/>
                </a:lnTo>
                <a:cubicBezTo>
                  <a:pt x="19800" y="3927"/>
                  <a:pt x="19800" y="17673"/>
                  <a:pt x="19800" y="17673"/>
                </a:cubicBezTo>
                <a:close/>
                <a:moveTo>
                  <a:pt x="19800" y="19636"/>
                </a:moveTo>
                <a:cubicBezTo>
                  <a:pt x="19800" y="20179"/>
                  <a:pt x="18993" y="20618"/>
                  <a:pt x="18000" y="20618"/>
                </a:cubicBezTo>
                <a:lnTo>
                  <a:pt x="3600" y="20618"/>
                </a:lnTo>
                <a:cubicBezTo>
                  <a:pt x="2605" y="20618"/>
                  <a:pt x="1800" y="20179"/>
                  <a:pt x="1800" y="19636"/>
                </a:cubicBezTo>
                <a:lnTo>
                  <a:pt x="1800" y="18655"/>
                </a:lnTo>
                <a:lnTo>
                  <a:pt x="19800" y="18655"/>
                </a:lnTo>
                <a:cubicBezTo>
                  <a:pt x="19800" y="18655"/>
                  <a:pt x="19800" y="19636"/>
                  <a:pt x="19800" y="19636"/>
                </a:cubicBezTo>
                <a:close/>
                <a:moveTo>
                  <a:pt x="18000" y="0"/>
                </a:moveTo>
                <a:lnTo>
                  <a:pt x="3600" y="0"/>
                </a:lnTo>
                <a:cubicBezTo>
                  <a:pt x="1612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612" y="21600"/>
                  <a:pt x="3600" y="21600"/>
                </a:cubicBezTo>
                <a:lnTo>
                  <a:pt x="18000" y="21600"/>
                </a:lnTo>
                <a:cubicBezTo>
                  <a:pt x="19988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19988" y="0"/>
                  <a:pt x="18000" y="0"/>
                </a:cubicBezTo>
                <a:moveTo>
                  <a:pt x="10800" y="20127"/>
                </a:moveTo>
                <a:cubicBezTo>
                  <a:pt x="11297" y="20127"/>
                  <a:pt x="11700" y="19908"/>
                  <a:pt x="11700" y="19636"/>
                </a:cubicBezTo>
                <a:cubicBezTo>
                  <a:pt x="11700" y="19366"/>
                  <a:pt x="11297" y="19145"/>
                  <a:pt x="10800" y="19145"/>
                </a:cubicBezTo>
                <a:cubicBezTo>
                  <a:pt x="10303" y="19145"/>
                  <a:pt x="9900" y="19366"/>
                  <a:pt x="9900" y="19636"/>
                </a:cubicBezTo>
                <a:cubicBezTo>
                  <a:pt x="9900" y="19908"/>
                  <a:pt x="10303" y="20127"/>
                  <a:pt x="10800" y="20127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en-US" noProof="0" dirty="0"/>
          </a:p>
        </p:txBody>
      </p:sp>
      <p:sp>
        <p:nvSpPr>
          <p:cNvPr id="19" name="Shape 4379">
            <a:extLst>
              <a:ext uri="{FF2B5EF4-FFF2-40B4-BE49-F238E27FC236}">
                <a16:creationId xmlns:a16="http://schemas.microsoft.com/office/drawing/2014/main" id="{E4408FF8-E342-42F8-BBE9-1220822B5E99}"/>
              </a:ext>
            </a:extLst>
          </p:cNvPr>
          <p:cNvSpPr/>
          <p:nvPr userDrawn="1"/>
        </p:nvSpPr>
        <p:spPr>
          <a:xfrm>
            <a:off x="6458938" y="4327945"/>
            <a:ext cx="258875" cy="1882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8900"/>
                </a:moveTo>
                <a:cubicBezTo>
                  <a:pt x="20618" y="18980"/>
                  <a:pt x="20611" y="19058"/>
                  <a:pt x="20601" y="19135"/>
                </a:cubicBezTo>
                <a:lnTo>
                  <a:pt x="14539" y="10800"/>
                </a:lnTo>
                <a:lnTo>
                  <a:pt x="20601" y="2465"/>
                </a:lnTo>
                <a:cubicBezTo>
                  <a:pt x="20611" y="2542"/>
                  <a:pt x="20618" y="2620"/>
                  <a:pt x="20618" y="2700"/>
                </a:cubicBezTo>
                <a:cubicBezTo>
                  <a:pt x="20618" y="2700"/>
                  <a:pt x="20618" y="18900"/>
                  <a:pt x="20618" y="18900"/>
                </a:cubicBezTo>
                <a:close/>
                <a:moveTo>
                  <a:pt x="19636" y="20250"/>
                </a:moveTo>
                <a:lnTo>
                  <a:pt x="1964" y="20250"/>
                </a:lnTo>
                <a:cubicBezTo>
                  <a:pt x="1849" y="20250"/>
                  <a:pt x="1739" y="20218"/>
                  <a:pt x="1637" y="20168"/>
                </a:cubicBezTo>
                <a:lnTo>
                  <a:pt x="7755" y="11754"/>
                </a:lnTo>
                <a:lnTo>
                  <a:pt x="9440" y="14072"/>
                </a:lnTo>
                <a:cubicBezTo>
                  <a:pt x="9816" y="14589"/>
                  <a:pt x="10308" y="14847"/>
                  <a:pt x="10800" y="14847"/>
                </a:cubicBezTo>
                <a:cubicBezTo>
                  <a:pt x="11292" y="14847"/>
                  <a:pt x="11784" y="14589"/>
                  <a:pt x="12159" y="14072"/>
                </a:cubicBezTo>
                <a:lnTo>
                  <a:pt x="13845" y="11754"/>
                </a:lnTo>
                <a:lnTo>
                  <a:pt x="19964" y="20168"/>
                </a:lnTo>
                <a:cubicBezTo>
                  <a:pt x="19861" y="20218"/>
                  <a:pt x="19752" y="20250"/>
                  <a:pt x="19636" y="20250"/>
                </a:cubicBezTo>
                <a:moveTo>
                  <a:pt x="982" y="18900"/>
                </a:moveTo>
                <a:lnTo>
                  <a:pt x="982" y="2700"/>
                </a:lnTo>
                <a:cubicBezTo>
                  <a:pt x="982" y="2620"/>
                  <a:pt x="989" y="2542"/>
                  <a:pt x="999" y="2465"/>
                </a:cubicBezTo>
                <a:lnTo>
                  <a:pt x="7061" y="10800"/>
                </a:lnTo>
                <a:lnTo>
                  <a:pt x="999" y="19135"/>
                </a:lnTo>
                <a:cubicBezTo>
                  <a:pt x="989" y="19058"/>
                  <a:pt x="982" y="18980"/>
                  <a:pt x="982" y="18900"/>
                </a:cubicBezTo>
                <a:moveTo>
                  <a:pt x="1964" y="1350"/>
                </a:moveTo>
                <a:lnTo>
                  <a:pt x="19636" y="1350"/>
                </a:lnTo>
                <a:cubicBezTo>
                  <a:pt x="19752" y="1350"/>
                  <a:pt x="19861" y="1382"/>
                  <a:pt x="19964" y="1433"/>
                </a:cubicBezTo>
                <a:lnTo>
                  <a:pt x="11465" y="13118"/>
                </a:lnTo>
                <a:cubicBezTo>
                  <a:pt x="11288" y="13362"/>
                  <a:pt x="11051" y="13497"/>
                  <a:pt x="10800" y="13497"/>
                </a:cubicBezTo>
                <a:cubicBezTo>
                  <a:pt x="10549" y="13497"/>
                  <a:pt x="10312" y="13362"/>
                  <a:pt x="10134" y="13118"/>
                </a:cubicBezTo>
                <a:lnTo>
                  <a:pt x="1637" y="1433"/>
                </a:lnTo>
                <a:cubicBezTo>
                  <a:pt x="1739" y="1382"/>
                  <a:pt x="1849" y="1350"/>
                  <a:pt x="1964" y="1350"/>
                </a:cubicBezTo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1209"/>
                  <a:pt x="0" y="2700"/>
                </a:cubicBezTo>
                <a:lnTo>
                  <a:pt x="0" y="18900"/>
                </a:lnTo>
                <a:cubicBezTo>
                  <a:pt x="0" y="2039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391"/>
                  <a:pt x="21600" y="18900"/>
                </a:cubicBezTo>
                <a:lnTo>
                  <a:pt x="21600" y="2700"/>
                </a:lnTo>
                <a:cubicBezTo>
                  <a:pt x="21600" y="1209"/>
                  <a:pt x="20721" y="0"/>
                  <a:pt x="19636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en-US" noProof="0" dirty="0"/>
          </a:p>
        </p:txBody>
      </p:sp>
      <p:sp>
        <p:nvSpPr>
          <p:cNvPr id="20" name="Shape 4487">
            <a:extLst>
              <a:ext uri="{FF2B5EF4-FFF2-40B4-BE49-F238E27FC236}">
                <a16:creationId xmlns:a16="http://schemas.microsoft.com/office/drawing/2014/main" id="{11D27456-C005-4109-9E74-0B692200A0B3}"/>
              </a:ext>
            </a:extLst>
          </p:cNvPr>
          <p:cNvSpPr/>
          <p:nvPr userDrawn="1"/>
        </p:nvSpPr>
        <p:spPr>
          <a:xfrm>
            <a:off x="6471716" y="4650082"/>
            <a:ext cx="233318" cy="2333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850" y="17620"/>
                </a:moveTo>
                <a:cubicBezTo>
                  <a:pt x="17270" y="17122"/>
                  <a:pt x="16604" y="16682"/>
                  <a:pt x="15855" y="16324"/>
                </a:cubicBezTo>
                <a:cubicBezTo>
                  <a:pt x="15868" y="16284"/>
                  <a:pt x="15882" y="16244"/>
                  <a:pt x="15896" y="16203"/>
                </a:cubicBezTo>
                <a:cubicBezTo>
                  <a:pt x="16131" y="15456"/>
                  <a:pt x="16320" y="14656"/>
                  <a:pt x="16454" y="13811"/>
                </a:cubicBezTo>
                <a:cubicBezTo>
                  <a:pt x="16471" y="13704"/>
                  <a:pt x="16484" y="13596"/>
                  <a:pt x="16499" y="13488"/>
                </a:cubicBezTo>
                <a:cubicBezTo>
                  <a:pt x="16544" y="13166"/>
                  <a:pt x="16581" y="12839"/>
                  <a:pt x="16610" y="12507"/>
                </a:cubicBezTo>
                <a:cubicBezTo>
                  <a:pt x="16621" y="12383"/>
                  <a:pt x="16632" y="12260"/>
                  <a:pt x="16641" y="12135"/>
                </a:cubicBezTo>
                <a:cubicBezTo>
                  <a:pt x="16660" y="11858"/>
                  <a:pt x="16664" y="11574"/>
                  <a:pt x="16673" y="11291"/>
                </a:cubicBezTo>
                <a:lnTo>
                  <a:pt x="20598" y="11291"/>
                </a:lnTo>
                <a:cubicBezTo>
                  <a:pt x="20476" y="13747"/>
                  <a:pt x="19450" y="15962"/>
                  <a:pt x="17850" y="17620"/>
                </a:cubicBezTo>
                <a:moveTo>
                  <a:pt x="13714" y="20178"/>
                </a:moveTo>
                <a:cubicBezTo>
                  <a:pt x="13925" y="19957"/>
                  <a:pt x="14127" y="19710"/>
                  <a:pt x="14321" y="19444"/>
                </a:cubicBezTo>
                <a:cubicBezTo>
                  <a:pt x="14339" y="19419"/>
                  <a:pt x="14357" y="19394"/>
                  <a:pt x="14375" y="19369"/>
                </a:cubicBezTo>
                <a:cubicBezTo>
                  <a:pt x="14764" y="18822"/>
                  <a:pt x="15116" y="18192"/>
                  <a:pt x="15420" y="17488"/>
                </a:cubicBezTo>
                <a:cubicBezTo>
                  <a:pt x="15436" y="17450"/>
                  <a:pt x="15451" y="17410"/>
                  <a:pt x="15467" y="17372"/>
                </a:cubicBezTo>
                <a:cubicBezTo>
                  <a:pt x="15485" y="17329"/>
                  <a:pt x="15499" y="17282"/>
                  <a:pt x="15517" y="17239"/>
                </a:cubicBezTo>
                <a:cubicBezTo>
                  <a:pt x="16123" y="17535"/>
                  <a:pt x="16665" y="17890"/>
                  <a:pt x="17142" y="18285"/>
                </a:cubicBezTo>
                <a:cubicBezTo>
                  <a:pt x="16149" y="19129"/>
                  <a:pt x="14989" y="19782"/>
                  <a:pt x="13714" y="20178"/>
                </a:cubicBezTo>
                <a:moveTo>
                  <a:pt x="11291" y="20569"/>
                </a:moveTo>
                <a:lnTo>
                  <a:pt x="11291" y="16221"/>
                </a:lnTo>
                <a:cubicBezTo>
                  <a:pt x="12498" y="16271"/>
                  <a:pt x="13638" y="16493"/>
                  <a:pt x="14652" y="16869"/>
                </a:cubicBezTo>
                <a:cubicBezTo>
                  <a:pt x="13850" y="18909"/>
                  <a:pt x="12654" y="20298"/>
                  <a:pt x="11291" y="20569"/>
                </a:cubicBezTo>
                <a:moveTo>
                  <a:pt x="11291" y="11291"/>
                </a:moveTo>
                <a:lnTo>
                  <a:pt x="15697" y="11291"/>
                </a:lnTo>
                <a:cubicBezTo>
                  <a:pt x="15655" y="12995"/>
                  <a:pt x="15392" y="14581"/>
                  <a:pt x="14971" y="15948"/>
                </a:cubicBezTo>
                <a:cubicBezTo>
                  <a:pt x="13855" y="15534"/>
                  <a:pt x="12608" y="15291"/>
                  <a:pt x="11291" y="15240"/>
                </a:cubicBezTo>
                <a:cubicBezTo>
                  <a:pt x="11291" y="15240"/>
                  <a:pt x="11291" y="11291"/>
                  <a:pt x="11291" y="11291"/>
                </a:cubicBezTo>
                <a:close/>
                <a:moveTo>
                  <a:pt x="11291" y="6360"/>
                </a:moveTo>
                <a:cubicBezTo>
                  <a:pt x="12608" y="6309"/>
                  <a:pt x="13855" y="6066"/>
                  <a:pt x="14971" y="5652"/>
                </a:cubicBezTo>
                <a:cubicBezTo>
                  <a:pt x="15392" y="7019"/>
                  <a:pt x="15655" y="8605"/>
                  <a:pt x="15697" y="10309"/>
                </a:cubicBezTo>
                <a:lnTo>
                  <a:pt x="11291" y="10309"/>
                </a:lnTo>
                <a:cubicBezTo>
                  <a:pt x="11291" y="10309"/>
                  <a:pt x="11291" y="6360"/>
                  <a:pt x="11291" y="6360"/>
                </a:cubicBezTo>
                <a:close/>
                <a:moveTo>
                  <a:pt x="11291" y="1031"/>
                </a:moveTo>
                <a:cubicBezTo>
                  <a:pt x="12654" y="1302"/>
                  <a:pt x="13850" y="2691"/>
                  <a:pt x="14652" y="4731"/>
                </a:cubicBezTo>
                <a:cubicBezTo>
                  <a:pt x="13638" y="5107"/>
                  <a:pt x="12498" y="5329"/>
                  <a:pt x="11291" y="5379"/>
                </a:cubicBezTo>
                <a:cubicBezTo>
                  <a:pt x="11291" y="5379"/>
                  <a:pt x="11291" y="1031"/>
                  <a:pt x="11291" y="1031"/>
                </a:cubicBezTo>
                <a:close/>
                <a:moveTo>
                  <a:pt x="17142" y="3315"/>
                </a:moveTo>
                <a:cubicBezTo>
                  <a:pt x="16665" y="3711"/>
                  <a:pt x="16123" y="4065"/>
                  <a:pt x="15517" y="4361"/>
                </a:cubicBezTo>
                <a:cubicBezTo>
                  <a:pt x="15499" y="4318"/>
                  <a:pt x="15485" y="4271"/>
                  <a:pt x="15467" y="4229"/>
                </a:cubicBezTo>
                <a:cubicBezTo>
                  <a:pt x="15451" y="4190"/>
                  <a:pt x="15436" y="4151"/>
                  <a:pt x="15420" y="4112"/>
                </a:cubicBezTo>
                <a:cubicBezTo>
                  <a:pt x="15116" y="3408"/>
                  <a:pt x="14764" y="2778"/>
                  <a:pt x="14375" y="2231"/>
                </a:cubicBezTo>
                <a:cubicBezTo>
                  <a:pt x="14357" y="2206"/>
                  <a:pt x="14339" y="2181"/>
                  <a:pt x="14321" y="2156"/>
                </a:cubicBezTo>
                <a:cubicBezTo>
                  <a:pt x="14127" y="1890"/>
                  <a:pt x="13925" y="1643"/>
                  <a:pt x="13714" y="1422"/>
                </a:cubicBezTo>
                <a:cubicBezTo>
                  <a:pt x="14989" y="1818"/>
                  <a:pt x="16149" y="2471"/>
                  <a:pt x="17142" y="3315"/>
                </a:cubicBezTo>
                <a:moveTo>
                  <a:pt x="20598" y="10309"/>
                </a:moveTo>
                <a:lnTo>
                  <a:pt x="16673" y="10309"/>
                </a:lnTo>
                <a:cubicBezTo>
                  <a:pt x="16664" y="10027"/>
                  <a:pt x="16660" y="9742"/>
                  <a:pt x="16641" y="9465"/>
                </a:cubicBezTo>
                <a:cubicBezTo>
                  <a:pt x="16632" y="9340"/>
                  <a:pt x="16621" y="9217"/>
                  <a:pt x="16610" y="9093"/>
                </a:cubicBezTo>
                <a:cubicBezTo>
                  <a:pt x="16581" y="8761"/>
                  <a:pt x="16544" y="8434"/>
                  <a:pt x="16499" y="8112"/>
                </a:cubicBezTo>
                <a:cubicBezTo>
                  <a:pt x="16484" y="8005"/>
                  <a:pt x="16471" y="7896"/>
                  <a:pt x="16454" y="7789"/>
                </a:cubicBezTo>
                <a:cubicBezTo>
                  <a:pt x="16320" y="6944"/>
                  <a:pt x="16131" y="6144"/>
                  <a:pt x="15896" y="5397"/>
                </a:cubicBezTo>
                <a:cubicBezTo>
                  <a:pt x="15882" y="5357"/>
                  <a:pt x="15868" y="5317"/>
                  <a:pt x="15855" y="5276"/>
                </a:cubicBezTo>
                <a:cubicBezTo>
                  <a:pt x="16604" y="4918"/>
                  <a:pt x="17270" y="4478"/>
                  <a:pt x="17850" y="3981"/>
                </a:cubicBezTo>
                <a:cubicBezTo>
                  <a:pt x="19450" y="5638"/>
                  <a:pt x="20476" y="7853"/>
                  <a:pt x="20598" y="10309"/>
                </a:cubicBezTo>
                <a:moveTo>
                  <a:pt x="10309" y="5379"/>
                </a:moveTo>
                <a:cubicBezTo>
                  <a:pt x="9101" y="5329"/>
                  <a:pt x="7961" y="5107"/>
                  <a:pt x="6947" y="4731"/>
                </a:cubicBezTo>
                <a:cubicBezTo>
                  <a:pt x="7749" y="2691"/>
                  <a:pt x="8945" y="1302"/>
                  <a:pt x="10309" y="1031"/>
                </a:cubicBezTo>
                <a:cubicBezTo>
                  <a:pt x="10309" y="1031"/>
                  <a:pt x="10309" y="5379"/>
                  <a:pt x="10309" y="5379"/>
                </a:cubicBezTo>
                <a:close/>
                <a:moveTo>
                  <a:pt x="10309" y="10309"/>
                </a:moveTo>
                <a:lnTo>
                  <a:pt x="5903" y="10309"/>
                </a:lnTo>
                <a:cubicBezTo>
                  <a:pt x="5945" y="8605"/>
                  <a:pt x="6207" y="7019"/>
                  <a:pt x="6629" y="5652"/>
                </a:cubicBezTo>
                <a:cubicBezTo>
                  <a:pt x="7745" y="6066"/>
                  <a:pt x="8991" y="6309"/>
                  <a:pt x="10309" y="6360"/>
                </a:cubicBezTo>
                <a:cubicBezTo>
                  <a:pt x="10309" y="6360"/>
                  <a:pt x="10309" y="10309"/>
                  <a:pt x="10309" y="10309"/>
                </a:cubicBezTo>
                <a:close/>
                <a:moveTo>
                  <a:pt x="10309" y="15240"/>
                </a:moveTo>
                <a:cubicBezTo>
                  <a:pt x="8991" y="15291"/>
                  <a:pt x="7745" y="15534"/>
                  <a:pt x="6629" y="15948"/>
                </a:cubicBezTo>
                <a:cubicBezTo>
                  <a:pt x="6207" y="14581"/>
                  <a:pt x="5945" y="12995"/>
                  <a:pt x="5903" y="11291"/>
                </a:cubicBezTo>
                <a:lnTo>
                  <a:pt x="10309" y="11291"/>
                </a:lnTo>
                <a:cubicBezTo>
                  <a:pt x="10309" y="11291"/>
                  <a:pt x="10309" y="15240"/>
                  <a:pt x="10309" y="15240"/>
                </a:cubicBezTo>
                <a:close/>
                <a:moveTo>
                  <a:pt x="10309" y="20569"/>
                </a:moveTo>
                <a:cubicBezTo>
                  <a:pt x="8945" y="20298"/>
                  <a:pt x="7749" y="18909"/>
                  <a:pt x="6947" y="16869"/>
                </a:cubicBezTo>
                <a:cubicBezTo>
                  <a:pt x="7961" y="16493"/>
                  <a:pt x="9101" y="16271"/>
                  <a:pt x="10309" y="16221"/>
                </a:cubicBezTo>
                <a:cubicBezTo>
                  <a:pt x="10309" y="16221"/>
                  <a:pt x="10309" y="20569"/>
                  <a:pt x="10309" y="20569"/>
                </a:cubicBezTo>
                <a:close/>
                <a:moveTo>
                  <a:pt x="4458" y="18285"/>
                </a:moveTo>
                <a:cubicBezTo>
                  <a:pt x="4934" y="17890"/>
                  <a:pt x="5476" y="17535"/>
                  <a:pt x="6083" y="17239"/>
                </a:cubicBezTo>
                <a:cubicBezTo>
                  <a:pt x="6100" y="17282"/>
                  <a:pt x="6115" y="17329"/>
                  <a:pt x="6132" y="17372"/>
                </a:cubicBezTo>
                <a:cubicBezTo>
                  <a:pt x="6149" y="17410"/>
                  <a:pt x="6163" y="17450"/>
                  <a:pt x="6180" y="17488"/>
                </a:cubicBezTo>
                <a:cubicBezTo>
                  <a:pt x="6484" y="18192"/>
                  <a:pt x="6835" y="18822"/>
                  <a:pt x="7224" y="19369"/>
                </a:cubicBezTo>
                <a:cubicBezTo>
                  <a:pt x="7242" y="19394"/>
                  <a:pt x="7261" y="19419"/>
                  <a:pt x="7279" y="19444"/>
                </a:cubicBezTo>
                <a:cubicBezTo>
                  <a:pt x="7472" y="19710"/>
                  <a:pt x="7674" y="19957"/>
                  <a:pt x="7886" y="20178"/>
                </a:cubicBezTo>
                <a:cubicBezTo>
                  <a:pt x="6610" y="19782"/>
                  <a:pt x="5451" y="19129"/>
                  <a:pt x="4458" y="18285"/>
                </a:cubicBezTo>
                <a:moveTo>
                  <a:pt x="1002" y="11291"/>
                </a:moveTo>
                <a:lnTo>
                  <a:pt x="4927" y="11291"/>
                </a:lnTo>
                <a:cubicBezTo>
                  <a:pt x="4935" y="11574"/>
                  <a:pt x="4940" y="11858"/>
                  <a:pt x="4958" y="12135"/>
                </a:cubicBezTo>
                <a:cubicBezTo>
                  <a:pt x="4967" y="12260"/>
                  <a:pt x="4979" y="12383"/>
                  <a:pt x="4989" y="12507"/>
                </a:cubicBezTo>
                <a:cubicBezTo>
                  <a:pt x="5018" y="12839"/>
                  <a:pt x="5055" y="13166"/>
                  <a:pt x="5100" y="13488"/>
                </a:cubicBezTo>
                <a:cubicBezTo>
                  <a:pt x="5116" y="13596"/>
                  <a:pt x="5129" y="13704"/>
                  <a:pt x="5146" y="13811"/>
                </a:cubicBezTo>
                <a:cubicBezTo>
                  <a:pt x="5280" y="14656"/>
                  <a:pt x="5468" y="15456"/>
                  <a:pt x="5704" y="16203"/>
                </a:cubicBezTo>
                <a:cubicBezTo>
                  <a:pt x="5718" y="16244"/>
                  <a:pt x="5731" y="16284"/>
                  <a:pt x="5744" y="16324"/>
                </a:cubicBezTo>
                <a:cubicBezTo>
                  <a:pt x="4996" y="16682"/>
                  <a:pt x="4330" y="17122"/>
                  <a:pt x="3749" y="17620"/>
                </a:cubicBezTo>
                <a:cubicBezTo>
                  <a:pt x="2150" y="15962"/>
                  <a:pt x="1123" y="13747"/>
                  <a:pt x="1002" y="11291"/>
                </a:cubicBezTo>
                <a:moveTo>
                  <a:pt x="3749" y="3981"/>
                </a:moveTo>
                <a:cubicBezTo>
                  <a:pt x="4330" y="4478"/>
                  <a:pt x="4996" y="4918"/>
                  <a:pt x="5744" y="5276"/>
                </a:cubicBezTo>
                <a:cubicBezTo>
                  <a:pt x="5731" y="5317"/>
                  <a:pt x="5718" y="5357"/>
                  <a:pt x="5704" y="5397"/>
                </a:cubicBezTo>
                <a:cubicBezTo>
                  <a:pt x="5469" y="6144"/>
                  <a:pt x="5280" y="6944"/>
                  <a:pt x="5146" y="7789"/>
                </a:cubicBezTo>
                <a:cubicBezTo>
                  <a:pt x="5129" y="7896"/>
                  <a:pt x="5116" y="8005"/>
                  <a:pt x="5100" y="8112"/>
                </a:cubicBezTo>
                <a:cubicBezTo>
                  <a:pt x="5055" y="8434"/>
                  <a:pt x="5018" y="8761"/>
                  <a:pt x="4989" y="9093"/>
                </a:cubicBezTo>
                <a:cubicBezTo>
                  <a:pt x="4979" y="9217"/>
                  <a:pt x="4967" y="9340"/>
                  <a:pt x="4958" y="9465"/>
                </a:cubicBezTo>
                <a:cubicBezTo>
                  <a:pt x="4940" y="9742"/>
                  <a:pt x="4935" y="10027"/>
                  <a:pt x="4927" y="10309"/>
                </a:cubicBezTo>
                <a:lnTo>
                  <a:pt x="1002" y="10309"/>
                </a:lnTo>
                <a:cubicBezTo>
                  <a:pt x="1123" y="7853"/>
                  <a:pt x="2150" y="5638"/>
                  <a:pt x="3749" y="3981"/>
                </a:cubicBezTo>
                <a:moveTo>
                  <a:pt x="7886" y="1422"/>
                </a:moveTo>
                <a:cubicBezTo>
                  <a:pt x="7674" y="1643"/>
                  <a:pt x="7472" y="1890"/>
                  <a:pt x="7279" y="2156"/>
                </a:cubicBezTo>
                <a:cubicBezTo>
                  <a:pt x="7261" y="2181"/>
                  <a:pt x="7242" y="2206"/>
                  <a:pt x="7224" y="2231"/>
                </a:cubicBezTo>
                <a:cubicBezTo>
                  <a:pt x="6835" y="2778"/>
                  <a:pt x="6484" y="3408"/>
                  <a:pt x="6180" y="4112"/>
                </a:cubicBezTo>
                <a:cubicBezTo>
                  <a:pt x="6163" y="4151"/>
                  <a:pt x="6149" y="4190"/>
                  <a:pt x="6132" y="4229"/>
                </a:cubicBezTo>
                <a:cubicBezTo>
                  <a:pt x="6115" y="4271"/>
                  <a:pt x="6100" y="4318"/>
                  <a:pt x="6083" y="4361"/>
                </a:cubicBezTo>
                <a:cubicBezTo>
                  <a:pt x="5476" y="4065"/>
                  <a:pt x="4934" y="3711"/>
                  <a:pt x="4458" y="3315"/>
                </a:cubicBezTo>
                <a:cubicBezTo>
                  <a:pt x="5451" y="2471"/>
                  <a:pt x="6610" y="1818"/>
                  <a:pt x="7886" y="1422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en-US" noProof="0" dirty="0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FDDD2B84-3CB9-4567-8C91-C538E8A1C89F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4EF3020-1476-41B1-9FE7-B476A25C53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1B64EC3-B232-415D-8E27-EB3E24D13922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261CE2F-F199-4242-AC6C-692676B81FF1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icture Placeholder 24">
            <a:extLst>
              <a:ext uri="{FF2B5EF4-FFF2-40B4-BE49-F238E27FC236}">
                <a16:creationId xmlns:a16="http://schemas.microsoft.com/office/drawing/2014/main" id="{89C0506D-0CA6-4583-9D04-24E7F4D16A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1821022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661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1099AB-ABB9-4706-9E38-357EC2AB40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2006084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4" y="3640998"/>
            <a:ext cx="4854339" cy="125757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30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32393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33B31A5E-1244-4689-B513-C78E3C4E53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71D0E8AA-902F-440D-9C55-2A391C22396A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7D937721-835D-4D84-94A3-6C79D4639514}"/>
              </a:ext>
            </a:extLst>
          </p:cNvPr>
          <p:cNvSpPr/>
          <p:nvPr userDrawn="1"/>
        </p:nvSpPr>
        <p:spPr>
          <a:xfrm rot="19958790">
            <a:off x="-637324" y="3588176"/>
            <a:ext cx="3860162" cy="1746952"/>
          </a:xfrm>
          <a:prstGeom prst="parallelogram">
            <a:avLst>
              <a:gd name="adj" fmla="val 532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32BB30B-8262-4715-998F-AAF6A81ADF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10090"/>
            <a:ext cx="1785257" cy="90750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itle 1" title="Title">
            <a:extLst>
              <a:ext uri="{FF2B5EF4-FFF2-40B4-BE49-F238E27FC236}">
                <a16:creationId xmlns:a16="http://schemas.microsoft.com/office/drawing/2014/main" id="{4D7EF399-DAA5-44EC-B712-79C755FE8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3842" y="1987420"/>
            <a:ext cx="4911633" cy="178985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="1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01" name="Text Placeholder 2" title="Subtitle">
            <a:extLst>
              <a:ext uri="{FF2B5EF4-FFF2-40B4-BE49-F238E27FC236}">
                <a16:creationId xmlns:a16="http://schemas.microsoft.com/office/drawing/2014/main" id="{26D13BFA-61B0-402F-8611-02D3DFDBEB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83842" y="3792046"/>
            <a:ext cx="4911633" cy="9105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 spc="30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A0A0C24-D997-4E78-951F-AFB51C70EFC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E123A0CF-50D6-46EC-8BF6-43E38AFCD588}"/>
              </a:ext>
            </a:extLst>
          </p:cNvPr>
          <p:cNvSpPr/>
          <p:nvPr userDrawn="1"/>
        </p:nvSpPr>
        <p:spPr>
          <a:xfrm>
            <a:off x="7754112" y="0"/>
            <a:ext cx="2258568" cy="742819"/>
          </a:xfrm>
          <a:prstGeom prst="parallelogram">
            <a:avLst>
              <a:gd name="adj" fmla="val 19585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B2F1D2E-B631-4CB1-9448-2B50F8C4631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408562"/>
            <a:ext cx="6595353" cy="340314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CF69447-82AD-475F-A3AE-3D7FF61DBFE2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5266944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arallelogram 23">
            <a:extLst>
              <a:ext uri="{FF2B5EF4-FFF2-40B4-BE49-F238E27FC236}">
                <a16:creationId xmlns:a16="http://schemas.microsoft.com/office/drawing/2014/main" id="{FC8C82F3-94EE-4B4F-A01D-993A41BC00B1}"/>
              </a:ext>
            </a:extLst>
          </p:cNvPr>
          <p:cNvSpPr/>
          <p:nvPr userDrawn="1"/>
        </p:nvSpPr>
        <p:spPr>
          <a:xfrm rot="19958790">
            <a:off x="-139035" y="3407045"/>
            <a:ext cx="1438399" cy="236580"/>
          </a:xfrm>
          <a:prstGeom prst="parallelogram">
            <a:avLst>
              <a:gd name="adj" fmla="val 5321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27670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>
          <p15:clr>
            <a:srgbClr val="FBAE40"/>
          </p15:clr>
        </p15:guide>
        <p15:guide id="2" pos="3840">
          <p15:clr>
            <a:srgbClr val="FBAE40"/>
          </p15:clr>
        </p15:guide>
        <p15:guide id="3" pos="143">
          <p15:clr>
            <a:srgbClr val="FBAE40"/>
          </p15:clr>
        </p15:guide>
        <p15:guide id="4" orient="horz" pos="4170">
          <p15:clr>
            <a:srgbClr val="FBAE40"/>
          </p15:clr>
        </p15:guide>
        <p15:guide id="5" pos="7537">
          <p15:clr>
            <a:srgbClr val="FBAE40"/>
          </p15:clr>
        </p15:guide>
        <p15:guide id="6" orient="horz" pos="142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9111EB29-9262-4594-8717-356AB3816AA6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Diagonal Stripe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7" name="Title 1" title="Title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1FAE0C34-9220-45F0-9FC2-9FE7C994E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678" y="1671924"/>
            <a:ext cx="10835122" cy="450503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85709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9111EB29-9262-4594-8717-356AB3816AA6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Diagonal Stripe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7" name="Title 1" title="Title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17F9213-0142-420B-A84D-C5627A0C81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9687" y="1651044"/>
            <a:ext cx="5181600" cy="45259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8014328B-D576-4B5C-A4AE-CF9831892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51044"/>
            <a:ext cx="5181600" cy="45259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4644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9111EB29-9262-4594-8717-356AB3816AA6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Diagonal Stripe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7" name="Title 1" title="Title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82BFF385-445D-4DBB-9773-F99669415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678" y="1681163"/>
            <a:ext cx="538250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lang="en-US" b="1" dirty="0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en-US" noProof="0"/>
              <a:t>Click to edit Master text styles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311B1CFE-1B35-4B5C-B40A-DC5ADF211B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1" name="Content Placeholder 5">
            <a:extLst>
              <a:ext uri="{FF2B5EF4-FFF2-40B4-BE49-F238E27FC236}">
                <a16:creationId xmlns:a16="http://schemas.microsoft.com/office/drawing/2014/main" id="{1CE840E8-D596-479D-AE97-E88F42DC1B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B9A68D25-B19E-4E84-B65D-596EE8382D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678" y="2505075"/>
            <a:ext cx="5391749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1300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1099AB-ABB9-4706-9E38-357EC2AB40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9170" y="4374036"/>
            <a:ext cx="5311516" cy="1327031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r">
              <a:buFont typeface="Arial" panose="020B0604020202020204" pitchFamily="34" charset="0"/>
              <a:buNone/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DEAC3CA-E21C-4A63-BE7D-DCC820552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9170" y="5701069"/>
            <a:ext cx="5311516" cy="931505"/>
          </a:xfrm>
          <a:prstGeom prst="rect">
            <a:avLst/>
          </a:prstGeom>
        </p:spPr>
        <p:txBody>
          <a:bodyPr/>
          <a:lstStyle>
            <a:lvl1pPr marL="0" indent="0" algn="r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9A1E80C-1A76-4D3E-92A1-846866867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1316" y="2290713"/>
            <a:ext cx="5803672" cy="434186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2397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1099AB-ABB9-4706-9E38-357EC2AB40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9170" y="4374036"/>
            <a:ext cx="5311516" cy="1327031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r">
              <a:buFont typeface="Arial" panose="020B0604020202020204" pitchFamily="34" charset="0"/>
              <a:buNone/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DEAC3CA-E21C-4A63-BE7D-DCC820552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9170" y="5701069"/>
            <a:ext cx="5311516" cy="931505"/>
          </a:xfrm>
          <a:prstGeom prst="rect">
            <a:avLst/>
          </a:prstGeom>
        </p:spPr>
        <p:txBody>
          <a:bodyPr/>
          <a:lstStyle>
            <a:lvl1pPr marL="0" indent="0" algn="r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22728E0A-430E-4C6A-BF56-06FA8510F2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49970" y="2271860"/>
            <a:ext cx="5715017" cy="43607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05913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37A5C384-78D0-4088-9411-AB6790574770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C52C5C1-EC33-44C1-9D54-A1058BBF1812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A0030CD-8C9E-4AA5-8C5D-F9B2EDB7E17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7" name="Diagonal Stripe 26">
              <a:extLst>
                <a:ext uri="{FF2B5EF4-FFF2-40B4-BE49-F238E27FC236}">
                  <a16:creationId xmlns:a16="http://schemas.microsoft.com/office/drawing/2014/main" id="{872EE65E-EE50-4A3E-861E-1D6C241CB8EA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76AD1EF-E06C-4D3C-9693-26844D01C83C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Parallelogram 28">
              <a:extLst>
                <a:ext uri="{FF2B5EF4-FFF2-40B4-BE49-F238E27FC236}">
                  <a16:creationId xmlns:a16="http://schemas.microsoft.com/office/drawing/2014/main" id="{57D44C42-44C0-420A-A125-9B1A979D4F56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0" name="Parallelogram 29">
            <a:extLst>
              <a:ext uri="{FF2B5EF4-FFF2-40B4-BE49-F238E27FC236}">
                <a16:creationId xmlns:a16="http://schemas.microsoft.com/office/drawing/2014/main" id="{406089BB-36DC-4E23-B215-527A8A18FCFB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78C43A6-50C6-704E-BADC-6D83BADE731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91439B-965F-3548-AF77-89501B24F6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816632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5BB0367-1AFD-4191-AB6F-E9815D136F63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8A2C98-F26E-415A-B931-1B89CA46C1CF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B2FB48C-0C70-4DBE-B904-A134B6644DD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8" name="Diagonal Stripe 27">
              <a:extLst>
                <a:ext uri="{FF2B5EF4-FFF2-40B4-BE49-F238E27FC236}">
                  <a16:creationId xmlns:a16="http://schemas.microsoft.com/office/drawing/2014/main" id="{4F2E2158-1E6E-4E0D-BDAB-B20041C73615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26D62DB-3A5A-4DA1-BFA4-D9E58676E86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F5A729A7-3A5C-405C-AE06-180E7529E477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1" name="Parallelogram 30">
            <a:extLst>
              <a:ext uri="{FF2B5EF4-FFF2-40B4-BE49-F238E27FC236}">
                <a16:creationId xmlns:a16="http://schemas.microsoft.com/office/drawing/2014/main" id="{41E23981-B12A-4AC3-A030-337BBBA5E45B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B69A007-934D-7A4B-9EFA-82044EF4DC3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154DC2-98C7-4D4B-A17A-AA4731217F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4D604A2-C574-42DB-B0C4-99715CAA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678" y="209029"/>
            <a:ext cx="8330184" cy="11479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429649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3BBC521-7F3E-4867-AE20-2D95BED05D3A}" type="datetime1">
              <a:rPr lang="en-US" smtClean="0"/>
              <a:t>4/26/2024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5BB0367-1AFD-4191-AB6F-E9815D136F63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8A2C98-F26E-415A-B931-1B89CA46C1CF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B2FB48C-0C70-4DBE-B904-A134B6644DD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8" name="Diagonal Stripe 27">
              <a:extLst>
                <a:ext uri="{FF2B5EF4-FFF2-40B4-BE49-F238E27FC236}">
                  <a16:creationId xmlns:a16="http://schemas.microsoft.com/office/drawing/2014/main" id="{4F2E2158-1E6E-4E0D-BDAB-B20041C73615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26D62DB-3A5A-4DA1-BFA4-D9E58676E86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F5A729A7-3A5C-405C-AE06-180E7529E477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1" name="Parallelogram 30">
            <a:extLst>
              <a:ext uri="{FF2B5EF4-FFF2-40B4-BE49-F238E27FC236}">
                <a16:creationId xmlns:a16="http://schemas.microsoft.com/office/drawing/2014/main" id="{41E23981-B12A-4AC3-A030-337BBBA5E45B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B69A007-934D-7A4B-9EFA-82044EF4DC3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154DC2-98C7-4D4B-A17A-AA4731217F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4D604A2-C574-42DB-B0C4-99715CAA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678" y="209029"/>
            <a:ext cx="8330184" cy="11479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0A2D954-332B-47D0-BE9F-0F2BDE7795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26131" y="1979613"/>
            <a:ext cx="9139738" cy="28987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6344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AB3FE-9015-40FD-A870-D81B5A86A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42431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887EF-26D7-4B39-B05E-44DC61B664D4}" type="datetime1">
              <a:rPr lang="en-US" smtClean="0"/>
              <a:t>4/26/2024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1690-9B7C-4B8C-A619-0C4FD49935C0}" type="datetime1">
              <a:rPr lang="en-US" smtClean="0"/>
              <a:t>4/26/2024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A117A-C3AD-4CA5-93C7-9B15C70A58C8}" type="datetime1">
              <a:rPr lang="en-US" smtClean="0"/>
              <a:t>4/26/2024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C46FD-BBEB-4CFF-A19D-7AC8C6C17343}" type="datetime1">
              <a:rPr lang="en-US" smtClean="0"/>
              <a:t>4/26/2024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4A7B5C9-63AA-4D96-B4ED-7C9A26754338}" type="datetime1">
              <a:rPr lang="en-US" smtClean="0"/>
              <a:t>4/26/2024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C116C-46BA-4395-86B3-4662DD3097DA}" type="datetime1">
              <a:rPr lang="en-US" smtClean="0"/>
              <a:t>4/26/2024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3BB4BAD1-E0C2-40B4-9DE4-8FDF4AFD6718}" type="datetime1">
              <a:rPr lang="en-US" smtClean="0"/>
              <a:t>4/26/2024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16155-303B-403D-8B49-D4CEE47D68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53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915EF5-4ABE-4759-AC09-679CD6083A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6971" y="6356350"/>
            <a:ext cx="7402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8699F50C-BE38-4BD0-BA84-9B090E1F2B9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AA2D2B61-D240-024D-AD60-4162EF152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678" y="209029"/>
            <a:ext cx="10835122" cy="1147968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34354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IN" sz="4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E7A40"/>
        </a:buClr>
        <a:buFont typeface="Arial" panose="020B0604020202020204" pitchFamily="34" charset="0"/>
        <a:buChar char="•"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IN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7" Type="http://schemas.openxmlformats.org/officeDocument/2006/relationships/chart" Target="../charts/chart10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CC2B463-6BD5-411E-A3CA-67A9FE003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8175"/>
            <a:ext cx="12191999" cy="621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83E6F24-3E64-4893-9F13-7BEE01C841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6851" y="723899"/>
            <a:ext cx="7498616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A51691-68BF-45E8-91A2-A097098E19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9243" y="1419225"/>
            <a:ext cx="6798608" cy="2085869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FFFFFF"/>
                </a:solidFill>
              </a:rPr>
              <a:t>Virgin islands OF THE UNITED STATES</a:t>
            </a:r>
            <a:br>
              <a:rPr lang="en-US" sz="2800" dirty="0">
                <a:solidFill>
                  <a:srgbClr val="FFFFFF"/>
                </a:solidFill>
              </a:rPr>
            </a:br>
            <a:r>
              <a:rPr lang="en-US" sz="2800" dirty="0">
                <a:solidFill>
                  <a:srgbClr val="FFFFFF"/>
                </a:solidFill>
              </a:rPr>
              <a:t>BUREAU OF MOTOR VEHICLES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6F5F23-9CEC-4207-A454-659F3EBD32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9243" y="3505095"/>
            <a:ext cx="6798608" cy="1733655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C000"/>
                </a:solidFill>
              </a:rPr>
              <a:t>Revenue estimating conference</a:t>
            </a:r>
          </a:p>
          <a:p>
            <a:r>
              <a:rPr lang="en-US" dirty="0">
                <a:solidFill>
                  <a:schemeClr val="bg1"/>
                </a:solidFill>
              </a:rPr>
              <a:t>May 7, 2024</a:t>
            </a:r>
          </a:p>
          <a:p>
            <a:r>
              <a:rPr lang="en-US" dirty="0">
                <a:solidFill>
                  <a:schemeClr val="bg2"/>
                </a:solidFill>
              </a:rPr>
              <a:t>BARBARA JACKSON-MCINTOSH, DIRECTOR</a:t>
            </a:r>
          </a:p>
          <a:p>
            <a:r>
              <a:rPr lang="en-US" dirty="0" err="1">
                <a:solidFill>
                  <a:schemeClr val="bg2"/>
                </a:solidFill>
              </a:rPr>
              <a:t>riise</a:t>
            </a:r>
            <a:r>
              <a:rPr lang="en-US" dirty="0">
                <a:solidFill>
                  <a:schemeClr val="bg2"/>
                </a:solidFill>
              </a:rPr>
              <a:t> Creque, COMPLIANCE AUDITOR</a:t>
            </a:r>
          </a:p>
          <a:p>
            <a:r>
              <a:rPr lang="en-US" dirty="0">
                <a:solidFill>
                  <a:schemeClr val="bg2"/>
                </a:solidFill>
              </a:rPr>
              <a:t>Linda LLOYD, FISCAL OFFICER</a:t>
            </a:r>
          </a:p>
        </p:txBody>
      </p:sp>
      <p:pic>
        <p:nvPicPr>
          <p:cNvPr id="6" name="Picture 5" descr="A blue circle with white text and a map&#10;&#10;Description automatically generated">
            <a:extLst>
              <a:ext uri="{FF2B5EF4-FFF2-40B4-BE49-F238E27FC236}">
                <a16:creationId xmlns:a16="http://schemas.microsoft.com/office/drawing/2014/main" id="{A950F855-0639-68CF-FB13-601F304549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900" y="2024474"/>
            <a:ext cx="2809051" cy="280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991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D0FE76BD-1318-41D9-82DF-77B966752F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1721941"/>
              </p:ext>
            </p:extLst>
          </p:nvPr>
        </p:nvGraphicFramePr>
        <p:xfrm>
          <a:off x="9289844" y="4425303"/>
          <a:ext cx="2285998" cy="2039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8AB2A99-69C9-2736-9BD2-9E063148B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FFC000"/>
                </a:solidFill>
              </a:rPr>
              <a:t>Revenue by fund for </a:t>
            </a:r>
            <a:r>
              <a:rPr lang="en-US" sz="4000" dirty="0" err="1">
                <a:solidFill>
                  <a:srgbClr val="FFC000"/>
                </a:solidFill>
              </a:rPr>
              <a:t>fy</a:t>
            </a:r>
            <a:r>
              <a:rPr lang="en-US" sz="4000" dirty="0">
                <a:solidFill>
                  <a:srgbClr val="FFC000"/>
                </a:solidFill>
              </a:rPr>
              <a:t> 2020-2024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81CC1D-007B-A87C-4F74-64188C721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22629" y="6281891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sz="1100" smtClean="0">
                <a:solidFill>
                  <a:schemeClr val="accent4"/>
                </a:solidFill>
              </a:rPr>
              <a:pPr/>
              <a:t>2</a:t>
            </a:fld>
            <a:endParaRPr lang="en-US" sz="1100" dirty="0">
              <a:solidFill>
                <a:schemeClr val="accent4"/>
              </a:solidFill>
            </a:endParaRPr>
          </a:p>
        </p:txBody>
      </p:sp>
      <p:pic>
        <p:nvPicPr>
          <p:cNvPr id="5" name="Picture 4" descr="A blue circle with white text and a map&#10;&#10;Description automatically generated">
            <a:extLst>
              <a:ext uri="{FF2B5EF4-FFF2-40B4-BE49-F238E27FC236}">
                <a16:creationId xmlns:a16="http://schemas.microsoft.com/office/drawing/2014/main" id="{3753733B-1064-D6F0-D843-5C7BFE4177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" y="639132"/>
            <a:ext cx="1139847" cy="1139847"/>
          </a:xfrm>
          <a:prstGeom prst="rect">
            <a:avLst/>
          </a:prstGeom>
        </p:spPr>
      </p:pic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39A91C9F-F72C-188D-259F-B782E3690B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2790246"/>
              </p:ext>
            </p:extLst>
          </p:nvPr>
        </p:nvGraphicFramePr>
        <p:xfrm>
          <a:off x="9004650" y="1877081"/>
          <a:ext cx="2856386" cy="2548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2" name="Content Placeholder 21">
            <a:extLst>
              <a:ext uri="{FF2B5EF4-FFF2-40B4-BE49-F238E27FC236}">
                <a16:creationId xmlns:a16="http://schemas.microsoft.com/office/drawing/2014/main" id="{1D2C0AF3-141B-6369-51F9-14191A5DFD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7857595"/>
              </p:ext>
            </p:extLst>
          </p:nvPr>
        </p:nvGraphicFramePr>
        <p:xfrm>
          <a:off x="452846" y="1877082"/>
          <a:ext cx="8351520" cy="4587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194663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0FE76BD-1318-41D9-82DF-77B966752F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1629776"/>
              </p:ext>
            </p:extLst>
          </p:nvPr>
        </p:nvGraphicFramePr>
        <p:xfrm>
          <a:off x="9663207" y="4440564"/>
          <a:ext cx="2257038" cy="2111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843CFBE-F87A-4E34-AF44-7B5ADE543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FFC000"/>
                </a:solidFill>
              </a:rPr>
              <a:t>     Revenue variance for </a:t>
            </a:r>
            <a:r>
              <a:rPr lang="en-US" sz="4000" dirty="0" err="1">
                <a:solidFill>
                  <a:srgbClr val="FFC000"/>
                </a:solidFill>
              </a:rPr>
              <a:t>fy</a:t>
            </a:r>
            <a:r>
              <a:rPr lang="en-US" sz="4000" dirty="0">
                <a:solidFill>
                  <a:srgbClr val="FFC000"/>
                </a:solidFill>
              </a:rPr>
              <a:t> 2023-2024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F44E0B-A035-4767-9543-2F8FB77AF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20609" y="6267414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sz="1100" smtClean="0">
                <a:solidFill>
                  <a:srgbClr val="002060"/>
                </a:solidFill>
              </a:rPr>
              <a:pPr/>
              <a:t>3</a:t>
            </a:fld>
            <a:endParaRPr lang="en-US" sz="1100" dirty="0">
              <a:solidFill>
                <a:srgbClr val="002060"/>
              </a:solidFill>
            </a:endParaRPr>
          </a:p>
        </p:txBody>
      </p:sp>
      <p:pic>
        <p:nvPicPr>
          <p:cNvPr id="13" name="Picture 12" descr="A blue circle with white text and a map&#10;&#10;Description automatically generated">
            <a:extLst>
              <a:ext uri="{FF2B5EF4-FFF2-40B4-BE49-F238E27FC236}">
                <a16:creationId xmlns:a16="http://schemas.microsoft.com/office/drawing/2014/main" id="{8FD7217D-BAD3-286A-882C-1590F02A56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" y="639132"/>
            <a:ext cx="1139847" cy="1139847"/>
          </a:xfrm>
          <a:prstGeom prst="rect">
            <a:avLst/>
          </a:prstGeom>
        </p:spPr>
      </p:pic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4305F7F-D3BA-33C1-8290-A8989FE531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0588727"/>
              </p:ext>
            </p:extLst>
          </p:nvPr>
        </p:nvGraphicFramePr>
        <p:xfrm>
          <a:off x="324044" y="1924050"/>
          <a:ext cx="9286874" cy="4708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39A91C9F-F72C-188D-259F-B782E3690B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2504197"/>
              </p:ext>
            </p:extLst>
          </p:nvPr>
        </p:nvGraphicFramePr>
        <p:xfrm>
          <a:off x="9715497" y="1918964"/>
          <a:ext cx="2152459" cy="252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719515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D0FE76BD-1318-41D9-82DF-77B966752F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7614964"/>
              </p:ext>
            </p:extLst>
          </p:nvPr>
        </p:nvGraphicFramePr>
        <p:xfrm>
          <a:off x="9427889" y="4320089"/>
          <a:ext cx="2590800" cy="2312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843CFBE-F87A-4E34-AF44-7B5ADE543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dirty="0">
                <a:solidFill>
                  <a:srgbClr val="FFC000"/>
                </a:solidFill>
              </a:rPr>
              <a:t>     PROJECTED VS ACTUAL REVENUE</a:t>
            </a:r>
            <a:br>
              <a:rPr lang="en-US" sz="4000" dirty="0">
                <a:solidFill>
                  <a:srgbClr val="FFC000"/>
                </a:solidFill>
              </a:rPr>
            </a:br>
            <a:r>
              <a:rPr lang="en-US" sz="4000" dirty="0">
                <a:solidFill>
                  <a:srgbClr val="FFC000"/>
                </a:solidFill>
              </a:rPr>
              <a:t>FOR </a:t>
            </a:r>
            <a:r>
              <a:rPr lang="en-US" sz="4000" dirty="0" err="1">
                <a:solidFill>
                  <a:srgbClr val="FFC000"/>
                </a:solidFill>
              </a:rPr>
              <a:t>fy</a:t>
            </a:r>
            <a:r>
              <a:rPr lang="en-US" sz="4000" dirty="0">
                <a:solidFill>
                  <a:srgbClr val="FFC000"/>
                </a:solidFill>
              </a:rPr>
              <a:t>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F44E0B-A035-4767-9543-2F8FB77AF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20609" y="6267414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sz="1100" smtClean="0">
                <a:solidFill>
                  <a:srgbClr val="002060"/>
                </a:solidFill>
              </a:rPr>
              <a:pPr/>
              <a:t>4</a:t>
            </a:fld>
            <a:endParaRPr lang="en-US" sz="1100" dirty="0">
              <a:solidFill>
                <a:srgbClr val="002060"/>
              </a:solidFill>
            </a:endParaRPr>
          </a:p>
        </p:txBody>
      </p:sp>
      <p:pic>
        <p:nvPicPr>
          <p:cNvPr id="13" name="Picture 12" descr="A blue circle with white text and a map&#10;&#10;Description automatically generated">
            <a:extLst>
              <a:ext uri="{FF2B5EF4-FFF2-40B4-BE49-F238E27FC236}">
                <a16:creationId xmlns:a16="http://schemas.microsoft.com/office/drawing/2014/main" id="{8FD7217D-BAD3-286A-882C-1590F02A56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" y="639132"/>
            <a:ext cx="1139847" cy="1139847"/>
          </a:xfrm>
          <a:prstGeom prst="rect">
            <a:avLst/>
          </a:prstGeom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6238817"/>
              </p:ext>
            </p:extLst>
          </p:nvPr>
        </p:nvGraphicFramePr>
        <p:xfrm>
          <a:off x="373592" y="1886603"/>
          <a:ext cx="9115953" cy="3280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000-00001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7619568"/>
              </p:ext>
            </p:extLst>
          </p:nvPr>
        </p:nvGraphicFramePr>
        <p:xfrm>
          <a:off x="1062308" y="5019676"/>
          <a:ext cx="8427237" cy="1704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39A91C9F-F72C-188D-259F-B782E3690B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1002417"/>
              </p:ext>
            </p:extLst>
          </p:nvPr>
        </p:nvGraphicFramePr>
        <p:xfrm>
          <a:off x="9489545" y="1886603"/>
          <a:ext cx="2467488" cy="2262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098129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3CFBE-F87A-4E34-AF44-7B5ADE543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FFC000"/>
                </a:solidFill>
              </a:rPr>
              <a:t>REVENUE FORCAST </a:t>
            </a:r>
            <a:r>
              <a:rPr lang="en-US" sz="4000" dirty="0" err="1">
                <a:solidFill>
                  <a:srgbClr val="FFC000"/>
                </a:solidFill>
              </a:rPr>
              <a:t>fy</a:t>
            </a:r>
            <a:r>
              <a:rPr lang="en-US" sz="4000" dirty="0">
                <a:solidFill>
                  <a:srgbClr val="FFC000"/>
                </a:solidFill>
              </a:rPr>
              <a:t> 2024-2027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F44E0B-A035-4767-9543-2F8FB77AF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20609" y="6267414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sz="1100" smtClean="0">
                <a:solidFill>
                  <a:schemeClr val="tx1"/>
                </a:solidFill>
              </a:rPr>
              <a:pPr/>
              <a:t>5</a:t>
            </a:fld>
            <a:endParaRPr lang="en-US" sz="1100" dirty="0">
              <a:solidFill>
                <a:schemeClr val="tx1"/>
              </a:solidFill>
            </a:endParaRPr>
          </a:p>
        </p:txBody>
      </p:sp>
      <p:pic>
        <p:nvPicPr>
          <p:cNvPr id="13" name="Picture 12" descr="A blue circle with white text and a map&#10;&#10;Description automatically generated">
            <a:extLst>
              <a:ext uri="{FF2B5EF4-FFF2-40B4-BE49-F238E27FC236}">
                <a16:creationId xmlns:a16="http://schemas.microsoft.com/office/drawing/2014/main" id="{8FD7217D-BAD3-286A-882C-1590F02A56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639132"/>
            <a:ext cx="1139847" cy="1139847"/>
          </a:xfrm>
          <a:prstGeom prst="rect">
            <a:avLst/>
          </a:prstGeom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0FE76BD-1318-41D9-82DF-77B966752F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7963122"/>
              </p:ext>
            </p:extLst>
          </p:nvPr>
        </p:nvGraphicFramePr>
        <p:xfrm>
          <a:off x="9274629" y="2136799"/>
          <a:ext cx="2698488" cy="4223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7A67BFC-656D-F371-FD4A-32F9ABE5D2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9880144"/>
              </p:ext>
            </p:extLst>
          </p:nvPr>
        </p:nvGraphicFramePr>
        <p:xfrm>
          <a:off x="480061" y="2004060"/>
          <a:ext cx="9037320" cy="43566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602593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7D05B99E-5698-41F5-9D1E-FFBE1CE9D080}"/>
              </a:ext>
            </a:extLst>
          </p:cNvPr>
          <p:cNvSpPr txBox="1"/>
          <p:nvPr/>
        </p:nvSpPr>
        <p:spPr>
          <a:xfrm>
            <a:off x="672517" y="1165079"/>
            <a:ext cx="11048301" cy="542767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ubtitle 15">
            <a:extLst>
              <a:ext uri="{FF2B5EF4-FFF2-40B4-BE49-F238E27FC236}">
                <a16:creationId xmlns:a16="http://schemas.microsoft.com/office/drawing/2014/main" id="{543D22AC-1351-4EF0-BAE4-FFC6AAEB25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90183"/>
            <a:ext cx="9127222" cy="1257574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Arial Black" panose="020B0A04020102020204" pitchFamily="34" charset="0"/>
              </a:rPr>
              <a:t>REVENUE ESTIMATION SNAPSHOT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C93D5B-F685-49FF-B4BE-B3EF4A16DCD2}"/>
              </a:ext>
            </a:extLst>
          </p:cNvPr>
          <p:cNvSpPr txBox="1"/>
          <p:nvPr/>
        </p:nvSpPr>
        <p:spPr>
          <a:xfrm>
            <a:off x="302004" y="473977"/>
            <a:ext cx="484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BUREAU OF MOTOR VEHICLES </a:t>
            </a:r>
          </a:p>
        </p:txBody>
      </p:sp>
      <p:graphicFrame>
        <p:nvGraphicFramePr>
          <p:cNvPr id="20" name="Table Placeholder 10">
            <a:extLst>
              <a:ext uri="{FF2B5EF4-FFF2-40B4-BE49-F238E27FC236}">
                <a16:creationId xmlns:a16="http://schemas.microsoft.com/office/drawing/2014/main" id="{3EF56CD7-3D54-46F3-B4B8-CB0D6D2790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9294390"/>
              </p:ext>
            </p:extLst>
          </p:nvPr>
        </p:nvGraphicFramePr>
        <p:xfrm>
          <a:off x="672518" y="3135086"/>
          <a:ext cx="11048300" cy="35609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2075">
                  <a:extLst>
                    <a:ext uri="{9D8B030D-6E8A-4147-A177-3AD203B41FA5}">
                      <a16:colId xmlns:a16="http://schemas.microsoft.com/office/drawing/2014/main" val="4235906612"/>
                    </a:ext>
                  </a:extLst>
                </a:gridCol>
                <a:gridCol w="2762075">
                  <a:extLst>
                    <a:ext uri="{9D8B030D-6E8A-4147-A177-3AD203B41FA5}">
                      <a16:colId xmlns:a16="http://schemas.microsoft.com/office/drawing/2014/main" val="284311610"/>
                    </a:ext>
                  </a:extLst>
                </a:gridCol>
                <a:gridCol w="2762075">
                  <a:extLst>
                    <a:ext uri="{9D8B030D-6E8A-4147-A177-3AD203B41FA5}">
                      <a16:colId xmlns:a16="http://schemas.microsoft.com/office/drawing/2014/main" val="1235871454"/>
                    </a:ext>
                  </a:extLst>
                </a:gridCol>
                <a:gridCol w="2762075">
                  <a:extLst>
                    <a:ext uri="{9D8B030D-6E8A-4147-A177-3AD203B41FA5}">
                      <a16:colId xmlns:a16="http://schemas.microsoft.com/office/drawing/2014/main" val="2126728798"/>
                    </a:ext>
                  </a:extLst>
                </a:gridCol>
              </a:tblGrid>
              <a:tr h="556733">
                <a:tc gridSpan="4">
                  <a:txBody>
                    <a:bodyPr/>
                    <a:lstStyle/>
                    <a:p>
                      <a:pPr algn="ctr"/>
                      <a:r>
                        <a:rPr lang="en-IN" sz="3200" dirty="0">
                          <a:solidFill>
                            <a:schemeClr val="tx1"/>
                          </a:solidFill>
                        </a:rPr>
                        <a:t>REVENUE BREAKDOWN</a:t>
                      </a:r>
                    </a:p>
                  </a:txBody>
                  <a:tcPr marL="94257" marR="94257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N" sz="1600" dirty="0">
                        <a:solidFill>
                          <a:srgbClr val="3F3F3F"/>
                        </a:solidFill>
                      </a:endParaRPr>
                    </a:p>
                  </a:txBody>
                  <a:tcPr marL="94257" marR="94257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N" sz="1600" dirty="0">
                        <a:solidFill>
                          <a:srgbClr val="3F3F3F"/>
                        </a:solidFill>
                      </a:endParaRPr>
                    </a:p>
                  </a:txBody>
                  <a:tcPr marL="94257" marR="94257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N" sz="1600" dirty="0">
                        <a:solidFill>
                          <a:srgbClr val="3F3F3F"/>
                        </a:solidFill>
                      </a:endParaRPr>
                    </a:p>
                  </a:txBody>
                  <a:tcPr marL="94257" marR="94257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308446"/>
                  </a:ext>
                </a:extLst>
              </a:tr>
              <a:tr h="337295">
                <a:tc>
                  <a:txBody>
                    <a:bodyPr/>
                    <a:lstStyle/>
                    <a:p>
                      <a:pPr algn="ctr"/>
                      <a:r>
                        <a:rPr lang="en-IN" sz="1600" b="1" i="0" u="none" strike="noStrike" kern="1200" dirty="0">
                          <a:solidFill>
                            <a:srgbClr val="3F3F3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Revenue Category </a:t>
                      </a:r>
                      <a:endParaRPr lang="en-IN" sz="1600" dirty="0">
                        <a:solidFill>
                          <a:srgbClr val="3F3F3F"/>
                        </a:solidFill>
                      </a:endParaRPr>
                    </a:p>
                  </a:txBody>
                  <a:tcPr marL="94257" marR="94257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b="1" i="0" u="none" strike="noStrike" kern="1200" dirty="0">
                          <a:solidFill>
                            <a:srgbClr val="3F3F3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Project Count (If Applicable)</a:t>
                      </a:r>
                      <a:endParaRPr lang="en-IN" sz="1600" dirty="0">
                        <a:solidFill>
                          <a:srgbClr val="3F3F3F"/>
                        </a:solidFill>
                      </a:endParaRPr>
                    </a:p>
                  </a:txBody>
                  <a:tcPr marL="94257" marR="94257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b="1" i="0" u="none" strike="noStrike" kern="1200" dirty="0">
                          <a:solidFill>
                            <a:srgbClr val="3F3F3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Est. Revenue</a:t>
                      </a:r>
                      <a:endParaRPr lang="en-IN" sz="1600" dirty="0">
                        <a:solidFill>
                          <a:srgbClr val="3F3F3F"/>
                        </a:solidFill>
                      </a:endParaRPr>
                    </a:p>
                  </a:txBody>
                  <a:tcPr marL="94257" marR="94257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b="1" i="0" u="none" strike="noStrike" kern="1200" dirty="0">
                          <a:solidFill>
                            <a:srgbClr val="3F3F3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Fiscal Year </a:t>
                      </a:r>
                      <a:endParaRPr lang="en-IN" sz="1600" dirty="0">
                        <a:solidFill>
                          <a:srgbClr val="3F3F3F"/>
                        </a:solidFill>
                      </a:endParaRPr>
                    </a:p>
                  </a:txBody>
                  <a:tcPr marL="94257" marR="94257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5579220"/>
                  </a:ext>
                </a:extLst>
              </a:tr>
              <a:tr h="378939"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tx1"/>
                          </a:solidFill>
                        </a:rPr>
                        <a:t>General Fund</a:t>
                      </a:r>
                    </a:p>
                  </a:txBody>
                  <a:tcPr marL="182880" marR="94257" anchor="ctr"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$670,391.00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2025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563405"/>
                  </a:ext>
                </a:extLst>
              </a:tr>
              <a:tr h="337295"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tx1"/>
                          </a:solidFill>
                        </a:rPr>
                        <a:t>Certificate of Title</a:t>
                      </a:r>
                    </a:p>
                  </a:txBody>
                  <a:tcPr marL="182880" marR="94257" anchor="ctr"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$50,725.00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2025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F3F3F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7125693"/>
                  </a:ext>
                </a:extLst>
              </a:tr>
              <a:tr h="337295"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tx1"/>
                          </a:solidFill>
                        </a:rPr>
                        <a:t>Personalized License Plate</a:t>
                      </a:r>
                    </a:p>
                  </a:txBody>
                  <a:tcPr marL="182880" marR="94257" anchor="ctr"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$2,550,250.00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2025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6723414"/>
                  </a:ext>
                </a:extLst>
              </a:tr>
              <a:tr h="556733"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tx1"/>
                          </a:solidFill>
                        </a:rPr>
                        <a:t>The Motorcycle Safety Ed. Prog.</a:t>
                      </a:r>
                    </a:p>
                  </a:txBody>
                  <a:tcPr marL="182880" marR="94257" anchor="ctr"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$134,500.00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2025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5032543"/>
                  </a:ext>
                </a:extLst>
              </a:tr>
              <a:tr h="337295"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tx1"/>
                          </a:solidFill>
                        </a:rPr>
                        <a:t>Transportation Trust Fund</a:t>
                      </a:r>
                    </a:p>
                  </a:txBody>
                  <a:tcPr marL="182880" marR="94257" anchor="ctr"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$7,426,176.00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2025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881273"/>
                  </a:ext>
                </a:extLst>
              </a:tr>
              <a:tr h="337295">
                <a:tc>
                  <a:txBody>
                    <a:bodyPr/>
                    <a:lstStyle/>
                    <a:p>
                      <a:r>
                        <a:rPr lang="en-IN" sz="1600" dirty="0">
                          <a:solidFill>
                            <a:schemeClr val="tx1"/>
                          </a:solidFill>
                        </a:rPr>
                        <a:t>Peace Offering Training Fund</a:t>
                      </a:r>
                    </a:p>
                  </a:txBody>
                  <a:tcPr marL="182880" marR="94257" anchor="ctr"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$320,000.00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2025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45124"/>
                  </a:ext>
                </a:extLst>
              </a:tr>
              <a:tr h="337295">
                <a:tc>
                  <a:txBody>
                    <a:bodyPr/>
                    <a:lstStyle/>
                    <a:p>
                      <a:r>
                        <a:rPr lang="en-IN" sz="1600" strike="sngStrike" dirty="0">
                          <a:solidFill>
                            <a:schemeClr val="tx1"/>
                          </a:solidFill>
                        </a:rPr>
                        <a:t>VI Historical Commemorative</a:t>
                      </a:r>
                    </a:p>
                  </a:txBody>
                  <a:tcPr marL="182880" marR="94257" anchor="ctr">
                    <a:solidFill>
                      <a:schemeClr val="accent3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$0.00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2025</a:t>
                      </a:r>
                    </a:p>
                  </a:txBody>
                  <a:tcPr marL="94257" marR="94257"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3454546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33D4C724-78F2-4583-A375-1BDB450EA6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1233998"/>
              </p:ext>
            </p:extLst>
          </p:nvPr>
        </p:nvGraphicFramePr>
        <p:xfrm>
          <a:off x="672517" y="1165079"/>
          <a:ext cx="11048301" cy="19658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16846">
                  <a:extLst>
                    <a:ext uri="{9D8B030D-6E8A-4147-A177-3AD203B41FA5}">
                      <a16:colId xmlns:a16="http://schemas.microsoft.com/office/drawing/2014/main" val="4035020003"/>
                    </a:ext>
                  </a:extLst>
                </a:gridCol>
                <a:gridCol w="2946146">
                  <a:extLst>
                    <a:ext uri="{9D8B030D-6E8A-4147-A177-3AD203B41FA5}">
                      <a16:colId xmlns:a16="http://schemas.microsoft.com/office/drawing/2014/main" val="3524630212"/>
                    </a:ext>
                  </a:extLst>
                </a:gridCol>
                <a:gridCol w="282047">
                  <a:extLst>
                    <a:ext uri="{9D8B030D-6E8A-4147-A177-3AD203B41FA5}">
                      <a16:colId xmlns:a16="http://schemas.microsoft.com/office/drawing/2014/main" val="743110676"/>
                    </a:ext>
                  </a:extLst>
                </a:gridCol>
                <a:gridCol w="6403262">
                  <a:extLst>
                    <a:ext uri="{9D8B030D-6E8A-4147-A177-3AD203B41FA5}">
                      <a16:colId xmlns:a16="http://schemas.microsoft.com/office/drawing/2014/main" val="2516587734"/>
                    </a:ext>
                  </a:extLst>
                </a:gridCol>
              </a:tblGrid>
              <a:tr h="63588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FY24 and FY25 Total Estimated Revenue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Revenue</a:t>
                      </a:r>
                      <a:r>
                        <a:rPr lang="en-US" sz="1400" b="1" u="none" strike="noStrike" dirty="0">
                          <a:effectLst/>
                        </a:rPr>
                        <a:t> </a:t>
                      </a:r>
                      <a:r>
                        <a:rPr lang="en-US" sz="1800" b="1" u="none" strike="noStrike" dirty="0">
                          <a:effectLst/>
                        </a:rPr>
                        <a:t>Summary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721056"/>
                  </a:ext>
                </a:extLst>
              </a:tr>
              <a:tr h="34879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>
                            <a:outerShdw blurRad="50800" dist="38100" dir="5400000" algn="t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FY24: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$10,862,981.00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Highlight 1: Continued access to online services, addition of new services and promote website usage.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83085258"/>
                  </a:ext>
                </a:extLst>
              </a:tr>
              <a:tr h="319773">
                <a:tc vMerge="1"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Highlight 2: Implementation of the new cash management process.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13218790"/>
                  </a:ext>
                </a:extLst>
              </a:tr>
              <a:tr h="361549"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b="1" u="none" strike="noStrike" dirty="0">
                          <a:effectLst>
                            <a:outerShdw blurRad="50800" dist="38100" dir="5400000" algn="t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FY25:</a:t>
                      </a:r>
                      <a:endParaRPr lang="en-US" sz="1400" dirty="0"/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$11,152,042.00</a:t>
                      </a:r>
                      <a:endParaRPr lang="en-US" sz="1400" dirty="0"/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Highlight 3: New drivers license and non-citizen ID card.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57307122"/>
                  </a:ext>
                </a:extLst>
              </a:tr>
              <a:tr h="2998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Highlight 4: Implementation of the Driver Improvement (Points) and electronic insurance repo.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618752"/>
                  </a:ext>
                </a:extLst>
              </a:tr>
            </a:tbl>
          </a:graphicData>
        </a:graphic>
      </p:graphicFrame>
      <p:pic>
        <p:nvPicPr>
          <p:cNvPr id="23" name="Picture 22" descr="Logo&#10;&#10;Description automatically generated">
            <a:extLst>
              <a:ext uri="{FF2B5EF4-FFF2-40B4-BE49-F238E27FC236}">
                <a16:creationId xmlns:a16="http://schemas.microsoft.com/office/drawing/2014/main" id="{AAE34516-ACA9-42ED-96EA-7205467CA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1556" y="0"/>
            <a:ext cx="989262" cy="968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661376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Custom 3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FFC000"/>
      </a:accent2>
      <a:accent3>
        <a:srgbClr val="FFC000"/>
      </a:accent3>
      <a:accent4>
        <a:srgbClr val="132548"/>
      </a:accent4>
      <a:accent5>
        <a:srgbClr val="A2C777"/>
      </a:accent5>
      <a:accent6>
        <a:srgbClr val="42955F"/>
      </a:accent6>
      <a:hlink>
        <a:srgbClr val="132548"/>
      </a:hlink>
      <a:folHlink>
        <a:srgbClr val="132548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Theme">
  <a:themeElements>
    <a:clrScheme name="Custom 13">
      <a:dk1>
        <a:srgbClr val="3F3F3F"/>
      </a:dk1>
      <a:lt1>
        <a:srgbClr val="FFFFFF"/>
      </a:lt1>
      <a:dk2>
        <a:srgbClr val="F2F2F2"/>
      </a:dk2>
      <a:lt2>
        <a:srgbClr val="A5A5A5"/>
      </a:lt2>
      <a:accent1>
        <a:srgbClr val="00194C"/>
      </a:accent1>
      <a:accent2>
        <a:srgbClr val="EAB200"/>
      </a:accent2>
      <a:accent3>
        <a:srgbClr val="F2F2F2"/>
      </a:accent3>
      <a:accent4>
        <a:srgbClr val="954F72"/>
      </a:accent4>
      <a:accent5>
        <a:srgbClr val="00843B"/>
      </a:accent5>
      <a:accent6>
        <a:srgbClr val="014067"/>
      </a:accent6>
      <a:hlink>
        <a:srgbClr val="00194C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89027928_Hexagon presentation dark_AAS_v4" id="{00715B48-F6B0-4FD0-BA2D-34714F23D55A}" vid="{445656DE-313E-4A78-B834-A775A8573BF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AFD6DA261F584EABF1486FA8957779" ma:contentTypeVersion="15" ma:contentTypeDescription="Create a new document." ma:contentTypeScope="" ma:versionID="b24addc5a73149de0e7893f4db8dd27a">
  <xsd:schema xmlns:xsd="http://www.w3.org/2001/XMLSchema" xmlns:xs="http://www.w3.org/2001/XMLSchema" xmlns:p="http://schemas.microsoft.com/office/2006/metadata/properties" xmlns:ns2="50f9653a-ed11-4182-89fd-307e6c2450b1" xmlns:ns3="9bdccc73-dd04-4247-b42e-1edc645e3687" targetNamespace="http://schemas.microsoft.com/office/2006/metadata/properties" ma:root="true" ma:fieldsID="6ff9b6797c5698de767830a962df2eb9" ns2:_="" ns3:_="">
    <xsd:import namespace="50f9653a-ed11-4182-89fd-307e6c2450b1"/>
    <xsd:import namespace="9bdccc73-dd04-4247-b42e-1edc645e368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DateTake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f9653a-ed11-4182-89fd-307e6c2450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16ce7a5-80b3-467b-b812-4570f4befe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dccc73-dd04-4247-b42e-1edc645e3687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2b3ac3e-2764-436d-b9dc-d0fbd02b1df1}" ma:internalName="TaxCatchAll" ma:showField="CatchAllData" ma:web="9bdccc73-dd04-4247-b42e-1edc645e368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bdccc73-dd04-4247-b42e-1edc645e3687" xsi:nil="true"/>
    <lcf76f155ced4ddcb4097134ff3c332f xmlns="50f9653a-ed11-4182-89fd-307e6c2450b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E601895-77F1-49B5-B1BC-F2E218C3C5EA}"/>
</file>

<file path=customXml/itemProps2.xml><?xml version="1.0" encoding="utf-8"?>
<ds:datastoreItem xmlns:ds="http://schemas.openxmlformats.org/officeDocument/2006/customXml" ds:itemID="{6FCEA5C2-DE6A-4DC3-94BE-38C2759B64B2}"/>
</file>

<file path=customXml/itemProps3.xml><?xml version="1.0" encoding="utf-8"?>
<ds:datastoreItem xmlns:ds="http://schemas.openxmlformats.org/officeDocument/2006/customXml" ds:itemID="{53E0816D-D7D2-46D6-B580-E1AFB08CEEA6}"/>
</file>

<file path=docProps/app.xml><?xml version="1.0" encoding="utf-8"?>
<Properties xmlns="http://schemas.openxmlformats.org/officeDocument/2006/extended-properties" xmlns:vt="http://schemas.openxmlformats.org/officeDocument/2006/docPropsVTypes">
  <TotalTime>3890</TotalTime>
  <Words>245</Words>
  <Application>Microsoft Office PowerPoint</Application>
  <PresentationFormat>Widescreen</PresentationFormat>
  <Paragraphs>84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Arial Black</vt:lpstr>
      <vt:lpstr>Arial Rounded MT Bold</vt:lpstr>
      <vt:lpstr>Calibri</vt:lpstr>
      <vt:lpstr>Gill Sans MT</vt:lpstr>
      <vt:lpstr>Times New Roman</vt:lpstr>
      <vt:lpstr>Wingdings 2</vt:lpstr>
      <vt:lpstr>Dividend</vt:lpstr>
      <vt:lpstr>Office Theme</vt:lpstr>
      <vt:lpstr>Virgin islands OF THE UNITED STATES BUREAU OF MOTOR VEHICLES</vt:lpstr>
      <vt:lpstr>Revenue by fund for fy 2020-2024</vt:lpstr>
      <vt:lpstr>     Revenue variance for fy 2023-2024</vt:lpstr>
      <vt:lpstr>     PROJECTED VS ACTUAL REVENUE FOR fy 2024</vt:lpstr>
      <vt:lpstr>REVENUE FORCAST fy 2024-2027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Virgin islands police department</dc:title>
  <dc:creator>Carolyn Wattley</dc:creator>
  <cp:lastModifiedBy>Riise Creque</cp:lastModifiedBy>
  <cp:revision>30</cp:revision>
  <dcterms:created xsi:type="dcterms:W3CDTF">2020-12-01T18:12:14Z</dcterms:created>
  <dcterms:modified xsi:type="dcterms:W3CDTF">2024-04-26T19:46:43Z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0x010100EFAFD6DA261F584EABF1486FA8957779</vt:lpwstr>
  </property>
</Properties>
</file>