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modernComment_104_0.xml" ContentType="application/vnd.ms-powerpoint.comments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1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8288000" cy="10287000"/>
  <p:notesSz cx="6858000" cy="9144000"/>
  <p:embeddedFontLst>
    <p:embeddedFont>
      <p:font typeface="Arimo Bold" panose="020B0604020202020204" charset="0"/>
      <p:regular r:id="rId15"/>
    </p:embeddedFont>
    <p:embeddedFont>
      <p:font typeface="Montserrat Classic Bold" panose="020B0604020202020204" charset="0"/>
      <p:regular r:id="rId16"/>
    </p:embeddedFont>
    <p:embeddedFont>
      <p:font typeface="Montserrat Heavy Italics" panose="020B0604020202020204" charset="0"/>
      <p:regular r:id="rId17"/>
    </p:embeddedFont>
    <p:embeddedFont>
      <p:font typeface="Montserrat Ultra-Bold Italics" panose="020B0604020202020204" charset="0"/>
      <p:regular r:id="rId18"/>
    </p:embeddedFont>
    <p:embeddedFont>
      <p:font typeface="Nunito Sans 1" panose="020B0604020202020204" charset="0"/>
      <p:regular r:id="rId19"/>
    </p:embeddedFont>
    <p:embeddedFont>
      <p:font typeface="Nunito Sans 1 Bold" panose="020B0604020202020204" charset="0"/>
      <p:regular r:id="rId20"/>
    </p:embeddedFont>
    <p:embeddedFont>
      <p:font typeface="Nunito Sans 1 Semi-Bold" panose="020B0604020202020204" charset="0"/>
      <p:regular r:id="rId21"/>
    </p:embeddedFont>
    <p:embeddedFont>
      <p:font typeface="Nunito Sans 2" panose="020B0604020202020204" charset="0"/>
      <p:regular r:id="rId22"/>
    </p:embeddedFont>
    <p:embeddedFont>
      <p:font typeface="Nunito Sans 2 Bold" panose="020B0604020202020204" charset="0"/>
      <p:regular r:id="rId23"/>
    </p:embeddedFont>
    <p:embeddedFont>
      <p:font typeface="Nunito Sans Condensed Bold Italics" panose="020B0604020202020204" charset="0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CE66A98-703F-142C-0F54-251DA75C22DC}" name="Watlington-Francis, Artra S." initials="WFAS" userId="S::awatlington-francis@usvipfa.com::6c71ab10-a338-479f-8eb8-4df1ad6a067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409DC5-F1F6-45ED-94AA-DB5B8F6C08CE}" v="455" dt="2024-04-30T21:02:37.238"/>
    <p1510:client id="{62796880-E8E1-440B-A3DE-37A080F5CF10}" v="638" dt="2024-04-30T20:36:09.1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22" autoAdjust="0"/>
  </p:normalViewPr>
  <p:slideViewPr>
    <p:cSldViewPr>
      <p:cViewPr varScale="1">
        <p:scale>
          <a:sx n="58" d="100"/>
          <a:sy n="58" d="100"/>
        </p:scale>
        <p:origin x="21" y="13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4.fntdata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7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0.fntdata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5.fntdata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own III, Harold" userId="0da02b7b-76f2-44cd-b207-b4dd79356d1d" providerId="ADAL" clId="{62796880-E8E1-440B-A3DE-37A080F5CF10}"/>
    <pc:docChg chg="undo redo custSel modSld">
      <pc:chgData name="Brown III, Harold" userId="0da02b7b-76f2-44cd-b207-b4dd79356d1d" providerId="ADAL" clId="{62796880-E8E1-440B-A3DE-37A080F5CF10}" dt="2024-04-30T20:36:09.154" v="1620" actId="20577"/>
      <pc:docMkLst>
        <pc:docMk/>
      </pc:docMkLst>
      <pc:sldChg chg="addSp delSp modSp mod">
        <pc:chgData name="Brown III, Harold" userId="0da02b7b-76f2-44cd-b207-b4dd79356d1d" providerId="ADAL" clId="{62796880-E8E1-440B-A3DE-37A080F5CF10}" dt="2024-04-30T19:56:10.303" v="1193" actId="108"/>
        <pc:sldMkLst>
          <pc:docMk/>
          <pc:sldMk cId="0" sldId="258"/>
        </pc:sldMkLst>
        <pc:spChg chg="add del">
          <ac:chgData name="Brown III, Harold" userId="0da02b7b-76f2-44cd-b207-b4dd79356d1d" providerId="ADAL" clId="{62796880-E8E1-440B-A3DE-37A080F5CF10}" dt="2024-04-26T13:07:22.147" v="4" actId="21"/>
          <ac:spMkLst>
            <pc:docMk/>
            <pc:sldMk cId="0" sldId="258"/>
            <ac:spMk id="7" creationId="{00000000-0000-0000-0000-000000000000}"/>
          </ac:spMkLst>
        </pc:spChg>
        <pc:spChg chg="del">
          <ac:chgData name="Brown III, Harold" userId="0da02b7b-76f2-44cd-b207-b4dd79356d1d" providerId="ADAL" clId="{62796880-E8E1-440B-A3DE-37A080F5CF10}" dt="2024-04-26T13:08:17.322" v="18" actId="21"/>
          <ac:spMkLst>
            <pc:docMk/>
            <pc:sldMk cId="0" sldId="258"/>
            <ac:spMk id="8" creationId="{00000000-0000-0000-0000-000000000000}"/>
          </ac:spMkLst>
        </pc:spChg>
        <pc:graphicFrameChg chg="mod modGraphic">
          <ac:chgData name="Brown III, Harold" userId="0da02b7b-76f2-44cd-b207-b4dd79356d1d" providerId="ADAL" clId="{62796880-E8E1-440B-A3DE-37A080F5CF10}" dt="2024-04-30T19:56:10.303" v="1193" actId="108"/>
          <ac:graphicFrameMkLst>
            <pc:docMk/>
            <pc:sldMk cId="0" sldId="258"/>
            <ac:graphicFrameMk id="9" creationId="{00000000-0000-0000-0000-000000000000}"/>
          </ac:graphicFrameMkLst>
        </pc:graphicFrameChg>
        <pc:picChg chg="add mod">
          <ac:chgData name="Brown III, Harold" userId="0da02b7b-76f2-44cd-b207-b4dd79356d1d" providerId="ADAL" clId="{62796880-E8E1-440B-A3DE-37A080F5CF10}" dt="2024-04-26T13:08:07.837" v="17" actId="14100"/>
          <ac:picMkLst>
            <pc:docMk/>
            <pc:sldMk cId="0" sldId="258"/>
            <ac:picMk id="12" creationId="{BFA449A8-EB96-7494-20B1-06B0D58ED2FC}"/>
          </ac:picMkLst>
        </pc:picChg>
        <pc:picChg chg="add mod">
          <ac:chgData name="Brown III, Harold" userId="0da02b7b-76f2-44cd-b207-b4dd79356d1d" providerId="ADAL" clId="{62796880-E8E1-440B-A3DE-37A080F5CF10}" dt="2024-04-26T13:08:51.841" v="25" actId="1076"/>
          <ac:picMkLst>
            <pc:docMk/>
            <pc:sldMk cId="0" sldId="258"/>
            <ac:picMk id="13" creationId="{6F7D07D1-D57A-F08A-1AC7-A58272A40327}"/>
          </ac:picMkLst>
        </pc:picChg>
      </pc:sldChg>
      <pc:sldChg chg="modSp mod">
        <pc:chgData name="Brown III, Harold" userId="0da02b7b-76f2-44cd-b207-b4dd79356d1d" providerId="ADAL" clId="{62796880-E8E1-440B-A3DE-37A080F5CF10}" dt="2024-04-26T14:28:38.194" v="568" actId="20577"/>
        <pc:sldMkLst>
          <pc:docMk/>
          <pc:sldMk cId="0" sldId="259"/>
        </pc:sldMkLst>
        <pc:spChg chg="mod">
          <ac:chgData name="Brown III, Harold" userId="0da02b7b-76f2-44cd-b207-b4dd79356d1d" providerId="ADAL" clId="{62796880-E8E1-440B-A3DE-37A080F5CF10}" dt="2024-04-26T14:25:08.297" v="539" actId="20577"/>
          <ac:spMkLst>
            <pc:docMk/>
            <pc:sldMk cId="0" sldId="259"/>
            <ac:spMk id="22" creationId="{00000000-0000-0000-0000-000000000000}"/>
          </ac:spMkLst>
        </pc:spChg>
        <pc:spChg chg="mod">
          <ac:chgData name="Brown III, Harold" userId="0da02b7b-76f2-44cd-b207-b4dd79356d1d" providerId="ADAL" clId="{62796880-E8E1-440B-A3DE-37A080F5CF10}" dt="2024-04-26T14:28:38.194" v="568" actId="20577"/>
          <ac:spMkLst>
            <pc:docMk/>
            <pc:sldMk cId="0" sldId="259"/>
            <ac:spMk id="31" creationId="{00000000-0000-0000-0000-000000000000}"/>
          </ac:spMkLst>
        </pc:spChg>
      </pc:sldChg>
      <pc:sldChg chg="addSp modSp mod">
        <pc:chgData name="Brown III, Harold" userId="0da02b7b-76f2-44cd-b207-b4dd79356d1d" providerId="ADAL" clId="{62796880-E8E1-440B-A3DE-37A080F5CF10}" dt="2024-04-30T20:36:09.154" v="1620" actId="20577"/>
        <pc:sldMkLst>
          <pc:docMk/>
          <pc:sldMk cId="0" sldId="260"/>
        </pc:sldMkLst>
        <pc:spChg chg="mod">
          <ac:chgData name="Brown III, Harold" userId="0da02b7b-76f2-44cd-b207-b4dd79356d1d" providerId="ADAL" clId="{62796880-E8E1-440B-A3DE-37A080F5CF10}" dt="2024-04-26T20:30:57.894" v="919" actId="1076"/>
          <ac:spMkLst>
            <pc:docMk/>
            <pc:sldMk cId="0" sldId="260"/>
            <ac:spMk id="9" creationId="{00000000-0000-0000-0000-000000000000}"/>
          </ac:spMkLst>
        </pc:spChg>
        <pc:grpChg chg="mod">
          <ac:chgData name="Brown III, Harold" userId="0da02b7b-76f2-44cd-b207-b4dd79356d1d" providerId="ADAL" clId="{62796880-E8E1-440B-A3DE-37A080F5CF10}" dt="2024-04-30T19:59:32.745" v="1194" actId="1076"/>
          <ac:grpSpMkLst>
            <pc:docMk/>
            <pc:sldMk cId="0" sldId="260"/>
            <ac:grpSpMk id="2" creationId="{00000000-0000-0000-0000-000000000000}"/>
          </ac:grpSpMkLst>
        </pc:grpChg>
        <pc:graphicFrameChg chg="add mod modGraphic">
          <ac:chgData name="Brown III, Harold" userId="0da02b7b-76f2-44cd-b207-b4dd79356d1d" providerId="ADAL" clId="{62796880-E8E1-440B-A3DE-37A080F5CF10}" dt="2024-04-30T20:36:09.154" v="1620" actId="20577"/>
          <ac:graphicFrameMkLst>
            <pc:docMk/>
            <pc:sldMk cId="0" sldId="260"/>
            <ac:graphicFrameMk id="10" creationId="{273AEF69-C8E9-A9E5-C420-8436F32890B6}"/>
          </ac:graphicFrameMkLst>
        </pc:graphicFrameChg>
      </pc:sldChg>
      <pc:sldChg chg="delSp modSp mod">
        <pc:chgData name="Brown III, Harold" userId="0da02b7b-76f2-44cd-b207-b4dd79356d1d" providerId="ADAL" clId="{62796880-E8E1-440B-A3DE-37A080F5CF10}" dt="2024-04-26T14:39:12.717" v="644" actId="14100"/>
        <pc:sldMkLst>
          <pc:docMk/>
          <pc:sldMk cId="0" sldId="261"/>
        </pc:sldMkLst>
        <pc:spChg chg="del">
          <ac:chgData name="Brown III, Harold" userId="0da02b7b-76f2-44cd-b207-b4dd79356d1d" providerId="ADAL" clId="{62796880-E8E1-440B-A3DE-37A080F5CF10}" dt="2024-04-26T14:32:57.554" v="569" actId="21"/>
          <ac:spMkLst>
            <pc:docMk/>
            <pc:sldMk cId="0" sldId="261"/>
            <ac:spMk id="12" creationId="{00000000-0000-0000-0000-000000000000}"/>
          </ac:spMkLst>
        </pc:spChg>
        <pc:spChg chg="mod">
          <ac:chgData name="Brown III, Harold" userId="0da02b7b-76f2-44cd-b207-b4dd79356d1d" providerId="ADAL" clId="{62796880-E8E1-440B-A3DE-37A080F5CF10}" dt="2024-04-26T14:34:00.185" v="578" actId="1076"/>
          <ac:spMkLst>
            <pc:docMk/>
            <pc:sldMk cId="0" sldId="261"/>
            <ac:spMk id="21" creationId="{00000000-0000-0000-0000-000000000000}"/>
          </ac:spMkLst>
        </pc:spChg>
        <pc:grpChg chg="del">
          <ac:chgData name="Brown III, Harold" userId="0da02b7b-76f2-44cd-b207-b4dd79356d1d" providerId="ADAL" clId="{62796880-E8E1-440B-A3DE-37A080F5CF10}" dt="2024-04-26T14:33:24.226" v="574" actId="21"/>
          <ac:grpSpMkLst>
            <pc:docMk/>
            <pc:sldMk cId="0" sldId="261"/>
            <ac:grpSpMk id="7" creationId="{00000000-0000-0000-0000-000000000000}"/>
          </ac:grpSpMkLst>
        </pc:grpChg>
        <pc:grpChg chg="mod">
          <ac:chgData name="Brown III, Harold" userId="0da02b7b-76f2-44cd-b207-b4dd79356d1d" providerId="ADAL" clId="{62796880-E8E1-440B-A3DE-37A080F5CF10}" dt="2024-04-26T14:39:09.066" v="643" actId="1076"/>
          <ac:grpSpMkLst>
            <pc:docMk/>
            <pc:sldMk cId="0" sldId="261"/>
            <ac:grpSpMk id="16" creationId="{00000000-0000-0000-0000-000000000000}"/>
          </ac:grpSpMkLst>
        </pc:grpChg>
        <pc:graphicFrameChg chg="del modGraphic">
          <ac:chgData name="Brown III, Harold" userId="0da02b7b-76f2-44cd-b207-b4dd79356d1d" providerId="ADAL" clId="{62796880-E8E1-440B-A3DE-37A080F5CF10}" dt="2024-04-26T14:33:21.433" v="573" actId="478"/>
          <ac:graphicFrameMkLst>
            <pc:docMk/>
            <pc:sldMk cId="0" sldId="261"/>
            <ac:graphicFrameMk id="11" creationId="{00000000-0000-0000-0000-000000000000}"/>
          </ac:graphicFrameMkLst>
        </pc:graphicFrameChg>
        <pc:graphicFrameChg chg="mod modGraphic">
          <ac:chgData name="Brown III, Harold" userId="0da02b7b-76f2-44cd-b207-b4dd79356d1d" providerId="ADAL" clId="{62796880-E8E1-440B-A3DE-37A080F5CF10}" dt="2024-04-26T14:39:12.717" v="644" actId="14100"/>
          <ac:graphicFrameMkLst>
            <pc:docMk/>
            <pc:sldMk cId="0" sldId="261"/>
            <ac:graphicFrameMk id="20" creationId="{00000000-0000-0000-0000-000000000000}"/>
          </ac:graphicFrameMkLst>
        </pc:graphicFrameChg>
      </pc:sldChg>
      <pc:sldChg chg="delSp modSp mod">
        <pc:chgData name="Brown III, Harold" userId="0da02b7b-76f2-44cd-b207-b4dd79356d1d" providerId="ADAL" clId="{62796880-E8E1-440B-A3DE-37A080F5CF10}" dt="2024-04-29T15:57:48.969" v="1103" actId="20577"/>
        <pc:sldMkLst>
          <pc:docMk/>
          <pc:sldMk cId="0" sldId="262"/>
        </pc:sldMkLst>
        <pc:spChg chg="mod">
          <ac:chgData name="Brown III, Harold" userId="0da02b7b-76f2-44cd-b207-b4dd79356d1d" providerId="ADAL" clId="{62796880-E8E1-440B-A3DE-37A080F5CF10}" dt="2024-04-26T15:21:08.984" v="719" actId="20577"/>
          <ac:spMkLst>
            <pc:docMk/>
            <pc:sldMk cId="0" sldId="262"/>
            <ac:spMk id="19" creationId="{00000000-0000-0000-0000-000000000000}"/>
          </ac:spMkLst>
        </pc:spChg>
        <pc:spChg chg="mod">
          <ac:chgData name="Brown III, Harold" userId="0da02b7b-76f2-44cd-b207-b4dd79356d1d" providerId="ADAL" clId="{62796880-E8E1-440B-A3DE-37A080F5CF10}" dt="2024-04-29T15:57:48.969" v="1103" actId="20577"/>
          <ac:spMkLst>
            <pc:docMk/>
            <pc:sldMk cId="0" sldId="262"/>
            <ac:spMk id="24" creationId="{00000000-0000-0000-0000-000000000000}"/>
          </ac:spMkLst>
        </pc:spChg>
        <pc:graphicFrameChg chg="mod modGraphic">
          <ac:chgData name="Brown III, Harold" userId="0da02b7b-76f2-44cd-b207-b4dd79356d1d" providerId="ADAL" clId="{62796880-E8E1-440B-A3DE-37A080F5CF10}" dt="2024-04-26T15:21:06.809" v="718" actId="1076"/>
          <ac:graphicFrameMkLst>
            <pc:docMk/>
            <pc:sldMk cId="0" sldId="262"/>
            <ac:graphicFrameMk id="12" creationId="{00000000-0000-0000-0000-000000000000}"/>
          </ac:graphicFrameMkLst>
        </pc:graphicFrameChg>
        <pc:graphicFrameChg chg="del">
          <ac:chgData name="Brown III, Harold" userId="0da02b7b-76f2-44cd-b207-b4dd79356d1d" providerId="ADAL" clId="{62796880-E8E1-440B-A3DE-37A080F5CF10}" dt="2024-04-26T15:08:14.906" v="645" actId="478"/>
          <ac:graphicFrameMkLst>
            <pc:docMk/>
            <pc:sldMk cId="0" sldId="262"/>
            <ac:graphicFrameMk id="13" creationId="{00000000-0000-0000-0000-000000000000}"/>
          </ac:graphicFrameMkLst>
        </pc:graphicFrameChg>
        <pc:graphicFrameChg chg="mod modGraphic">
          <ac:chgData name="Brown III, Harold" userId="0da02b7b-76f2-44cd-b207-b4dd79356d1d" providerId="ADAL" clId="{62796880-E8E1-440B-A3DE-37A080F5CF10}" dt="2024-04-26T15:20:47.023" v="717" actId="20577"/>
          <ac:graphicFrameMkLst>
            <pc:docMk/>
            <pc:sldMk cId="0" sldId="262"/>
            <ac:graphicFrameMk id="15" creationId="{00000000-0000-0000-0000-000000000000}"/>
          </ac:graphicFrameMkLst>
        </pc:graphicFrameChg>
      </pc:sldChg>
    </pc:docChg>
  </pc:docChgLst>
  <pc:docChgLst>
    <pc:chgData name="Watlington-Francis, Artra S." userId="6c71ab10-a338-479f-8eb8-4df1ad6a0678" providerId="ADAL" clId="{57409DC5-F1F6-45ED-94AA-DB5B8F6C08CE}"/>
    <pc:docChg chg="undo custSel modSld">
      <pc:chgData name="Watlington-Francis, Artra S." userId="6c71ab10-a338-479f-8eb8-4df1ad6a0678" providerId="ADAL" clId="{57409DC5-F1F6-45ED-94AA-DB5B8F6C08CE}" dt="2024-04-30T21:10:55.889" v="464" actId="113"/>
      <pc:docMkLst>
        <pc:docMk/>
      </pc:docMkLst>
      <pc:sldChg chg="modSp mod">
        <pc:chgData name="Watlington-Francis, Artra S." userId="6c71ab10-a338-479f-8eb8-4df1ad6a0678" providerId="ADAL" clId="{57409DC5-F1F6-45ED-94AA-DB5B8F6C08CE}" dt="2024-04-30T17:02:43.537" v="133" actId="1076"/>
        <pc:sldMkLst>
          <pc:docMk/>
          <pc:sldMk cId="0" sldId="257"/>
        </pc:sldMkLst>
        <pc:spChg chg="mod">
          <ac:chgData name="Watlington-Francis, Artra S." userId="6c71ab10-a338-479f-8eb8-4df1ad6a0678" providerId="ADAL" clId="{57409DC5-F1F6-45ED-94AA-DB5B8F6C08CE}" dt="2024-04-30T17:02:43.537" v="133" actId="1076"/>
          <ac:spMkLst>
            <pc:docMk/>
            <pc:sldMk cId="0" sldId="257"/>
            <ac:spMk id="47" creationId="{00000000-0000-0000-0000-000000000000}"/>
          </ac:spMkLst>
        </pc:spChg>
      </pc:sldChg>
      <pc:sldChg chg="addSp delSp modSp mod">
        <pc:chgData name="Watlington-Francis, Artra S." userId="6c71ab10-a338-479f-8eb8-4df1ad6a0678" providerId="ADAL" clId="{57409DC5-F1F6-45ED-94AA-DB5B8F6C08CE}" dt="2024-04-30T20:35:11.945" v="346"/>
        <pc:sldMkLst>
          <pc:docMk/>
          <pc:sldMk cId="0" sldId="258"/>
        </pc:sldMkLst>
        <pc:spChg chg="add mod">
          <ac:chgData name="Watlington-Francis, Artra S." userId="6c71ab10-a338-479f-8eb8-4df1ad6a0678" providerId="ADAL" clId="{57409DC5-F1F6-45ED-94AA-DB5B8F6C08CE}" dt="2024-04-30T20:33:48.350" v="342" actId="121"/>
          <ac:spMkLst>
            <pc:docMk/>
            <pc:sldMk cId="0" sldId="258"/>
            <ac:spMk id="14" creationId="{7F28FB48-12A1-40C9-5C2B-1A7868598E5E}"/>
          </ac:spMkLst>
        </pc:spChg>
        <pc:grpChg chg="mod">
          <ac:chgData name="Watlington-Francis, Artra S." userId="6c71ab10-a338-479f-8eb8-4df1ad6a0678" providerId="ADAL" clId="{57409DC5-F1F6-45ED-94AA-DB5B8F6C08CE}" dt="2024-04-30T20:31:03.776" v="272" actId="1076"/>
          <ac:grpSpMkLst>
            <pc:docMk/>
            <pc:sldMk cId="0" sldId="258"/>
            <ac:grpSpMk id="2" creationId="{00000000-0000-0000-0000-000000000000}"/>
          </ac:grpSpMkLst>
        </pc:grpChg>
        <pc:graphicFrameChg chg="mod modGraphic">
          <ac:chgData name="Watlington-Francis, Artra S." userId="6c71ab10-a338-479f-8eb8-4df1ad6a0678" providerId="ADAL" clId="{57409DC5-F1F6-45ED-94AA-DB5B8F6C08CE}" dt="2024-04-30T20:35:11.945" v="346"/>
          <ac:graphicFrameMkLst>
            <pc:docMk/>
            <pc:sldMk cId="0" sldId="258"/>
            <ac:graphicFrameMk id="9" creationId="{00000000-0000-0000-0000-000000000000}"/>
          </ac:graphicFrameMkLst>
        </pc:graphicFrameChg>
        <pc:picChg chg="add del mod">
          <ac:chgData name="Watlington-Francis, Artra S." userId="6c71ab10-a338-479f-8eb8-4df1ad6a0678" providerId="ADAL" clId="{57409DC5-F1F6-45ED-94AA-DB5B8F6C08CE}" dt="2024-04-30T16:59:59.812" v="105" actId="478"/>
          <ac:picMkLst>
            <pc:docMk/>
            <pc:sldMk cId="0" sldId="258"/>
            <ac:picMk id="7" creationId="{3058F194-8942-B263-B9C1-75E8DE8F7A86}"/>
          </ac:picMkLst>
        </pc:picChg>
        <pc:picChg chg="add del mod modCrop">
          <ac:chgData name="Watlington-Francis, Artra S." userId="6c71ab10-a338-479f-8eb8-4df1ad6a0678" providerId="ADAL" clId="{57409DC5-F1F6-45ED-94AA-DB5B8F6C08CE}" dt="2024-04-30T17:00:55.909" v="113" actId="478"/>
          <ac:picMkLst>
            <pc:docMk/>
            <pc:sldMk cId="0" sldId="258"/>
            <ac:picMk id="8" creationId="{81AE7BA5-9DA0-B3F4-93D6-6A2F95D84372}"/>
          </ac:picMkLst>
        </pc:picChg>
        <pc:picChg chg="mod">
          <ac:chgData name="Watlington-Francis, Artra S." userId="6c71ab10-a338-479f-8eb8-4df1ad6a0678" providerId="ADAL" clId="{57409DC5-F1F6-45ED-94AA-DB5B8F6C08CE}" dt="2024-04-30T16:58:39.363" v="103" actId="14100"/>
          <ac:picMkLst>
            <pc:docMk/>
            <pc:sldMk cId="0" sldId="258"/>
            <ac:picMk id="12" creationId="{BFA449A8-EB96-7494-20B1-06B0D58ED2FC}"/>
          </ac:picMkLst>
        </pc:picChg>
        <pc:picChg chg="mod">
          <ac:chgData name="Watlington-Francis, Artra S." userId="6c71ab10-a338-479f-8eb8-4df1ad6a0678" providerId="ADAL" clId="{57409DC5-F1F6-45ED-94AA-DB5B8F6C08CE}" dt="2024-04-30T20:29:16.194" v="239" actId="1076"/>
          <ac:picMkLst>
            <pc:docMk/>
            <pc:sldMk cId="0" sldId="258"/>
            <ac:picMk id="13" creationId="{6F7D07D1-D57A-F08A-1AC7-A58272A40327}"/>
          </ac:picMkLst>
        </pc:picChg>
        <pc:picChg chg="add mod">
          <ac:chgData name="Watlington-Francis, Artra S." userId="6c71ab10-a338-479f-8eb8-4df1ad6a0678" providerId="ADAL" clId="{57409DC5-F1F6-45ED-94AA-DB5B8F6C08CE}" dt="2024-04-30T17:02:27.206" v="131" actId="14100"/>
          <ac:picMkLst>
            <pc:docMk/>
            <pc:sldMk cId="0" sldId="258"/>
            <ac:picMk id="1026" creationId="{AB72ABC6-1729-44FF-6482-11E41B8DC343}"/>
          </ac:picMkLst>
        </pc:picChg>
      </pc:sldChg>
      <pc:sldChg chg="delSp modSp mod">
        <pc:chgData name="Watlington-Francis, Artra S." userId="6c71ab10-a338-479f-8eb8-4df1ad6a0678" providerId="ADAL" clId="{57409DC5-F1F6-45ED-94AA-DB5B8F6C08CE}" dt="2024-04-30T21:02:37.238" v="441" actId="20577"/>
        <pc:sldMkLst>
          <pc:docMk/>
          <pc:sldMk cId="0" sldId="259"/>
        </pc:sldMkLst>
        <pc:spChg chg="del">
          <ac:chgData name="Watlington-Francis, Artra S." userId="6c71ab10-a338-479f-8eb8-4df1ad6a0678" providerId="ADAL" clId="{57409DC5-F1F6-45ED-94AA-DB5B8F6C08CE}" dt="2024-04-30T18:31:13.648" v="236" actId="478"/>
          <ac:spMkLst>
            <pc:docMk/>
            <pc:sldMk cId="0" sldId="259"/>
            <ac:spMk id="21" creationId="{00000000-0000-0000-0000-000000000000}"/>
          </ac:spMkLst>
        </pc:spChg>
        <pc:spChg chg="mod">
          <ac:chgData name="Watlington-Francis, Artra S." userId="6c71ab10-a338-479f-8eb8-4df1ad6a0678" providerId="ADAL" clId="{57409DC5-F1F6-45ED-94AA-DB5B8F6C08CE}" dt="2024-04-30T18:28:07.840" v="157" actId="1076"/>
          <ac:spMkLst>
            <pc:docMk/>
            <pc:sldMk cId="0" sldId="259"/>
            <ac:spMk id="22" creationId="{00000000-0000-0000-0000-000000000000}"/>
          </ac:spMkLst>
        </pc:spChg>
        <pc:spChg chg="del">
          <ac:chgData name="Watlington-Francis, Artra S." userId="6c71ab10-a338-479f-8eb8-4df1ad6a0678" providerId="ADAL" clId="{57409DC5-F1F6-45ED-94AA-DB5B8F6C08CE}" dt="2024-04-30T18:31:11.477" v="235" actId="478"/>
          <ac:spMkLst>
            <pc:docMk/>
            <pc:sldMk cId="0" sldId="259"/>
            <ac:spMk id="26" creationId="{00000000-0000-0000-0000-000000000000}"/>
          </ac:spMkLst>
        </pc:spChg>
        <pc:spChg chg="mod">
          <ac:chgData name="Watlington-Francis, Artra S." userId="6c71ab10-a338-479f-8eb8-4df1ad6a0678" providerId="ADAL" clId="{57409DC5-F1F6-45ED-94AA-DB5B8F6C08CE}" dt="2024-04-30T18:30:42.812" v="234" actId="20577"/>
          <ac:spMkLst>
            <pc:docMk/>
            <pc:sldMk cId="0" sldId="259"/>
            <ac:spMk id="30" creationId="{00000000-0000-0000-0000-000000000000}"/>
          </ac:spMkLst>
        </pc:spChg>
        <pc:spChg chg="mod">
          <ac:chgData name="Watlington-Francis, Artra S." userId="6c71ab10-a338-479f-8eb8-4df1ad6a0678" providerId="ADAL" clId="{57409DC5-F1F6-45ED-94AA-DB5B8F6C08CE}" dt="2024-04-30T21:02:37.238" v="441" actId="20577"/>
          <ac:spMkLst>
            <pc:docMk/>
            <pc:sldMk cId="0" sldId="259"/>
            <ac:spMk id="31" creationId="{00000000-0000-0000-0000-000000000000}"/>
          </ac:spMkLst>
        </pc:spChg>
        <pc:grpChg chg="mod">
          <ac:chgData name="Watlington-Francis, Artra S." userId="6c71ab10-a338-479f-8eb8-4df1ad6a0678" providerId="ADAL" clId="{57409DC5-F1F6-45ED-94AA-DB5B8F6C08CE}" dt="2024-04-30T18:27:46.600" v="154" actId="1076"/>
          <ac:grpSpMkLst>
            <pc:docMk/>
            <pc:sldMk cId="0" sldId="259"/>
            <ac:grpSpMk id="19" creationId="{00000000-0000-0000-0000-000000000000}"/>
          </ac:grpSpMkLst>
        </pc:grpChg>
      </pc:sldChg>
      <pc:sldChg chg="modSp mod addCm">
        <pc:chgData name="Watlington-Francis, Artra S." userId="6c71ab10-a338-479f-8eb8-4df1ad6a0678" providerId="ADAL" clId="{57409DC5-F1F6-45ED-94AA-DB5B8F6C08CE}" dt="2024-04-30T21:10:55.889" v="464" actId="113"/>
        <pc:sldMkLst>
          <pc:docMk/>
          <pc:sldMk cId="0" sldId="260"/>
        </pc:sldMkLst>
        <pc:spChg chg="mod">
          <ac:chgData name="Watlington-Francis, Artra S." userId="6c71ab10-a338-479f-8eb8-4df1ad6a0678" providerId="ADAL" clId="{57409DC5-F1F6-45ED-94AA-DB5B8F6C08CE}" dt="2024-04-30T21:06:33.749" v="458" actId="1076"/>
          <ac:spMkLst>
            <pc:docMk/>
            <pc:sldMk cId="0" sldId="260"/>
            <ac:spMk id="9" creationId="{00000000-0000-0000-0000-000000000000}"/>
          </ac:spMkLst>
        </pc:spChg>
        <pc:graphicFrameChg chg="modGraphic">
          <ac:chgData name="Watlington-Francis, Artra S." userId="6c71ab10-a338-479f-8eb8-4df1ad6a0678" providerId="ADAL" clId="{57409DC5-F1F6-45ED-94AA-DB5B8F6C08CE}" dt="2024-04-30T21:10:55.889" v="464" actId="113"/>
          <ac:graphicFrameMkLst>
            <pc:docMk/>
            <pc:sldMk cId="0" sldId="260"/>
            <ac:graphicFrameMk id="10" creationId="{273AEF69-C8E9-A9E5-C420-8436F32890B6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Watlington-Francis, Artra S." userId="6c71ab10-a338-479f-8eb8-4df1ad6a0678" providerId="ADAL" clId="{57409DC5-F1F6-45ED-94AA-DB5B8F6C08CE}" dt="2024-04-30T18:35:39.393" v="237"/>
              <pc2:cmMkLst xmlns:pc2="http://schemas.microsoft.com/office/powerpoint/2019/9/main/command">
                <pc:docMk/>
                <pc:sldMk cId="0" sldId="260"/>
                <pc2:cmMk id="{4AD67156-3A9A-49C8-9ABA-88D9048FFBB9}"/>
              </pc2:cmMkLst>
            </pc226:cmChg>
          </p:ext>
        </pc:extLst>
      </pc:sldChg>
      <pc:sldChg chg="addSp delSp modSp mod">
        <pc:chgData name="Watlington-Francis, Artra S." userId="6c71ab10-a338-479f-8eb8-4df1ad6a0678" providerId="ADAL" clId="{57409DC5-F1F6-45ED-94AA-DB5B8F6C08CE}" dt="2024-04-30T21:10:25.223" v="460" actId="255"/>
        <pc:sldMkLst>
          <pc:docMk/>
          <pc:sldMk cId="0" sldId="261"/>
        </pc:sldMkLst>
        <pc:spChg chg="mod">
          <ac:chgData name="Watlington-Francis, Artra S." userId="6c71ab10-a338-479f-8eb8-4df1ad6a0678" providerId="ADAL" clId="{57409DC5-F1F6-45ED-94AA-DB5B8F6C08CE}" dt="2024-04-30T16:51:28.320" v="61" actId="1076"/>
          <ac:spMkLst>
            <pc:docMk/>
            <pc:sldMk cId="0" sldId="261"/>
            <ac:spMk id="6" creationId="{00000000-0000-0000-0000-000000000000}"/>
          </ac:spMkLst>
        </pc:spChg>
        <pc:spChg chg="add mod">
          <ac:chgData name="Watlington-Francis, Artra S." userId="6c71ab10-a338-479f-8eb8-4df1ad6a0678" providerId="ADAL" clId="{57409DC5-F1F6-45ED-94AA-DB5B8F6C08CE}" dt="2024-04-30T18:40:01.927" v="238" actId="20577"/>
          <ac:spMkLst>
            <pc:docMk/>
            <pc:sldMk cId="0" sldId="261"/>
            <ac:spMk id="8" creationId="{20B29AE3-6EC9-0226-1762-01BD741C3D3A}"/>
          </ac:spMkLst>
        </pc:spChg>
        <pc:spChg chg="add mod">
          <ac:chgData name="Watlington-Francis, Artra S." userId="6c71ab10-a338-479f-8eb8-4df1ad6a0678" providerId="ADAL" clId="{57409DC5-F1F6-45ED-94AA-DB5B8F6C08CE}" dt="2024-04-30T16:51:11.885" v="59"/>
          <ac:spMkLst>
            <pc:docMk/>
            <pc:sldMk cId="0" sldId="261"/>
            <ac:spMk id="9" creationId="{58689185-A302-AC71-7AC0-66504BD4E71B}"/>
          </ac:spMkLst>
        </pc:spChg>
        <pc:spChg chg="add mod">
          <ac:chgData name="Watlington-Francis, Artra S." userId="6c71ab10-a338-479f-8eb8-4df1ad6a0678" providerId="ADAL" clId="{57409DC5-F1F6-45ED-94AA-DB5B8F6C08CE}" dt="2024-04-30T16:51:37.700" v="62" actId="1076"/>
          <ac:spMkLst>
            <pc:docMk/>
            <pc:sldMk cId="0" sldId="261"/>
            <ac:spMk id="10" creationId="{D4F68432-74BF-7903-704A-3C7A51E2088B}"/>
          </ac:spMkLst>
        </pc:spChg>
        <pc:spChg chg="mod">
          <ac:chgData name="Watlington-Francis, Artra S." userId="6c71ab10-a338-479f-8eb8-4df1ad6a0678" providerId="ADAL" clId="{57409DC5-F1F6-45ED-94AA-DB5B8F6C08CE}" dt="2024-04-30T16:50:38.374" v="53" actId="1076"/>
          <ac:spMkLst>
            <pc:docMk/>
            <pc:sldMk cId="0" sldId="261"/>
            <ac:spMk id="21" creationId="{00000000-0000-0000-0000-000000000000}"/>
          </ac:spMkLst>
        </pc:spChg>
        <pc:grpChg chg="mod">
          <ac:chgData name="Watlington-Francis, Artra S." userId="6c71ab10-a338-479f-8eb8-4df1ad6a0678" providerId="ADAL" clId="{57409DC5-F1F6-45ED-94AA-DB5B8F6C08CE}" dt="2024-04-30T16:50:40.198" v="54" actId="1076"/>
          <ac:grpSpMkLst>
            <pc:docMk/>
            <pc:sldMk cId="0" sldId="261"/>
            <ac:grpSpMk id="16" creationId="{00000000-0000-0000-0000-000000000000}"/>
          </ac:grpSpMkLst>
        </pc:grpChg>
        <pc:graphicFrameChg chg="mod modGraphic">
          <ac:chgData name="Watlington-Francis, Artra S." userId="6c71ab10-a338-479f-8eb8-4df1ad6a0678" providerId="ADAL" clId="{57409DC5-F1F6-45ED-94AA-DB5B8F6C08CE}" dt="2024-04-30T21:10:25.223" v="460" actId="255"/>
          <ac:graphicFrameMkLst>
            <pc:docMk/>
            <pc:sldMk cId="0" sldId="261"/>
            <ac:graphicFrameMk id="20" creationId="{00000000-0000-0000-0000-000000000000}"/>
          </ac:graphicFrameMkLst>
        </pc:graphicFrameChg>
        <pc:picChg chg="add del mod">
          <ac:chgData name="Watlington-Francis, Artra S." userId="6c71ab10-a338-479f-8eb8-4df1ad6a0678" providerId="ADAL" clId="{57409DC5-F1F6-45ED-94AA-DB5B8F6C08CE}" dt="2024-04-30T16:50:51.582" v="56" actId="478"/>
          <ac:picMkLst>
            <pc:docMk/>
            <pc:sldMk cId="0" sldId="261"/>
            <ac:picMk id="7" creationId="{BC361435-4C1D-8D37-DB1D-40487030FEA3}"/>
          </ac:picMkLst>
        </pc:picChg>
      </pc:sldChg>
      <pc:sldChg chg="addSp delSp modSp mod">
        <pc:chgData name="Watlington-Francis, Artra S." userId="6c71ab10-a338-479f-8eb8-4df1ad6a0678" providerId="ADAL" clId="{57409DC5-F1F6-45ED-94AA-DB5B8F6C08CE}" dt="2024-04-30T21:05:53.865" v="442" actId="1076"/>
        <pc:sldMkLst>
          <pc:docMk/>
          <pc:sldMk cId="0" sldId="262"/>
        </pc:sldMkLst>
        <pc:spChg chg="mod">
          <ac:chgData name="Watlington-Francis, Artra S." userId="6c71ab10-a338-479f-8eb8-4df1ad6a0678" providerId="ADAL" clId="{57409DC5-F1F6-45ED-94AA-DB5B8F6C08CE}" dt="2024-04-30T16:54:17.501" v="83" actId="207"/>
          <ac:spMkLst>
            <pc:docMk/>
            <pc:sldMk cId="0" sldId="262"/>
            <ac:spMk id="3" creationId="{00000000-0000-0000-0000-000000000000}"/>
          </ac:spMkLst>
        </pc:spChg>
        <pc:spChg chg="del">
          <ac:chgData name="Watlington-Francis, Artra S." userId="6c71ab10-a338-479f-8eb8-4df1ad6a0678" providerId="ADAL" clId="{57409DC5-F1F6-45ED-94AA-DB5B8F6C08CE}" dt="2024-04-30T16:53:33.608" v="77" actId="478"/>
          <ac:spMkLst>
            <pc:docMk/>
            <pc:sldMk cId="0" sldId="262"/>
            <ac:spMk id="6" creationId="{00000000-0000-0000-0000-000000000000}"/>
          </ac:spMkLst>
        </pc:spChg>
        <pc:spChg chg="del">
          <ac:chgData name="Watlington-Francis, Artra S." userId="6c71ab10-a338-479f-8eb8-4df1ad6a0678" providerId="ADAL" clId="{57409DC5-F1F6-45ED-94AA-DB5B8F6C08CE}" dt="2024-04-30T16:53:31.909" v="76" actId="478"/>
          <ac:spMkLst>
            <pc:docMk/>
            <pc:sldMk cId="0" sldId="262"/>
            <ac:spMk id="9" creationId="{00000000-0000-0000-0000-000000000000}"/>
          </ac:spMkLst>
        </pc:spChg>
        <pc:spChg chg="del">
          <ac:chgData name="Watlington-Francis, Artra S." userId="6c71ab10-a338-479f-8eb8-4df1ad6a0678" providerId="ADAL" clId="{57409DC5-F1F6-45ED-94AA-DB5B8F6C08CE}" dt="2024-04-30T16:46:13.276" v="0" actId="478"/>
          <ac:spMkLst>
            <pc:docMk/>
            <pc:sldMk cId="0" sldId="262"/>
            <ac:spMk id="10" creationId="{00000000-0000-0000-0000-000000000000}"/>
          </ac:spMkLst>
        </pc:spChg>
        <pc:spChg chg="mod">
          <ac:chgData name="Watlington-Francis, Artra S." userId="6c71ab10-a338-479f-8eb8-4df1ad6a0678" providerId="ADAL" clId="{57409DC5-F1F6-45ED-94AA-DB5B8F6C08CE}" dt="2024-04-30T21:05:53.865" v="442" actId="1076"/>
          <ac:spMkLst>
            <pc:docMk/>
            <pc:sldMk cId="0" sldId="262"/>
            <ac:spMk id="14" creationId="{00000000-0000-0000-0000-000000000000}"/>
          </ac:spMkLst>
        </pc:spChg>
        <pc:spChg chg="mod">
          <ac:chgData name="Watlington-Francis, Artra S." userId="6c71ab10-a338-479f-8eb8-4df1ad6a0678" providerId="ADAL" clId="{57409DC5-F1F6-45ED-94AA-DB5B8F6C08CE}" dt="2024-04-30T16:55:44.700" v="92" actId="14100"/>
          <ac:spMkLst>
            <pc:docMk/>
            <pc:sldMk cId="0" sldId="262"/>
            <ac:spMk id="16" creationId="{00000000-0000-0000-0000-000000000000}"/>
          </ac:spMkLst>
        </pc:spChg>
        <pc:spChg chg="mod">
          <ac:chgData name="Watlington-Francis, Artra S." userId="6c71ab10-a338-479f-8eb8-4df1ad6a0678" providerId="ADAL" clId="{57409DC5-F1F6-45ED-94AA-DB5B8F6C08CE}" dt="2024-04-30T16:55:19.325" v="87" actId="14100"/>
          <ac:spMkLst>
            <pc:docMk/>
            <pc:sldMk cId="0" sldId="262"/>
            <ac:spMk id="17" creationId="{00000000-0000-0000-0000-000000000000}"/>
          </ac:spMkLst>
        </pc:spChg>
        <pc:spChg chg="mod">
          <ac:chgData name="Watlington-Francis, Artra S." userId="6c71ab10-a338-479f-8eb8-4df1ad6a0678" providerId="ADAL" clId="{57409DC5-F1F6-45ED-94AA-DB5B8F6C08CE}" dt="2024-04-30T17:04:17.178" v="136" actId="1076"/>
          <ac:spMkLst>
            <pc:docMk/>
            <pc:sldMk cId="0" sldId="262"/>
            <ac:spMk id="19" creationId="{00000000-0000-0000-0000-000000000000}"/>
          </ac:spMkLst>
        </pc:spChg>
        <pc:spChg chg="del mod">
          <ac:chgData name="Watlington-Francis, Artra S." userId="6c71ab10-a338-479f-8eb8-4df1ad6a0678" providerId="ADAL" clId="{57409DC5-F1F6-45ED-94AA-DB5B8F6C08CE}" dt="2024-04-30T16:52:47.446" v="67" actId="478"/>
          <ac:spMkLst>
            <pc:docMk/>
            <pc:sldMk cId="0" sldId="262"/>
            <ac:spMk id="20" creationId="{00000000-0000-0000-0000-000000000000}"/>
          </ac:spMkLst>
        </pc:spChg>
        <pc:spChg chg="del mod">
          <ac:chgData name="Watlington-Francis, Artra S." userId="6c71ab10-a338-479f-8eb8-4df1ad6a0678" providerId="ADAL" clId="{57409DC5-F1F6-45ED-94AA-DB5B8F6C08CE}" dt="2024-04-30T16:52:53.826" v="68" actId="478"/>
          <ac:spMkLst>
            <pc:docMk/>
            <pc:sldMk cId="0" sldId="262"/>
            <ac:spMk id="24" creationId="{00000000-0000-0000-0000-000000000000}"/>
          </ac:spMkLst>
        </pc:spChg>
        <pc:grpChg chg="mod">
          <ac:chgData name="Watlington-Francis, Artra S." userId="6c71ab10-a338-479f-8eb8-4df1ad6a0678" providerId="ADAL" clId="{57409DC5-F1F6-45ED-94AA-DB5B8F6C08CE}" dt="2024-04-30T17:04:01.584" v="134" actId="1076"/>
          <ac:grpSpMkLst>
            <pc:docMk/>
            <pc:sldMk cId="0" sldId="262"/>
            <ac:grpSpMk id="2" creationId="{00000000-0000-0000-0000-000000000000}"/>
          </ac:grpSpMkLst>
        </pc:grpChg>
        <pc:grpChg chg="mod">
          <ac:chgData name="Watlington-Francis, Artra S." userId="6c71ab10-a338-479f-8eb8-4df1ad6a0678" providerId="ADAL" clId="{57409DC5-F1F6-45ED-94AA-DB5B8F6C08CE}" dt="2024-04-30T17:05:13.547" v="145" actId="14100"/>
          <ac:grpSpMkLst>
            <pc:docMk/>
            <pc:sldMk cId="0" sldId="262"/>
            <ac:grpSpMk id="4" creationId="{00000000-0000-0000-0000-000000000000}"/>
          </ac:grpSpMkLst>
        </pc:grpChg>
        <pc:grpChg chg="add del mod">
          <ac:chgData name="Watlington-Francis, Artra S." userId="6c71ab10-a338-479f-8eb8-4df1ad6a0678" providerId="ADAL" clId="{57409DC5-F1F6-45ED-94AA-DB5B8F6C08CE}" dt="2024-04-30T16:53:11.517" v="71" actId="478"/>
          <ac:grpSpMkLst>
            <pc:docMk/>
            <pc:sldMk cId="0" sldId="262"/>
            <ac:grpSpMk id="7" creationId="{00000000-0000-0000-0000-000000000000}"/>
          </ac:grpSpMkLst>
        </pc:grpChg>
        <pc:graphicFrameChg chg="mod modGraphic">
          <ac:chgData name="Watlington-Francis, Artra S." userId="6c71ab10-a338-479f-8eb8-4df1ad6a0678" providerId="ADAL" clId="{57409DC5-F1F6-45ED-94AA-DB5B8F6C08CE}" dt="2024-04-30T20:57:52.321" v="428"/>
          <ac:graphicFrameMkLst>
            <pc:docMk/>
            <pc:sldMk cId="0" sldId="262"/>
            <ac:graphicFrameMk id="12" creationId="{00000000-0000-0000-0000-000000000000}"/>
          </ac:graphicFrameMkLst>
        </pc:graphicFrameChg>
        <pc:graphicFrameChg chg="mod modGraphic">
          <ac:chgData name="Watlington-Francis, Artra S." userId="6c71ab10-a338-479f-8eb8-4df1ad6a0678" providerId="ADAL" clId="{57409DC5-F1F6-45ED-94AA-DB5B8F6C08CE}" dt="2024-04-30T20:57:38.697" v="427" actId="20577"/>
          <ac:graphicFrameMkLst>
            <pc:docMk/>
            <pc:sldMk cId="0" sldId="262"/>
            <ac:graphicFrameMk id="15" creationId="{00000000-0000-0000-0000-000000000000}"/>
          </ac:graphicFrameMkLst>
        </pc:graphicFrameChg>
      </pc:sldChg>
      <pc:sldChg chg="modSp mod">
        <pc:chgData name="Watlington-Francis, Artra S." userId="6c71ab10-a338-479f-8eb8-4df1ad6a0678" providerId="ADAL" clId="{57409DC5-F1F6-45ED-94AA-DB5B8F6C08CE}" dt="2024-04-30T18:02:03.117" v="151" actId="1076"/>
        <pc:sldMkLst>
          <pc:docMk/>
          <pc:sldMk cId="0" sldId="264"/>
        </pc:sldMkLst>
        <pc:spChg chg="mod">
          <ac:chgData name="Watlington-Francis, Artra S." userId="6c71ab10-a338-479f-8eb8-4df1ad6a0678" providerId="ADAL" clId="{57409DC5-F1F6-45ED-94AA-DB5B8F6C08CE}" dt="2024-04-30T18:02:03.117" v="151" actId="1076"/>
          <ac:spMkLst>
            <pc:docMk/>
            <pc:sldMk cId="0" sldId="264"/>
            <ac:spMk id="7" creationId="{00000000-0000-0000-0000-000000000000}"/>
          </ac:spMkLst>
        </pc:spChg>
        <pc:spChg chg="mod">
          <ac:chgData name="Watlington-Francis, Artra S." userId="6c71ab10-a338-479f-8eb8-4df1ad6a0678" providerId="ADAL" clId="{57409DC5-F1F6-45ED-94AA-DB5B8F6C08CE}" dt="2024-04-30T16:49:44.277" v="46" actId="1076"/>
          <ac:spMkLst>
            <pc:docMk/>
            <pc:sldMk cId="0" sldId="264"/>
            <ac:spMk id="9" creationId="{00000000-0000-0000-0000-000000000000}"/>
          </ac:spMkLst>
        </pc:spChg>
      </pc:sldChg>
    </pc:docChg>
  </pc:docChgLst>
  <pc:docChgLst>
    <pc:chgData name="Watlington-Francis, Artra S." userId="S::awatlington-francis@usvipfa.com::6c71ab10-a338-479f-8eb8-4df1ad6a0678" providerId="AD" clId="Web-{FB989312-A0F8-C713-432D-0BC7B4EEBF5F}"/>
    <pc:docChg chg="modSld">
      <pc:chgData name="Watlington-Francis, Artra S." userId="S::awatlington-francis@usvipfa.com::6c71ab10-a338-479f-8eb8-4df1ad6a0678" providerId="AD" clId="Web-{FB989312-A0F8-C713-432D-0BC7B4EEBF5F}" dt="2024-04-26T18:09:09.647" v="24"/>
      <pc:docMkLst>
        <pc:docMk/>
      </pc:docMkLst>
      <pc:sldChg chg="modSp">
        <pc:chgData name="Watlington-Francis, Artra S." userId="S::awatlington-francis@usvipfa.com::6c71ab10-a338-479f-8eb8-4df1ad6a0678" providerId="AD" clId="Web-{FB989312-A0F8-C713-432D-0BC7B4EEBF5F}" dt="2024-04-26T18:03:52.718" v="2" actId="1076"/>
        <pc:sldMkLst>
          <pc:docMk/>
          <pc:sldMk cId="0" sldId="258"/>
        </pc:sldMkLst>
        <pc:picChg chg="mod">
          <ac:chgData name="Watlington-Francis, Artra S." userId="S::awatlington-francis@usvipfa.com::6c71ab10-a338-479f-8eb8-4df1ad6a0678" providerId="AD" clId="Web-{FB989312-A0F8-C713-432D-0BC7B4EEBF5F}" dt="2024-04-26T18:03:52.718" v="2" actId="1076"/>
          <ac:picMkLst>
            <pc:docMk/>
            <pc:sldMk cId="0" sldId="258"/>
            <ac:picMk id="12" creationId="{BFA449A8-EB96-7494-20B1-06B0D58ED2FC}"/>
          </ac:picMkLst>
        </pc:picChg>
      </pc:sldChg>
      <pc:sldChg chg="modSp">
        <pc:chgData name="Watlington-Francis, Artra S." userId="S::awatlington-francis@usvipfa.com::6c71ab10-a338-479f-8eb8-4df1ad6a0678" providerId="AD" clId="Web-{FB989312-A0F8-C713-432D-0BC7B4EEBF5F}" dt="2024-04-26T18:09:09.647" v="24"/>
        <pc:sldMkLst>
          <pc:docMk/>
          <pc:sldMk cId="0" sldId="260"/>
        </pc:sldMkLst>
        <pc:graphicFrameChg chg="mod modGraphic">
          <ac:chgData name="Watlington-Francis, Artra S." userId="S::awatlington-francis@usvipfa.com::6c71ab10-a338-479f-8eb8-4df1ad6a0678" providerId="AD" clId="Web-{FB989312-A0F8-C713-432D-0BC7B4EEBF5F}" dt="2024-04-26T18:09:09.647" v="24"/>
          <ac:graphicFrameMkLst>
            <pc:docMk/>
            <pc:sldMk cId="0" sldId="260"/>
            <ac:graphicFrameMk id="10" creationId="{273AEF69-C8E9-A9E5-C420-8436F32890B6}"/>
          </ac:graphicFrameMkLst>
        </pc:graphicFrameChg>
      </pc:sldChg>
    </pc:docChg>
  </pc:docChgLst>
</pc:chgInfo>
</file>

<file path=ppt/comments/modernComment_104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AD67156-3A9A-49C8-9ABA-88D9048FFBB9}" authorId="{9CE66A98-703F-142C-0F54-251DA75C22DC}" created="2024-04-30T18:35:39.159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60"/>
      <ac:spMk id="7" creationId="{00000000-0000-0000-0000-000000000000}"/>
    </ac:deMkLst>
    <p188:txBody>
      <a:bodyPr/>
      <a:lstStyle/>
      <a:p>
        <a:r>
          <a:rPr lang="en-VI"/>
          <a:t>Add Expenditure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V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966FB-F747-424F-B5DD-088AA320B944}" type="datetimeFigureOut">
              <a:rPr lang="en-VI" smtClean="0"/>
              <a:t>4/30/2024</a:t>
            </a:fld>
            <a:endParaRPr lang="en-V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V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1A4470-CCC4-4B8E-B604-4C10108D498E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360762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1A4470-CCC4-4B8E-B604-4C10108D498E}" type="slidenum">
              <a:rPr lang="en-VI" smtClean="0"/>
              <a:t>9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084557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12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3.png"/><Relationship Id="rId10" Type="http://schemas.openxmlformats.org/officeDocument/2006/relationships/image" Target="../media/image15.svg"/><Relationship Id="rId4" Type="http://schemas.openxmlformats.org/officeDocument/2006/relationships/image" Target="../media/image10.sv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2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microsoft.com/office/2018/10/relationships/comments" Target="../comments/modernComment_104_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2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13" Type="http://schemas.openxmlformats.org/officeDocument/2006/relationships/image" Target="../media/image41.png"/><Relationship Id="rId18" Type="http://schemas.openxmlformats.org/officeDocument/2006/relationships/image" Target="../media/image46.svg"/><Relationship Id="rId3" Type="http://schemas.openxmlformats.org/officeDocument/2006/relationships/image" Target="../media/image31.png"/><Relationship Id="rId21" Type="http://schemas.openxmlformats.org/officeDocument/2006/relationships/image" Target="../media/image16.png"/><Relationship Id="rId7" Type="http://schemas.openxmlformats.org/officeDocument/2006/relationships/image" Target="../media/image35.png"/><Relationship Id="rId12" Type="http://schemas.openxmlformats.org/officeDocument/2006/relationships/image" Target="../media/image40.svg"/><Relationship Id="rId17" Type="http://schemas.openxmlformats.org/officeDocument/2006/relationships/image" Target="../media/image45.png"/><Relationship Id="rId2" Type="http://schemas.openxmlformats.org/officeDocument/2006/relationships/image" Target="../media/image30.jpeg"/><Relationship Id="rId16" Type="http://schemas.openxmlformats.org/officeDocument/2006/relationships/image" Target="../media/image44.svg"/><Relationship Id="rId20" Type="http://schemas.openxmlformats.org/officeDocument/2006/relationships/image" Target="../media/image4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sv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10" Type="http://schemas.openxmlformats.org/officeDocument/2006/relationships/image" Target="../media/image38.svg"/><Relationship Id="rId19" Type="http://schemas.openxmlformats.org/officeDocument/2006/relationships/image" Target="../media/image47.png"/><Relationship Id="rId4" Type="http://schemas.openxmlformats.org/officeDocument/2006/relationships/image" Target="../media/image32.svg"/><Relationship Id="rId9" Type="http://schemas.openxmlformats.org/officeDocument/2006/relationships/image" Target="../media/image37.png"/><Relationship Id="rId14" Type="http://schemas.openxmlformats.org/officeDocument/2006/relationships/image" Target="../media/image4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3" Type="http://schemas.openxmlformats.org/officeDocument/2006/relationships/image" Target="../media/image16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svg"/><Relationship Id="rId11" Type="http://schemas.openxmlformats.org/officeDocument/2006/relationships/image" Target="../media/image54.svg"/><Relationship Id="rId5" Type="http://schemas.openxmlformats.org/officeDocument/2006/relationships/image" Target="../media/image26.png"/><Relationship Id="rId10" Type="http://schemas.openxmlformats.org/officeDocument/2006/relationships/image" Target="../media/image53.png"/><Relationship Id="rId4" Type="http://schemas.openxmlformats.org/officeDocument/2006/relationships/image" Target="../media/image49.png"/><Relationship Id="rId9" Type="http://schemas.openxmlformats.org/officeDocument/2006/relationships/image" Target="../media/image2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322362" y="-328143"/>
            <a:ext cx="9144000" cy="10287000"/>
            <a:chOff x="0" y="0"/>
            <a:chExt cx="3335756" cy="3752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335756" cy="3752726"/>
            </a:xfrm>
            <a:custGeom>
              <a:avLst/>
              <a:gdLst/>
              <a:ahLst/>
              <a:cxnLst/>
              <a:rect l="l" t="t" r="r" b="b"/>
              <a:pathLst>
                <a:path w="3335756" h="3752726">
                  <a:moveTo>
                    <a:pt x="0" y="0"/>
                  </a:moveTo>
                  <a:lnTo>
                    <a:pt x="3335756" y="0"/>
                  </a:lnTo>
                  <a:lnTo>
                    <a:pt x="3335756" y="3752726"/>
                  </a:lnTo>
                  <a:lnTo>
                    <a:pt x="0" y="37527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VI"/>
            </a:p>
          </p:txBody>
        </p:sp>
      </p:grpSp>
      <p:sp>
        <p:nvSpPr>
          <p:cNvPr id="4" name="Freeform 4"/>
          <p:cNvSpPr/>
          <p:nvPr/>
        </p:nvSpPr>
        <p:spPr>
          <a:xfrm>
            <a:off x="9144000" y="0"/>
            <a:ext cx="9144000" cy="4685282"/>
          </a:xfrm>
          <a:custGeom>
            <a:avLst/>
            <a:gdLst/>
            <a:ahLst/>
            <a:cxnLst/>
            <a:rect l="l" t="t" r="r" b="b"/>
            <a:pathLst>
              <a:path w="9144000" h="4685282">
                <a:moveTo>
                  <a:pt x="0" y="0"/>
                </a:moveTo>
                <a:lnTo>
                  <a:pt x="9144000" y="0"/>
                </a:lnTo>
                <a:lnTo>
                  <a:pt x="9144000" y="4685282"/>
                </a:lnTo>
                <a:lnTo>
                  <a:pt x="0" y="46852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222"/>
            </a:stretch>
          </a:blipFill>
        </p:spPr>
        <p:txBody>
          <a:bodyPr/>
          <a:lstStyle/>
          <a:p>
            <a:endParaRPr lang="en-VI"/>
          </a:p>
        </p:txBody>
      </p:sp>
      <p:sp>
        <p:nvSpPr>
          <p:cNvPr id="5" name="Freeform 5"/>
          <p:cNvSpPr/>
          <p:nvPr/>
        </p:nvSpPr>
        <p:spPr>
          <a:xfrm>
            <a:off x="9144000" y="4768074"/>
            <a:ext cx="12108178" cy="5518926"/>
          </a:xfrm>
          <a:custGeom>
            <a:avLst/>
            <a:gdLst/>
            <a:ahLst/>
            <a:cxnLst/>
            <a:rect l="l" t="t" r="r" b="b"/>
            <a:pathLst>
              <a:path w="12108178" h="5518926">
                <a:moveTo>
                  <a:pt x="0" y="0"/>
                </a:moveTo>
                <a:lnTo>
                  <a:pt x="12108178" y="0"/>
                </a:lnTo>
                <a:lnTo>
                  <a:pt x="12108178" y="5518926"/>
                </a:lnTo>
                <a:lnTo>
                  <a:pt x="0" y="55189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696"/>
            </a:stretch>
          </a:blipFill>
        </p:spPr>
        <p:txBody>
          <a:bodyPr/>
          <a:lstStyle/>
          <a:p>
            <a:endParaRPr lang="en-VI"/>
          </a:p>
        </p:txBody>
      </p:sp>
      <p:sp>
        <p:nvSpPr>
          <p:cNvPr id="6" name="AutoShape 6"/>
          <p:cNvSpPr/>
          <p:nvPr/>
        </p:nvSpPr>
        <p:spPr>
          <a:xfrm flipH="1">
            <a:off x="9144000" y="-191969"/>
            <a:ext cx="0" cy="10665004"/>
          </a:xfrm>
          <a:prstGeom prst="line">
            <a:avLst/>
          </a:prstGeom>
          <a:ln w="190500" cap="rnd">
            <a:solidFill>
              <a:srgbClr val="FEBF0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I"/>
          </a:p>
        </p:txBody>
      </p:sp>
      <p:grpSp>
        <p:nvGrpSpPr>
          <p:cNvPr id="7" name="Group 7"/>
          <p:cNvGrpSpPr/>
          <p:nvPr/>
        </p:nvGrpSpPr>
        <p:grpSpPr>
          <a:xfrm>
            <a:off x="698347" y="3588969"/>
            <a:ext cx="2035418" cy="2035418"/>
            <a:chOff x="0" y="0"/>
            <a:chExt cx="2713890" cy="271389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2713890" cy="2713890"/>
              <a:chOff x="0" y="0"/>
              <a:chExt cx="6350000" cy="63500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203965"/>
              </a:solidFill>
            </p:spPr>
            <p:txBody>
              <a:bodyPr/>
              <a:lstStyle/>
              <a:p>
                <a:endParaRPr lang="en-VI"/>
              </a:p>
            </p:txBody>
          </p:sp>
        </p:grpSp>
        <p:sp>
          <p:nvSpPr>
            <p:cNvPr id="10" name="Freeform 10"/>
            <p:cNvSpPr/>
            <p:nvPr/>
          </p:nvSpPr>
          <p:spPr>
            <a:xfrm>
              <a:off x="334017" y="413680"/>
              <a:ext cx="1967680" cy="1899705"/>
            </a:xfrm>
            <a:custGeom>
              <a:avLst/>
              <a:gdLst/>
              <a:ahLst/>
              <a:cxnLst/>
              <a:rect l="l" t="t" r="r" b="b"/>
              <a:pathLst>
                <a:path w="1967680" h="1899705">
                  <a:moveTo>
                    <a:pt x="0" y="0"/>
                  </a:moveTo>
                  <a:lnTo>
                    <a:pt x="1967680" y="0"/>
                  </a:lnTo>
                  <a:lnTo>
                    <a:pt x="1967680" y="1899706"/>
                  </a:lnTo>
                  <a:lnTo>
                    <a:pt x="0" y="1899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VI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495765" y="3558944"/>
            <a:ext cx="2095468" cy="2095468"/>
            <a:chOff x="0" y="0"/>
            <a:chExt cx="2793957" cy="2793957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2793957" cy="2793957"/>
              <a:chOff x="0" y="0"/>
              <a:chExt cx="6350000" cy="63500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203965"/>
              </a:solidFill>
            </p:spPr>
            <p:txBody>
              <a:bodyPr/>
              <a:lstStyle/>
              <a:p>
                <a:endParaRPr lang="en-VI"/>
              </a:p>
            </p:txBody>
          </p:sp>
        </p:grpSp>
        <p:sp>
          <p:nvSpPr>
            <p:cNvPr id="14" name="Freeform 14"/>
            <p:cNvSpPr/>
            <p:nvPr/>
          </p:nvSpPr>
          <p:spPr>
            <a:xfrm>
              <a:off x="288701" y="356134"/>
              <a:ext cx="2294425" cy="2013358"/>
            </a:xfrm>
            <a:custGeom>
              <a:avLst/>
              <a:gdLst/>
              <a:ahLst/>
              <a:cxnLst/>
              <a:rect l="l" t="t" r="r" b="b"/>
              <a:pathLst>
                <a:path w="2294425" h="2013358">
                  <a:moveTo>
                    <a:pt x="0" y="0"/>
                  </a:moveTo>
                  <a:lnTo>
                    <a:pt x="2294425" y="0"/>
                  </a:lnTo>
                  <a:lnTo>
                    <a:pt x="2294425" y="2013358"/>
                  </a:lnTo>
                  <a:lnTo>
                    <a:pt x="0" y="20133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VI"/>
            </a:p>
          </p:txBody>
        </p:sp>
      </p:grpSp>
      <p:sp>
        <p:nvSpPr>
          <p:cNvPr id="15" name="Freeform 15"/>
          <p:cNvSpPr/>
          <p:nvPr/>
        </p:nvSpPr>
        <p:spPr>
          <a:xfrm>
            <a:off x="3495765" y="185996"/>
            <a:ext cx="2008340" cy="2008340"/>
          </a:xfrm>
          <a:custGeom>
            <a:avLst/>
            <a:gdLst/>
            <a:ahLst/>
            <a:cxnLst/>
            <a:rect l="l" t="t" r="r" b="b"/>
            <a:pathLst>
              <a:path w="2008340" h="2008340">
                <a:moveTo>
                  <a:pt x="0" y="0"/>
                </a:moveTo>
                <a:lnTo>
                  <a:pt x="2008339" y="0"/>
                </a:lnTo>
                <a:lnTo>
                  <a:pt x="2008339" y="2008340"/>
                </a:lnTo>
                <a:lnTo>
                  <a:pt x="0" y="200834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VI"/>
          </a:p>
        </p:txBody>
      </p:sp>
      <p:grpSp>
        <p:nvGrpSpPr>
          <p:cNvPr id="16" name="Group 16"/>
          <p:cNvGrpSpPr/>
          <p:nvPr/>
        </p:nvGrpSpPr>
        <p:grpSpPr>
          <a:xfrm>
            <a:off x="6353232" y="3716151"/>
            <a:ext cx="1938260" cy="1938260"/>
            <a:chOff x="0" y="0"/>
            <a:chExt cx="2584347" cy="2584347"/>
          </a:xfrm>
        </p:grpSpPr>
        <p:grpSp>
          <p:nvGrpSpPr>
            <p:cNvPr id="17" name="Group 17"/>
            <p:cNvGrpSpPr/>
            <p:nvPr/>
          </p:nvGrpSpPr>
          <p:grpSpPr>
            <a:xfrm>
              <a:off x="0" y="0"/>
              <a:ext cx="2584347" cy="2584347"/>
              <a:chOff x="0" y="0"/>
              <a:chExt cx="6350000" cy="63500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203965"/>
              </a:solidFill>
            </p:spPr>
            <p:txBody>
              <a:bodyPr/>
              <a:lstStyle/>
              <a:p>
                <a:endParaRPr lang="en-VI"/>
              </a:p>
            </p:txBody>
          </p:sp>
        </p:grpSp>
        <p:sp>
          <p:nvSpPr>
            <p:cNvPr id="19" name="Freeform 19"/>
            <p:cNvSpPr/>
            <p:nvPr/>
          </p:nvSpPr>
          <p:spPr>
            <a:xfrm>
              <a:off x="256816" y="376687"/>
              <a:ext cx="2108631" cy="1686905"/>
            </a:xfrm>
            <a:custGeom>
              <a:avLst/>
              <a:gdLst/>
              <a:ahLst/>
              <a:cxnLst/>
              <a:rect l="l" t="t" r="r" b="b"/>
              <a:pathLst>
                <a:path w="2108631" h="1686905">
                  <a:moveTo>
                    <a:pt x="0" y="0"/>
                  </a:moveTo>
                  <a:lnTo>
                    <a:pt x="2108631" y="0"/>
                  </a:lnTo>
                  <a:lnTo>
                    <a:pt x="2108631" y="1686905"/>
                  </a:lnTo>
                  <a:lnTo>
                    <a:pt x="0" y="16869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VI"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0" y="6270295"/>
            <a:ext cx="9045861" cy="2711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59"/>
              </a:lnSpc>
            </a:pPr>
            <a:r>
              <a:rPr lang="en-US" sz="5137">
                <a:solidFill>
                  <a:srgbClr val="FEBF0E"/>
                </a:solidFill>
                <a:latin typeface="Arimo Bold"/>
              </a:rPr>
              <a:t>REVENUE </a:t>
            </a:r>
          </a:p>
          <a:p>
            <a:pPr algn="ctr">
              <a:lnSpc>
                <a:spcPts val="5959"/>
              </a:lnSpc>
            </a:pPr>
            <a:r>
              <a:rPr lang="en-US" sz="5137">
                <a:solidFill>
                  <a:srgbClr val="FEBF0E"/>
                </a:solidFill>
                <a:latin typeface="Arimo Bold"/>
              </a:rPr>
              <a:t>ESTIMATING CONFERENCE</a:t>
            </a:r>
          </a:p>
          <a:p>
            <a:pPr algn="ctr">
              <a:lnSpc>
                <a:spcPts val="5430"/>
              </a:lnSpc>
            </a:pPr>
            <a:r>
              <a:rPr lang="en-US" sz="3437">
                <a:solidFill>
                  <a:srgbClr val="FEBF0E"/>
                </a:solidFill>
                <a:latin typeface="Nunito Sans 1 Bold"/>
              </a:rPr>
              <a:t>2024</a:t>
            </a:r>
          </a:p>
          <a:p>
            <a:pPr algn="ctr">
              <a:lnSpc>
                <a:spcPts val="3780"/>
              </a:lnSpc>
            </a:pPr>
            <a:endParaRPr lang="en-US" sz="3437">
              <a:solidFill>
                <a:srgbClr val="FEBF0E"/>
              </a:solidFill>
              <a:latin typeface="Nunito Sans 1 Bold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708827" y="8676895"/>
            <a:ext cx="7890129" cy="1493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</a:pPr>
            <a:r>
              <a:rPr lang="en-US" sz="2887">
                <a:solidFill>
                  <a:srgbClr val="203965"/>
                </a:solidFill>
                <a:latin typeface="Nunito Sans 1 Bold"/>
              </a:rPr>
              <a:t>Adrienne L. Williams-Octalien</a:t>
            </a:r>
          </a:p>
          <a:p>
            <a:pPr algn="ctr">
              <a:lnSpc>
                <a:spcPts val="4619"/>
              </a:lnSpc>
            </a:pPr>
            <a:r>
              <a:rPr lang="en-US" sz="2887">
                <a:solidFill>
                  <a:srgbClr val="203965"/>
                </a:solidFill>
                <a:latin typeface="Nunito Sans 1 Bold"/>
              </a:rPr>
              <a:t>Director</a:t>
            </a:r>
          </a:p>
          <a:p>
            <a:pPr>
              <a:lnSpc>
                <a:spcPts val="2700"/>
              </a:lnSpc>
            </a:pPr>
            <a:endParaRPr lang="en-US" sz="2887">
              <a:solidFill>
                <a:srgbClr val="203965"/>
              </a:solidFill>
              <a:latin typeface="Nunito Sans 1 Bol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0" y="2426181"/>
            <a:ext cx="9045861" cy="10771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38"/>
              </a:lnSpc>
            </a:pPr>
            <a:r>
              <a:rPr lang="en-US" sz="3217">
                <a:solidFill>
                  <a:srgbClr val="203965"/>
                </a:solidFill>
                <a:latin typeface="Nunito Sans 1 Bold"/>
              </a:rPr>
              <a:t>US VIRGIN ISLANDS</a:t>
            </a:r>
          </a:p>
          <a:p>
            <a:pPr algn="ctr">
              <a:lnSpc>
                <a:spcPts val="4858"/>
              </a:lnSpc>
            </a:pPr>
            <a:r>
              <a:rPr lang="en-US" sz="4417">
                <a:solidFill>
                  <a:srgbClr val="203965"/>
                </a:solidFill>
                <a:latin typeface="Nunito Sans 1 Bold"/>
              </a:rPr>
              <a:t>OFFICE OF DISASTER RECOVERY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1146256" y="9399843"/>
            <a:ext cx="7141744" cy="347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64"/>
              </a:lnSpc>
            </a:pPr>
            <a:r>
              <a:rPr lang="en-US" sz="1790" spc="125">
                <a:solidFill>
                  <a:srgbClr val="000000"/>
                </a:solidFill>
                <a:latin typeface="Montserrat Classic Bold"/>
              </a:rPr>
              <a:t>Ribbon Cutting - Phase I - Walter IM Hodge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001250" y="4338064"/>
            <a:ext cx="7972937" cy="347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64"/>
              </a:lnSpc>
            </a:pPr>
            <a:r>
              <a:rPr lang="en-US" sz="1790" spc="125">
                <a:solidFill>
                  <a:srgbClr val="FEFDFA"/>
                </a:solidFill>
                <a:latin typeface="Montserrat Classic Bold"/>
              </a:rPr>
              <a:t>Groundbreaking - Charlotte Kimelman Cancer Institute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10586921" y="4467913"/>
            <a:ext cx="6799283" cy="3059989"/>
            <a:chOff x="0" y="0"/>
            <a:chExt cx="6741304" cy="303389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741304" cy="3033896"/>
            </a:xfrm>
            <a:custGeom>
              <a:avLst/>
              <a:gdLst/>
              <a:ahLst/>
              <a:cxnLst/>
              <a:rect l="l" t="t" r="r" b="b"/>
              <a:pathLst>
                <a:path w="6741304" h="3033896">
                  <a:moveTo>
                    <a:pt x="496570" y="0"/>
                  </a:moveTo>
                  <a:lnTo>
                    <a:pt x="496570" y="3033896"/>
                  </a:lnTo>
                  <a:lnTo>
                    <a:pt x="4995054" y="3033896"/>
                  </a:lnTo>
                  <a:lnTo>
                    <a:pt x="4995054" y="0"/>
                  </a:lnTo>
                  <a:cubicBezTo>
                    <a:pt x="4995054" y="0"/>
                    <a:pt x="496570" y="0"/>
                    <a:pt x="496570" y="0"/>
                  </a:cubicBezTo>
                  <a:close/>
                  <a:moveTo>
                    <a:pt x="5491624" y="485006"/>
                  </a:moveTo>
                  <a:lnTo>
                    <a:pt x="5491624" y="455887"/>
                  </a:lnTo>
                  <a:cubicBezTo>
                    <a:pt x="5491624" y="222250"/>
                    <a:pt x="5269374" y="0"/>
                    <a:pt x="4995054" y="0"/>
                  </a:cubicBezTo>
                  <a:lnTo>
                    <a:pt x="4995054" y="3033896"/>
                  </a:lnTo>
                  <a:cubicBezTo>
                    <a:pt x="5269374" y="3033896"/>
                    <a:pt x="5491624" y="2811646"/>
                    <a:pt x="5491624" y="2537326"/>
                  </a:cubicBezTo>
                  <a:lnTo>
                    <a:pt x="5491624" y="957446"/>
                  </a:lnTo>
                  <a:cubicBezTo>
                    <a:pt x="5999624" y="972686"/>
                    <a:pt x="6503814" y="948556"/>
                    <a:pt x="6741304" y="991736"/>
                  </a:cubicBezTo>
                  <a:cubicBezTo>
                    <a:pt x="6337444" y="805046"/>
                    <a:pt x="5903104" y="669156"/>
                    <a:pt x="5491624" y="485006"/>
                  </a:cubicBezTo>
                  <a:close/>
                  <a:moveTo>
                    <a:pt x="0" y="455887"/>
                  </a:moveTo>
                  <a:lnTo>
                    <a:pt x="0" y="2537326"/>
                  </a:lnTo>
                  <a:cubicBezTo>
                    <a:pt x="0" y="2811646"/>
                    <a:pt x="222250" y="3033896"/>
                    <a:pt x="496570" y="3033896"/>
                  </a:cubicBezTo>
                  <a:lnTo>
                    <a:pt x="496570" y="0"/>
                  </a:lnTo>
                  <a:cubicBezTo>
                    <a:pt x="222250" y="0"/>
                    <a:pt x="0" y="222250"/>
                    <a:pt x="0" y="455887"/>
                  </a:cubicBezTo>
                  <a:close/>
                </a:path>
              </a:pathLst>
            </a:custGeom>
            <a:solidFill>
              <a:srgbClr val="96A4CA"/>
            </a:solidFill>
          </p:spPr>
          <p:txBody>
            <a:bodyPr/>
            <a:lstStyle/>
            <a:p>
              <a:endParaRPr lang="en-VI"/>
            </a:p>
          </p:txBody>
        </p:sp>
      </p:grpSp>
      <p:sp>
        <p:nvSpPr>
          <p:cNvPr id="4" name="Freeform 4"/>
          <p:cNvSpPr/>
          <p:nvPr/>
        </p:nvSpPr>
        <p:spPr>
          <a:xfrm>
            <a:off x="15842" y="47833"/>
            <a:ext cx="18272158" cy="4731064"/>
          </a:xfrm>
          <a:custGeom>
            <a:avLst/>
            <a:gdLst/>
            <a:ahLst/>
            <a:cxnLst/>
            <a:rect l="l" t="t" r="r" b="b"/>
            <a:pathLst>
              <a:path w="18272158" h="4731064">
                <a:moveTo>
                  <a:pt x="0" y="0"/>
                </a:moveTo>
                <a:lnTo>
                  <a:pt x="18272158" y="0"/>
                </a:lnTo>
                <a:lnTo>
                  <a:pt x="18272158" y="4731064"/>
                </a:lnTo>
                <a:lnTo>
                  <a:pt x="0" y="47310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999"/>
            </a:blip>
            <a:stretch>
              <a:fillRect t="-61911" b="-35541"/>
            </a:stretch>
          </a:blipFill>
        </p:spPr>
        <p:txBody>
          <a:bodyPr/>
          <a:lstStyle/>
          <a:p>
            <a:endParaRPr lang="en-VI"/>
          </a:p>
        </p:txBody>
      </p:sp>
      <p:grpSp>
        <p:nvGrpSpPr>
          <p:cNvPr id="5" name="Group 5"/>
          <p:cNvGrpSpPr/>
          <p:nvPr/>
        </p:nvGrpSpPr>
        <p:grpSpPr>
          <a:xfrm rot="-5400000">
            <a:off x="-840947" y="4511930"/>
            <a:ext cx="6799283" cy="3059989"/>
            <a:chOff x="0" y="0"/>
            <a:chExt cx="6741304" cy="303389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741304" cy="3033896"/>
            </a:xfrm>
            <a:custGeom>
              <a:avLst/>
              <a:gdLst/>
              <a:ahLst/>
              <a:cxnLst/>
              <a:rect l="l" t="t" r="r" b="b"/>
              <a:pathLst>
                <a:path w="6741304" h="3033896">
                  <a:moveTo>
                    <a:pt x="496570" y="0"/>
                  </a:moveTo>
                  <a:lnTo>
                    <a:pt x="496570" y="3033896"/>
                  </a:lnTo>
                  <a:lnTo>
                    <a:pt x="4995054" y="3033896"/>
                  </a:lnTo>
                  <a:lnTo>
                    <a:pt x="4995054" y="0"/>
                  </a:lnTo>
                  <a:cubicBezTo>
                    <a:pt x="4995054" y="0"/>
                    <a:pt x="496570" y="0"/>
                    <a:pt x="496570" y="0"/>
                  </a:cubicBezTo>
                  <a:close/>
                  <a:moveTo>
                    <a:pt x="5491624" y="485006"/>
                  </a:moveTo>
                  <a:lnTo>
                    <a:pt x="5491624" y="455887"/>
                  </a:lnTo>
                  <a:cubicBezTo>
                    <a:pt x="5491624" y="222250"/>
                    <a:pt x="5269374" y="0"/>
                    <a:pt x="4995054" y="0"/>
                  </a:cubicBezTo>
                  <a:lnTo>
                    <a:pt x="4995054" y="3033896"/>
                  </a:lnTo>
                  <a:cubicBezTo>
                    <a:pt x="5269374" y="3033896"/>
                    <a:pt x="5491624" y="2811646"/>
                    <a:pt x="5491624" y="2537326"/>
                  </a:cubicBezTo>
                  <a:lnTo>
                    <a:pt x="5491624" y="957446"/>
                  </a:lnTo>
                  <a:cubicBezTo>
                    <a:pt x="5999624" y="972686"/>
                    <a:pt x="6503814" y="948556"/>
                    <a:pt x="6741304" y="991736"/>
                  </a:cubicBezTo>
                  <a:cubicBezTo>
                    <a:pt x="6337444" y="805046"/>
                    <a:pt x="5903104" y="669156"/>
                    <a:pt x="5491624" y="485006"/>
                  </a:cubicBezTo>
                  <a:close/>
                  <a:moveTo>
                    <a:pt x="0" y="455887"/>
                  </a:moveTo>
                  <a:lnTo>
                    <a:pt x="0" y="2537326"/>
                  </a:lnTo>
                  <a:cubicBezTo>
                    <a:pt x="0" y="2811646"/>
                    <a:pt x="222250" y="3033896"/>
                    <a:pt x="496570" y="3033896"/>
                  </a:cubicBezTo>
                  <a:lnTo>
                    <a:pt x="496570" y="0"/>
                  </a:lnTo>
                  <a:cubicBezTo>
                    <a:pt x="222250" y="0"/>
                    <a:pt x="0" y="222250"/>
                    <a:pt x="0" y="455887"/>
                  </a:cubicBezTo>
                  <a:close/>
                </a:path>
              </a:pathLst>
            </a:custGeom>
            <a:solidFill>
              <a:srgbClr val="F2F1F2"/>
            </a:solidFill>
          </p:spPr>
          <p:txBody>
            <a:bodyPr/>
            <a:lstStyle/>
            <a:p>
              <a:endParaRPr lang="en-VI"/>
            </a:p>
          </p:txBody>
        </p:sp>
      </p:grpSp>
      <p:grpSp>
        <p:nvGrpSpPr>
          <p:cNvPr id="7" name="Group 7"/>
          <p:cNvGrpSpPr/>
          <p:nvPr/>
        </p:nvGrpSpPr>
        <p:grpSpPr>
          <a:xfrm rot="-5400000">
            <a:off x="5279032" y="4511930"/>
            <a:ext cx="6799283" cy="3059989"/>
            <a:chOff x="0" y="0"/>
            <a:chExt cx="6741304" cy="303389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741304" cy="3033896"/>
            </a:xfrm>
            <a:custGeom>
              <a:avLst/>
              <a:gdLst/>
              <a:ahLst/>
              <a:cxnLst/>
              <a:rect l="l" t="t" r="r" b="b"/>
              <a:pathLst>
                <a:path w="6741304" h="3033896">
                  <a:moveTo>
                    <a:pt x="496570" y="0"/>
                  </a:moveTo>
                  <a:lnTo>
                    <a:pt x="496570" y="3033896"/>
                  </a:lnTo>
                  <a:lnTo>
                    <a:pt x="4995054" y="3033896"/>
                  </a:lnTo>
                  <a:lnTo>
                    <a:pt x="4995054" y="0"/>
                  </a:lnTo>
                  <a:cubicBezTo>
                    <a:pt x="4995054" y="0"/>
                    <a:pt x="496570" y="0"/>
                    <a:pt x="496570" y="0"/>
                  </a:cubicBezTo>
                  <a:close/>
                  <a:moveTo>
                    <a:pt x="5491624" y="485006"/>
                  </a:moveTo>
                  <a:lnTo>
                    <a:pt x="5491624" y="455887"/>
                  </a:lnTo>
                  <a:cubicBezTo>
                    <a:pt x="5491624" y="222250"/>
                    <a:pt x="5269374" y="0"/>
                    <a:pt x="4995054" y="0"/>
                  </a:cubicBezTo>
                  <a:lnTo>
                    <a:pt x="4995054" y="3033896"/>
                  </a:lnTo>
                  <a:cubicBezTo>
                    <a:pt x="5269374" y="3033896"/>
                    <a:pt x="5491624" y="2811646"/>
                    <a:pt x="5491624" y="2537326"/>
                  </a:cubicBezTo>
                  <a:lnTo>
                    <a:pt x="5491624" y="957446"/>
                  </a:lnTo>
                  <a:cubicBezTo>
                    <a:pt x="5999624" y="972686"/>
                    <a:pt x="6503814" y="948556"/>
                    <a:pt x="6741304" y="991736"/>
                  </a:cubicBezTo>
                  <a:cubicBezTo>
                    <a:pt x="6337444" y="805046"/>
                    <a:pt x="5903104" y="669156"/>
                    <a:pt x="5491624" y="485006"/>
                  </a:cubicBezTo>
                  <a:close/>
                  <a:moveTo>
                    <a:pt x="0" y="455887"/>
                  </a:moveTo>
                  <a:lnTo>
                    <a:pt x="0" y="2537326"/>
                  </a:lnTo>
                  <a:cubicBezTo>
                    <a:pt x="0" y="2811646"/>
                    <a:pt x="222250" y="3033896"/>
                    <a:pt x="496570" y="3033896"/>
                  </a:cubicBezTo>
                  <a:lnTo>
                    <a:pt x="496570" y="0"/>
                  </a:lnTo>
                  <a:cubicBezTo>
                    <a:pt x="222250" y="0"/>
                    <a:pt x="0" y="222250"/>
                    <a:pt x="0" y="455887"/>
                  </a:cubicBezTo>
                  <a:close/>
                </a:path>
              </a:pathLst>
            </a:custGeom>
            <a:solidFill>
              <a:srgbClr val="F2F1F2"/>
            </a:solidFill>
          </p:spPr>
          <p:txBody>
            <a:bodyPr/>
            <a:lstStyle/>
            <a:p>
              <a:endParaRPr lang="en-VI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0" y="0"/>
            <a:ext cx="18288000" cy="4826730"/>
            <a:chOff x="0" y="0"/>
            <a:chExt cx="6671512" cy="176080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671512" cy="1760804"/>
            </a:xfrm>
            <a:custGeom>
              <a:avLst/>
              <a:gdLst/>
              <a:ahLst/>
              <a:cxnLst/>
              <a:rect l="l" t="t" r="r" b="b"/>
              <a:pathLst>
                <a:path w="6671512" h="1760804">
                  <a:moveTo>
                    <a:pt x="0" y="0"/>
                  </a:moveTo>
                  <a:lnTo>
                    <a:pt x="6671512" y="0"/>
                  </a:lnTo>
                  <a:lnTo>
                    <a:pt x="6671512" y="1760804"/>
                  </a:lnTo>
                  <a:lnTo>
                    <a:pt x="0" y="1760804"/>
                  </a:lnTo>
                  <a:close/>
                </a:path>
              </a:pathLst>
            </a:custGeom>
            <a:solidFill>
              <a:srgbClr val="203965"/>
            </a:solidFill>
          </p:spPr>
          <p:txBody>
            <a:bodyPr/>
            <a:lstStyle/>
            <a:p>
              <a:endParaRPr lang="en-VI"/>
            </a:p>
          </p:txBody>
        </p:sp>
      </p:grpSp>
      <p:sp>
        <p:nvSpPr>
          <p:cNvPr id="11" name="AutoShape 11"/>
          <p:cNvSpPr/>
          <p:nvPr/>
        </p:nvSpPr>
        <p:spPr>
          <a:xfrm flipV="1">
            <a:off x="8441666" y="1175644"/>
            <a:ext cx="994" cy="1588527"/>
          </a:xfrm>
          <a:prstGeom prst="line">
            <a:avLst/>
          </a:prstGeom>
          <a:ln w="57150" cap="flat">
            <a:solidFill>
              <a:srgbClr val="FEBF0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I"/>
          </a:p>
        </p:txBody>
      </p:sp>
      <p:grpSp>
        <p:nvGrpSpPr>
          <p:cNvPr id="12" name="Group 12"/>
          <p:cNvGrpSpPr/>
          <p:nvPr/>
        </p:nvGrpSpPr>
        <p:grpSpPr>
          <a:xfrm>
            <a:off x="4506388" y="3897701"/>
            <a:ext cx="2224592" cy="2224592"/>
            <a:chOff x="0" y="0"/>
            <a:chExt cx="6350000" cy="63500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EBF0E"/>
            </a:solidFill>
          </p:spPr>
          <p:txBody>
            <a:bodyPr/>
            <a:lstStyle/>
            <a:p>
              <a:endParaRPr lang="en-VI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4588967" y="3980280"/>
            <a:ext cx="2059433" cy="2059433"/>
            <a:chOff x="0" y="0"/>
            <a:chExt cx="6350000" cy="63500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03965"/>
            </a:solidFill>
          </p:spPr>
          <p:txBody>
            <a:bodyPr/>
            <a:lstStyle/>
            <a:p>
              <a:endParaRPr lang="en-VI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447361" y="3923234"/>
            <a:ext cx="2224592" cy="2224592"/>
            <a:chOff x="0" y="0"/>
            <a:chExt cx="6350000" cy="63500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EBF0E"/>
            </a:solidFill>
          </p:spPr>
          <p:txBody>
            <a:bodyPr/>
            <a:lstStyle/>
            <a:p>
              <a:endParaRPr lang="en-VI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528978" y="4005813"/>
            <a:ext cx="2059433" cy="2059433"/>
            <a:chOff x="0" y="0"/>
            <a:chExt cx="6350000" cy="63500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03965"/>
            </a:solidFill>
          </p:spPr>
          <p:txBody>
            <a:bodyPr/>
            <a:lstStyle/>
            <a:p>
              <a:endParaRPr lang="en-VI"/>
            </a:p>
          </p:txBody>
        </p:sp>
      </p:grpSp>
      <p:sp>
        <p:nvSpPr>
          <p:cNvPr id="20" name="Freeform 20"/>
          <p:cNvSpPr/>
          <p:nvPr/>
        </p:nvSpPr>
        <p:spPr>
          <a:xfrm>
            <a:off x="4852613" y="4337770"/>
            <a:ext cx="1532141" cy="1344454"/>
          </a:xfrm>
          <a:custGeom>
            <a:avLst/>
            <a:gdLst/>
            <a:ahLst/>
            <a:cxnLst/>
            <a:rect l="l" t="t" r="r" b="b"/>
            <a:pathLst>
              <a:path w="1532141" h="1344454">
                <a:moveTo>
                  <a:pt x="0" y="0"/>
                </a:moveTo>
                <a:lnTo>
                  <a:pt x="1532141" y="0"/>
                </a:lnTo>
                <a:lnTo>
                  <a:pt x="1532141" y="1344453"/>
                </a:lnTo>
                <a:lnTo>
                  <a:pt x="0" y="1344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I"/>
          </a:p>
        </p:txBody>
      </p:sp>
      <p:sp>
        <p:nvSpPr>
          <p:cNvPr id="21" name="Freeform 21"/>
          <p:cNvSpPr/>
          <p:nvPr/>
        </p:nvSpPr>
        <p:spPr>
          <a:xfrm>
            <a:off x="1871322" y="4363303"/>
            <a:ext cx="1339666" cy="1293387"/>
          </a:xfrm>
          <a:custGeom>
            <a:avLst/>
            <a:gdLst/>
            <a:ahLst/>
            <a:cxnLst/>
            <a:rect l="l" t="t" r="r" b="b"/>
            <a:pathLst>
              <a:path w="1339666" h="1293387">
                <a:moveTo>
                  <a:pt x="0" y="0"/>
                </a:moveTo>
                <a:lnTo>
                  <a:pt x="1339666" y="0"/>
                </a:lnTo>
                <a:lnTo>
                  <a:pt x="1339666" y="1293387"/>
                </a:lnTo>
                <a:lnTo>
                  <a:pt x="0" y="12933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I"/>
          </a:p>
        </p:txBody>
      </p:sp>
      <p:grpSp>
        <p:nvGrpSpPr>
          <p:cNvPr id="22" name="Group 22"/>
          <p:cNvGrpSpPr/>
          <p:nvPr/>
        </p:nvGrpSpPr>
        <p:grpSpPr>
          <a:xfrm>
            <a:off x="7663933" y="3860773"/>
            <a:ext cx="2224592" cy="2224592"/>
            <a:chOff x="0" y="0"/>
            <a:chExt cx="6350000" cy="63500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EBF0E"/>
            </a:solidFill>
          </p:spPr>
          <p:txBody>
            <a:bodyPr/>
            <a:lstStyle/>
            <a:p>
              <a:endParaRPr lang="en-VI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7746512" y="3938474"/>
            <a:ext cx="2059433" cy="2059433"/>
            <a:chOff x="0" y="0"/>
            <a:chExt cx="6350000" cy="63500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03965"/>
            </a:solidFill>
          </p:spPr>
          <p:txBody>
            <a:bodyPr/>
            <a:lstStyle/>
            <a:p>
              <a:endParaRPr lang="en-VI"/>
            </a:p>
          </p:txBody>
        </p:sp>
      </p:grpSp>
      <p:sp>
        <p:nvSpPr>
          <p:cNvPr id="26" name="Freeform 26"/>
          <p:cNvSpPr/>
          <p:nvPr/>
        </p:nvSpPr>
        <p:spPr>
          <a:xfrm>
            <a:off x="7997805" y="4194147"/>
            <a:ext cx="1557845" cy="1557845"/>
          </a:xfrm>
          <a:custGeom>
            <a:avLst/>
            <a:gdLst/>
            <a:ahLst/>
            <a:cxnLst/>
            <a:rect l="l" t="t" r="r" b="b"/>
            <a:pathLst>
              <a:path w="1557845" h="1557845">
                <a:moveTo>
                  <a:pt x="0" y="0"/>
                </a:moveTo>
                <a:lnTo>
                  <a:pt x="1557845" y="0"/>
                </a:lnTo>
                <a:lnTo>
                  <a:pt x="1557845" y="1557845"/>
                </a:lnTo>
                <a:lnTo>
                  <a:pt x="0" y="155784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I"/>
          </a:p>
        </p:txBody>
      </p:sp>
      <p:grpSp>
        <p:nvGrpSpPr>
          <p:cNvPr id="27" name="Group 27"/>
          <p:cNvGrpSpPr/>
          <p:nvPr/>
        </p:nvGrpSpPr>
        <p:grpSpPr>
          <a:xfrm>
            <a:off x="12804228" y="3860773"/>
            <a:ext cx="2224592" cy="2224592"/>
            <a:chOff x="0" y="0"/>
            <a:chExt cx="6350000" cy="63500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EBF0E"/>
            </a:solidFill>
          </p:spPr>
          <p:txBody>
            <a:bodyPr/>
            <a:lstStyle/>
            <a:p>
              <a:endParaRPr lang="en-VI"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2886807" y="3943353"/>
            <a:ext cx="2059433" cy="2059433"/>
            <a:chOff x="0" y="0"/>
            <a:chExt cx="6350000" cy="63500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03965"/>
            </a:solidFill>
          </p:spPr>
          <p:txBody>
            <a:bodyPr/>
            <a:lstStyle/>
            <a:p>
              <a:endParaRPr lang="en-VI"/>
            </a:p>
          </p:txBody>
        </p:sp>
      </p:grpSp>
      <p:sp>
        <p:nvSpPr>
          <p:cNvPr id="31" name="Freeform 31"/>
          <p:cNvSpPr/>
          <p:nvPr/>
        </p:nvSpPr>
        <p:spPr>
          <a:xfrm>
            <a:off x="13102933" y="4137607"/>
            <a:ext cx="1627181" cy="1675348"/>
          </a:xfrm>
          <a:custGeom>
            <a:avLst/>
            <a:gdLst/>
            <a:ahLst/>
            <a:cxnLst/>
            <a:rect l="l" t="t" r="r" b="b"/>
            <a:pathLst>
              <a:path w="1627181" h="1675348">
                <a:moveTo>
                  <a:pt x="0" y="0"/>
                </a:moveTo>
                <a:lnTo>
                  <a:pt x="1627182" y="0"/>
                </a:lnTo>
                <a:lnTo>
                  <a:pt x="1627182" y="1675348"/>
                </a:lnTo>
                <a:lnTo>
                  <a:pt x="0" y="167534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I"/>
          </a:p>
        </p:txBody>
      </p:sp>
      <p:sp>
        <p:nvSpPr>
          <p:cNvPr id="32" name="Freeform 32"/>
          <p:cNvSpPr/>
          <p:nvPr/>
        </p:nvSpPr>
        <p:spPr>
          <a:xfrm>
            <a:off x="60483" y="47833"/>
            <a:ext cx="1498448" cy="1498448"/>
          </a:xfrm>
          <a:custGeom>
            <a:avLst/>
            <a:gdLst/>
            <a:ahLst/>
            <a:cxnLst/>
            <a:rect l="l" t="t" r="r" b="b"/>
            <a:pathLst>
              <a:path w="1498448" h="1498448">
                <a:moveTo>
                  <a:pt x="0" y="0"/>
                </a:moveTo>
                <a:lnTo>
                  <a:pt x="1498447" y="0"/>
                </a:lnTo>
                <a:lnTo>
                  <a:pt x="1498447" y="1498448"/>
                </a:lnTo>
                <a:lnTo>
                  <a:pt x="0" y="149844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VI"/>
          </a:p>
        </p:txBody>
      </p:sp>
      <p:sp>
        <p:nvSpPr>
          <p:cNvPr id="33" name="Freeform 33"/>
          <p:cNvSpPr/>
          <p:nvPr/>
        </p:nvSpPr>
        <p:spPr>
          <a:xfrm>
            <a:off x="38162" y="-2575498"/>
            <a:ext cx="18227517" cy="7354395"/>
          </a:xfrm>
          <a:custGeom>
            <a:avLst/>
            <a:gdLst/>
            <a:ahLst/>
            <a:cxnLst/>
            <a:rect l="l" t="t" r="r" b="b"/>
            <a:pathLst>
              <a:path w="18227517" h="7354395">
                <a:moveTo>
                  <a:pt x="0" y="0"/>
                </a:moveTo>
                <a:lnTo>
                  <a:pt x="18227517" y="0"/>
                </a:lnTo>
                <a:lnTo>
                  <a:pt x="18227517" y="7354395"/>
                </a:lnTo>
                <a:lnTo>
                  <a:pt x="0" y="735439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9999"/>
            </a:blip>
            <a:stretch>
              <a:fillRect t="-41936" b="-43947"/>
            </a:stretch>
          </a:blipFill>
        </p:spPr>
        <p:txBody>
          <a:bodyPr/>
          <a:lstStyle/>
          <a:p>
            <a:endParaRPr lang="en-VI"/>
          </a:p>
        </p:txBody>
      </p:sp>
      <p:sp>
        <p:nvSpPr>
          <p:cNvPr id="34" name="TextBox 34"/>
          <p:cNvSpPr txBox="1"/>
          <p:nvPr/>
        </p:nvSpPr>
        <p:spPr>
          <a:xfrm>
            <a:off x="2720870" y="2868848"/>
            <a:ext cx="2921506" cy="7421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60"/>
              </a:lnSpc>
            </a:pPr>
            <a:r>
              <a:rPr lang="en-US" sz="5237">
                <a:solidFill>
                  <a:srgbClr val="FFFFFF"/>
                </a:solidFill>
                <a:latin typeface="Nunito Sans 1"/>
              </a:rPr>
              <a:t>Strategic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3011205" y="1137015"/>
            <a:ext cx="7028361" cy="1227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39"/>
              </a:lnSpc>
            </a:pPr>
            <a:r>
              <a:rPr lang="en-US" sz="2087" spc="229">
                <a:solidFill>
                  <a:srgbClr val="FEBF0E"/>
                </a:solidFill>
                <a:latin typeface="Nunito Sans 1 Semi-Bold"/>
              </a:rPr>
              <a:t>Vision </a:t>
            </a:r>
          </a:p>
          <a:p>
            <a:pPr>
              <a:lnSpc>
                <a:spcPts val="3339"/>
              </a:lnSpc>
            </a:pPr>
            <a:r>
              <a:rPr lang="en-US" sz="2087" spc="229">
                <a:solidFill>
                  <a:srgbClr val="FFFFFF"/>
                </a:solidFill>
                <a:latin typeface="Nunito Sans 1 Semi-Bold"/>
              </a:rPr>
              <a:t>To build a resilient Virgin Islands.</a:t>
            </a:r>
          </a:p>
          <a:p>
            <a:pPr>
              <a:lnSpc>
                <a:spcPts val="3339"/>
              </a:lnSpc>
            </a:pPr>
            <a:endParaRPr lang="en-US" sz="2087" spc="229">
              <a:solidFill>
                <a:srgbClr val="FFFFFF"/>
              </a:solidFill>
              <a:latin typeface="Nunito Sans 1 Semi-Bold"/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8776727" y="1000319"/>
            <a:ext cx="8908534" cy="1965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79"/>
              </a:lnSpc>
            </a:pPr>
            <a:r>
              <a:rPr lang="en-US" sz="1987">
                <a:solidFill>
                  <a:srgbClr val="FEBF0E"/>
                </a:solidFill>
                <a:latin typeface="Nunito Sans 1"/>
              </a:rPr>
              <a:t>Mission</a:t>
            </a:r>
          </a:p>
          <a:p>
            <a:pPr>
              <a:lnSpc>
                <a:spcPts val="3179"/>
              </a:lnSpc>
            </a:pPr>
            <a:r>
              <a:rPr lang="en-US" sz="1987">
                <a:solidFill>
                  <a:srgbClr val="FFFFFF"/>
                </a:solidFill>
                <a:latin typeface="Nunito Sans 1"/>
              </a:rPr>
              <a:t>To build a safe, resilient community that transforms and strengthens the Territory’s infrastructure by building robust systems, cultivating stakeholder collaboration and completing recovery projects to better position the community to thrive.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544916" y="6271651"/>
            <a:ext cx="2127036" cy="361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84"/>
              </a:lnSpc>
            </a:pPr>
            <a:r>
              <a:rPr lang="en-US" sz="2531">
                <a:solidFill>
                  <a:srgbClr val="203965"/>
                </a:solidFill>
                <a:latin typeface="Nunito Sans 1 Bold"/>
              </a:rPr>
              <a:t>Get the Funds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558930" y="6775880"/>
            <a:ext cx="2029481" cy="1862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40"/>
              </a:lnSpc>
            </a:pPr>
            <a:r>
              <a:rPr lang="en-US" sz="1587">
                <a:solidFill>
                  <a:srgbClr val="000000"/>
                </a:solidFill>
                <a:latin typeface="Nunito Sans 1"/>
              </a:rPr>
              <a:t>Secure the maximum amount of disaster recovery funds required for the Territory to rebuild resiliently.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4588967" y="6237179"/>
            <a:ext cx="2044457" cy="717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84"/>
              </a:lnSpc>
            </a:pPr>
            <a:r>
              <a:rPr lang="en-US" sz="2531">
                <a:solidFill>
                  <a:srgbClr val="203965"/>
                </a:solidFill>
                <a:latin typeface="Nunito Sans 1 Bold"/>
              </a:rPr>
              <a:t>Spend the Funds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4588967" y="6936076"/>
            <a:ext cx="2029481" cy="2176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40"/>
              </a:lnSpc>
            </a:pPr>
            <a:r>
              <a:rPr lang="en-US" sz="1587">
                <a:solidFill>
                  <a:srgbClr val="000000"/>
                </a:solidFill>
                <a:latin typeface="Nunito Sans 1"/>
              </a:rPr>
              <a:t>Commence and conclude projects within the required timeframe to guarantee timely processing of Disaster Recovery funds. 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7429159" y="6166876"/>
            <a:ext cx="2499029" cy="717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84"/>
              </a:lnSpc>
            </a:pPr>
            <a:r>
              <a:rPr lang="en-US" sz="2531">
                <a:solidFill>
                  <a:srgbClr val="203965"/>
                </a:solidFill>
                <a:latin typeface="Nunito Sans 1 Bold"/>
              </a:rPr>
              <a:t>Spend the Funds Correctly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7663933" y="6791235"/>
            <a:ext cx="2029481" cy="2491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40"/>
              </a:lnSpc>
            </a:pPr>
            <a:r>
              <a:rPr lang="en-US" sz="1587">
                <a:solidFill>
                  <a:srgbClr val="000000"/>
                </a:solidFill>
                <a:latin typeface="Nunito Sans 1"/>
              </a:rPr>
              <a:t>Ensure projects executed meet all applicable programmatic and regulatory requirements and internal audits are conducted. 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5168620" y="2909031"/>
            <a:ext cx="3109565" cy="7421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760"/>
              </a:lnSpc>
            </a:pPr>
            <a:r>
              <a:rPr lang="en-US" sz="5237">
                <a:solidFill>
                  <a:srgbClr val="FEBF0E"/>
                </a:solidFill>
                <a:latin typeface="Nunito Sans 1 Bold"/>
              </a:rPr>
              <a:t>Priorities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2074914" y="-63524"/>
            <a:ext cx="13180703" cy="10771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38"/>
              </a:lnSpc>
            </a:pPr>
            <a:r>
              <a:rPr lang="en-US" sz="3217">
                <a:solidFill>
                  <a:srgbClr val="203965"/>
                </a:solidFill>
                <a:latin typeface="Nunito Sans 1 Bold"/>
              </a:rPr>
              <a:t>US VIRGIN ISLANDS</a:t>
            </a:r>
          </a:p>
          <a:p>
            <a:pPr algn="ctr">
              <a:lnSpc>
                <a:spcPts val="4858"/>
              </a:lnSpc>
            </a:pPr>
            <a:r>
              <a:rPr lang="en-US" sz="4417">
                <a:solidFill>
                  <a:srgbClr val="FFFFFF"/>
                </a:solidFill>
                <a:latin typeface="Nunito Sans 1 Bold"/>
              </a:rPr>
              <a:t>VISION, MISSION &amp; STRATEGIC PRIORITIES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2023167" y="3013905"/>
            <a:ext cx="2921506" cy="7421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60"/>
              </a:lnSpc>
            </a:pPr>
            <a:r>
              <a:rPr lang="en-US" sz="5237">
                <a:solidFill>
                  <a:srgbClr val="FFFFFF"/>
                </a:solidFill>
                <a:latin typeface="Nunito Sans 1"/>
              </a:rPr>
              <a:t>Core 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2406992" y="3013905"/>
            <a:ext cx="3109565" cy="7421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760"/>
              </a:lnSpc>
            </a:pPr>
            <a:r>
              <a:rPr lang="en-US" sz="5237">
                <a:solidFill>
                  <a:srgbClr val="FEBF0E"/>
                </a:solidFill>
                <a:latin typeface="Nunito Sans 1 Bold"/>
              </a:rPr>
              <a:t>Values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2656284" y="6242152"/>
            <a:ext cx="2629750" cy="20559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64870" lvl="1" indent="-182435">
              <a:lnSpc>
                <a:spcPts val="2703"/>
              </a:lnSpc>
              <a:buFont typeface="Arial"/>
              <a:buChar char="•"/>
            </a:pPr>
            <a:r>
              <a:rPr lang="en-US" sz="1689" spc="185" dirty="0">
                <a:solidFill>
                  <a:srgbClr val="000000"/>
                </a:solidFill>
                <a:latin typeface="Nunito Sans 1 Bold"/>
              </a:rPr>
              <a:t>Solutions-oriented</a:t>
            </a:r>
          </a:p>
          <a:p>
            <a:pPr marL="364870" lvl="1" indent="-182435">
              <a:lnSpc>
                <a:spcPts val="2703"/>
              </a:lnSpc>
              <a:buFont typeface="Arial"/>
              <a:buChar char="•"/>
            </a:pPr>
            <a:r>
              <a:rPr lang="en-US" sz="1689" spc="185" dirty="0">
                <a:solidFill>
                  <a:srgbClr val="000000"/>
                </a:solidFill>
                <a:latin typeface="Nunito Sans 1 Bold"/>
              </a:rPr>
              <a:t>Transparent</a:t>
            </a:r>
          </a:p>
          <a:p>
            <a:pPr marL="364870" lvl="1" indent="-182435">
              <a:lnSpc>
                <a:spcPts val="2703"/>
              </a:lnSpc>
              <a:buFont typeface="Arial"/>
              <a:buChar char="•"/>
            </a:pPr>
            <a:r>
              <a:rPr lang="en-US" sz="1689" spc="185" dirty="0">
                <a:solidFill>
                  <a:srgbClr val="000000"/>
                </a:solidFill>
                <a:latin typeface="Nunito Sans 1 Bold"/>
              </a:rPr>
              <a:t>Accountable</a:t>
            </a:r>
          </a:p>
          <a:p>
            <a:pPr marL="364870" lvl="1" indent="-182435">
              <a:lnSpc>
                <a:spcPts val="2703"/>
              </a:lnSpc>
              <a:buFont typeface="Arial"/>
              <a:buChar char="•"/>
            </a:pPr>
            <a:r>
              <a:rPr lang="en-US" sz="1689" spc="185" dirty="0">
                <a:solidFill>
                  <a:srgbClr val="000000"/>
                </a:solidFill>
                <a:latin typeface="Nunito Sans 1 Bold"/>
              </a:rPr>
              <a:t>Committed</a:t>
            </a:r>
          </a:p>
          <a:p>
            <a:pPr marL="364870" lvl="1" indent="-182435">
              <a:lnSpc>
                <a:spcPts val="2703"/>
              </a:lnSpc>
              <a:buFont typeface="Arial"/>
              <a:buChar char="•"/>
            </a:pPr>
            <a:r>
              <a:rPr lang="en-US" sz="1689" spc="185" dirty="0">
                <a:solidFill>
                  <a:srgbClr val="000000"/>
                </a:solidFill>
                <a:latin typeface="Nunito Sans 1 Bold"/>
              </a:rPr>
              <a:t>Team-oriented</a:t>
            </a:r>
          </a:p>
          <a:p>
            <a:pPr marL="364870" lvl="1" indent="-182435">
              <a:lnSpc>
                <a:spcPts val="2703"/>
              </a:lnSpc>
              <a:buFont typeface="Arial"/>
              <a:buChar char="•"/>
            </a:pPr>
            <a:r>
              <a:rPr lang="en-US" sz="1689" spc="185" dirty="0">
                <a:solidFill>
                  <a:srgbClr val="000000"/>
                </a:solidFill>
                <a:latin typeface="Nunito Sans 1 Bold"/>
              </a:rPr>
              <a:t>Progressive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0449" y="-1905597"/>
            <a:ext cx="18317956" cy="9059293"/>
            <a:chOff x="0" y="0"/>
            <a:chExt cx="6682440" cy="330485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682440" cy="3304854"/>
            </a:xfrm>
            <a:custGeom>
              <a:avLst/>
              <a:gdLst/>
              <a:ahLst/>
              <a:cxnLst/>
              <a:rect l="l" t="t" r="r" b="b"/>
              <a:pathLst>
                <a:path w="6682440" h="3304854">
                  <a:moveTo>
                    <a:pt x="0" y="0"/>
                  </a:moveTo>
                  <a:lnTo>
                    <a:pt x="6682440" y="0"/>
                  </a:lnTo>
                  <a:lnTo>
                    <a:pt x="6682440" y="3304854"/>
                  </a:lnTo>
                  <a:lnTo>
                    <a:pt x="0" y="3304854"/>
                  </a:lnTo>
                  <a:close/>
                </a:path>
              </a:pathLst>
            </a:custGeom>
            <a:solidFill>
              <a:srgbClr val="203965"/>
            </a:solidFill>
          </p:spPr>
          <p:txBody>
            <a:bodyPr/>
            <a:lstStyle/>
            <a:p>
              <a:endParaRPr lang="en-VI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288000" cy="949185"/>
            <a:chOff x="0" y="0"/>
            <a:chExt cx="6671512" cy="34626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671512" cy="346265"/>
            </a:xfrm>
            <a:custGeom>
              <a:avLst/>
              <a:gdLst/>
              <a:ahLst/>
              <a:cxnLst/>
              <a:rect l="l" t="t" r="r" b="b"/>
              <a:pathLst>
                <a:path w="6671512" h="346265">
                  <a:moveTo>
                    <a:pt x="0" y="0"/>
                  </a:moveTo>
                  <a:lnTo>
                    <a:pt x="6671512" y="0"/>
                  </a:lnTo>
                  <a:lnTo>
                    <a:pt x="6671512" y="346265"/>
                  </a:lnTo>
                  <a:lnTo>
                    <a:pt x="0" y="346265"/>
                  </a:lnTo>
                  <a:close/>
                </a:path>
              </a:pathLst>
            </a:custGeom>
            <a:solidFill>
              <a:srgbClr val="FEBF0E"/>
            </a:solidFill>
          </p:spPr>
          <p:txBody>
            <a:bodyPr/>
            <a:lstStyle/>
            <a:p>
              <a:endParaRPr lang="en-VI"/>
            </a:p>
          </p:txBody>
        </p:sp>
      </p:grpSp>
      <p:sp>
        <p:nvSpPr>
          <p:cNvPr id="6" name="Freeform 6"/>
          <p:cNvSpPr/>
          <p:nvPr/>
        </p:nvSpPr>
        <p:spPr>
          <a:xfrm>
            <a:off x="0" y="64175"/>
            <a:ext cx="1498448" cy="1498448"/>
          </a:xfrm>
          <a:custGeom>
            <a:avLst/>
            <a:gdLst/>
            <a:ahLst/>
            <a:cxnLst/>
            <a:rect l="l" t="t" r="r" b="b"/>
            <a:pathLst>
              <a:path w="1498448" h="1498448">
                <a:moveTo>
                  <a:pt x="0" y="0"/>
                </a:moveTo>
                <a:lnTo>
                  <a:pt x="1498448" y="0"/>
                </a:lnTo>
                <a:lnTo>
                  <a:pt x="1498448" y="1498447"/>
                </a:lnTo>
                <a:lnTo>
                  <a:pt x="0" y="14984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VI"/>
          </a:p>
        </p:txBody>
      </p:sp>
      <p:graphicFrame>
        <p:nvGraphicFramePr>
          <p:cNvPr id="9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8258342"/>
              </p:ext>
            </p:extLst>
          </p:nvPr>
        </p:nvGraphicFramePr>
        <p:xfrm>
          <a:off x="70196" y="2624050"/>
          <a:ext cx="9850490" cy="3996164"/>
        </p:xfrm>
        <a:graphic>
          <a:graphicData uri="http://schemas.openxmlformats.org/drawingml/2006/table">
            <a:tbl>
              <a:tblPr/>
              <a:tblGrid>
                <a:gridCol w="14408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4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96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97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345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708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03932">
                <a:tc>
                  <a:txBody>
                    <a:bodyPr/>
                    <a:lstStyle/>
                    <a:p>
                      <a:pPr algn="l">
                        <a:lnSpc>
                          <a:spcPts val="2239"/>
                        </a:lnSpc>
                        <a:defRPr/>
                      </a:pPr>
                      <a:r>
                        <a:rPr lang="en-US" sz="1599">
                          <a:solidFill>
                            <a:srgbClr val="FEFEFE"/>
                          </a:solidFill>
                          <a:latin typeface="Nunito Sans 2 Bold"/>
                        </a:rPr>
                        <a:t>Funding  Sources</a:t>
                      </a:r>
                      <a:endParaRPr lang="en-US" sz="1100"/>
                    </a:p>
                  </a:txBody>
                  <a:tcPr marL="85725" marR="85725" marT="85725" marB="8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E1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39"/>
                        </a:lnSpc>
                        <a:defRPr/>
                      </a:pPr>
                      <a:r>
                        <a:rPr lang="en-US" sz="1599">
                          <a:solidFill>
                            <a:srgbClr val="FEFEFE"/>
                          </a:solidFill>
                          <a:latin typeface="Nunito Sans 2 Bold"/>
                        </a:rPr>
                        <a:t>Anticipated (Estimates)</a:t>
                      </a:r>
                      <a:endParaRPr lang="en-US" sz="1100"/>
                    </a:p>
                  </a:txBody>
                  <a:tcPr marL="85725" marR="85725" marT="85725" marB="8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E1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39"/>
                        </a:lnSpc>
                        <a:defRPr/>
                      </a:pPr>
                      <a:r>
                        <a:rPr lang="en-US" sz="1599">
                          <a:solidFill>
                            <a:srgbClr val="FEFEFE"/>
                          </a:solidFill>
                          <a:latin typeface="Nunito Sans 2 Bold"/>
                        </a:rPr>
                        <a:t>Allocated</a:t>
                      </a:r>
                      <a:endParaRPr lang="en-US" sz="1100"/>
                    </a:p>
                  </a:txBody>
                  <a:tcPr marL="85725" marR="85725" marT="85725" marB="8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E1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39"/>
                        </a:lnSpc>
                        <a:defRPr/>
                      </a:pPr>
                      <a:r>
                        <a:rPr lang="en-US" sz="1599">
                          <a:solidFill>
                            <a:srgbClr val="FEFEFE"/>
                          </a:solidFill>
                          <a:latin typeface="Nunito Sans 2 Bold"/>
                        </a:rPr>
                        <a:t>Obligated</a:t>
                      </a:r>
                      <a:endParaRPr lang="en-US" sz="1100"/>
                    </a:p>
                  </a:txBody>
                  <a:tcPr marL="85725" marR="85725" marT="85725" marB="8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E1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39"/>
                        </a:lnSpc>
                        <a:defRPr/>
                      </a:pPr>
                      <a:r>
                        <a:rPr lang="en-US" sz="1599">
                          <a:solidFill>
                            <a:srgbClr val="FEFEFE"/>
                          </a:solidFill>
                          <a:latin typeface="Nunito Sans 2 Bold"/>
                        </a:rPr>
                        <a:t>Expended</a:t>
                      </a:r>
                      <a:endParaRPr lang="en-US" sz="1100"/>
                    </a:p>
                  </a:txBody>
                  <a:tcPr marL="85725" marR="85725" marT="85725" marB="8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E1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39"/>
                        </a:lnSpc>
                        <a:defRPr/>
                      </a:pPr>
                      <a:r>
                        <a:rPr lang="en-US" sz="1599">
                          <a:solidFill>
                            <a:srgbClr val="FEFEFE"/>
                          </a:solidFill>
                          <a:latin typeface="Nunito Sans 2 Bold"/>
                        </a:rPr>
                        <a:t>% of Obligated Funds Expended</a:t>
                      </a:r>
                      <a:endParaRPr lang="en-US" sz="1100"/>
                    </a:p>
                  </a:txBody>
                  <a:tcPr marL="85725" marR="85725" marT="85725" marB="8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E1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217">
                <a:tc>
                  <a:txBody>
                    <a:bodyPr/>
                    <a:lstStyle/>
                    <a:p>
                      <a:pPr algn="l">
                        <a:lnSpc>
                          <a:spcPts val="1819"/>
                        </a:lnSpc>
                        <a:defRPr/>
                      </a:pPr>
                      <a:r>
                        <a:rPr lang="en-US" sz="1299">
                          <a:solidFill>
                            <a:srgbClr val="FEFEFE"/>
                          </a:solidFill>
                          <a:latin typeface="Nunito Sans 2 Bold"/>
                        </a:rPr>
                        <a:t>FEMA PA</a:t>
                      </a:r>
                      <a:endParaRPr lang="en-US" sz="1100"/>
                    </a:p>
                  </a:txBody>
                  <a:tcPr marL="85725" marR="85725" marT="85725" marB="8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19"/>
                        </a:lnSpc>
                        <a:defRPr/>
                      </a:pPr>
                      <a:r>
                        <a:rPr lang="en-US" sz="1299" dirty="0">
                          <a:solidFill>
                            <a:srgbClr val="FEFEFE"/>
                          </a:solidFill>
                          <a:latin typeface="Nunito Sans 2 Bold"/>
                        </a:rPr>
                        <a:t>$11,345,000,000</a:t>
                      </a:r>
                      <a:endParaRPr lang="en-US" sz="1100" dirty="0"/>
                    </a:p>
                  </a:txBody>
                  <a:tcPr marL="85725" marR="85725" marT="85725" marB="8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19"/>
                        </a:lnSpc>
                        <a:defRPr/>
                      </a:pPr>
                      <a:r>
                        <a:rPr lang="en-US" sz="1299">
                          <a:solidFill>
                            <a:srgbClr val="FEFEFE"/>
                          </a:solidFill>
                          <a:latin typeface="Nunito Sans 2 Bold"/>
                        </a:rPr>
                        <a:t>$9,992,882,600</a:t>
                      </a:r>
                      <a:endParaRPr lang="en-US" sz="1100"/>
                    </a:p>
                  </a:txBody>
                  <a:tcPr marL="85725" marR="85725" marT="85725" marB="8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19"/>
                        </a:lnSpc>
                        <a:defRPr/>
                      </a:pPr>
                      <a:r>
                        <a:rPr lang="en-US" sz="1299" dirty="0">
                          <a:solidFill>
                            <a:srgbClr val="FEFEFE"/>
                          </a:solidFill>
                          <a:latin typeface="Nunito Sans 2 Bold"/>
                        </a:rPr>
                        <a:t>$9,992,882,600*</a:t>
                      </a:r>
                      <a:endParaRPr lang="en-US" sz="1100" dirty="0"/>
                    </a:p>
                  </a:txBody>
                  <a:tcPr marL="85725" marR="85725" marT="85725" marB="8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19"/>
                        </a:lnSpc>
                        <a:defRPr/>
                      </a:pPr>
                      <a:r>
                        <a:rPr lang="en-US" sz="1299">
                          <a:solidFill>
                            <a:srgbClr val="FEFEFE"/>
                          </a:solidFill>
                          <a:latin typeface="Nunito Sans 2 Bold"/>
                        </a:rPr>
                        <a:t>$2,719,024,021</a:t>
                      </a:r>
                      <a:endParaRPr lang="en-US" sz="1100"/>
                    </a:p>
                  </a:txBody>
                  <a:tcPr marL="85725" marR="85725" marT="85725" marB="8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19"/>
                        </a:lnSpc>
                        <a:defRPr/>
                      </a:pPr>
                      <a:r>
                        <a:rPr lang="en-US" sz="1299">
                          <a:solidFill>
                            <a:srgbClr val="FEFEFE"/>
                          </a:solidFill>
                          <a:latin typeface="Nunito Sans 2 Bold"/>
                        </a:rPr>
                        <a:t>27.2%</a:t>
                      </a:r>
                      <a:endParaRPr lang="en-US" sz="1100"/>
                    </a:p>
                  </a:txBody>
                  <a:tcPr marL="85725" marR="85725" marT="85725" marB="8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0603">
                <a:tc>
                  <a:txBody>
                    <a:bodyPr/>
                    <a:lstStyle/>
                    <a:p>
                      <a:pPr algn="l">
                        <a:lnSpc>
                          <a:spcPts val="1819"/>
                        </a:lnSpc>
                        <a:defRPr/>
                      </a:pPr>
                      <a:r>
                        <a:rPr lang="en-US" sz="1299">
                          <a:solidFill>
                            <a:srgbClr val="FEFEFE"/>
                          </a:solidFill>
                          <a:latin typeface="Nunito Sans 2 Bold"/>
                        </a:rPr>
                        <a:t>HMGP</a:t>
                      </a:r>
                      <a:endParaRPr lang="en-US" sz="1100"/>
                    </a:p>
                  </a:txBody>
                  <a:tcPr marL="85725" marR="85725" marT="85725" marB="8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19"/>
                        </a:lnSpc>
                        <a:defRPr/>
                      </a:pPr>
                      <a:r>
                        <a:rPr lang="en-US" sz="1299" dirty="0">
                          <a:solidFill>
                            <a:srgbClr val="FEFEFE"/>
                          </a:solidFill>
                          <a:latin typeface="Nunito Sans 2 Bold"/>
                        </a:rPr>
                        <a:t>$1,450,000,000</a:t>
                      </a:r>
                      <a:endParaRPr lang="en-US" sz="1100" dirty="0"/>
                    </a:p>
                  </a:txBody>
                  <a:tcPr marL="85725" marR="85725" marT="85725" marB="8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19"/>
                        </a:lnSpc>
                        <a:defRPr/>
                      </a:pPr>
                      <a:r>
                        <a:rPr lang="en-US" sz="1299" dirty="0">
                          <a:solidFill>
                            <a:srgbClr val="FEFEFE"/>
                          </a:solidFill>
                          <a:latin typeface="Nunito Sans 2 Bold"/>
                        </a:rPr>
                        <a:t>$1,384,484,648</a:t>
                      </a:r>
                      <a:endParaRPr lang="en-US" sz="1100" dirty="0"/>
                    </a:p>
                  </a:txBody>
                  <a:tcPr marL="85725" marR="85725" marT="85725" marB="8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19"/>
                        </a:lnSpc>
                        <a:defRPr/>
                      </a:pPr>
                      <a:r>
                        <a:rPr lang="en-US" sz="1299" dirty="0">
                          <a:solidFill>
                            <a:srgbClr val="FEFEFE"/>
                          </a:solidFill>
                          <a:latin typeface="Nunito Sans 2 Bold"/>
                        </a:rPr>
                        <a:t>$188,801,088</a:t>
                      </a:r>
                      <a:endParaRPr lang="en-US" sz="1100" dirty="0"/>
                    </a:p>
                  </a:txBody>
                  <a:tcPr marL="85725" marR="85725" marT="85725" marB="8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19"/>
                        </a:lnSpc>
                        <a:defRPr/>
                      </a:pPr>
                      <a:r>
                        <a:rPr lang="en-US" sz="1299">
                          <a:solidFill>
                            <a:srgbClr val="FEFEFE"/>
                          </a:solidFill>
                          <a:latin typeface="Nunito Sans 2 Bold"/>
                        </a:rPr>
                        <a:t>$38,085,010</a:t>
                      </a:r>
                      <a:endParaRPr lang="en-US" sz="1100"/>
                    </a:p>
                  </a:txBody>
                  <a:tcPr marL="85725" marR="85725" marT="85725" marB="8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19"/>
                        </a:lnSpc>
                        <a:defRPr/>
                      </a:pPr>
                      <a:r>
                        <a:rPr lang="en-US" sz="1299" dirty="0">
                          <a:solidFill>
                            <a:srgbClr val="FEFEFE"/>
                          </a:solidFill>
                          <a:latin typeface="Nunito Sans 2 Bold"/>
                        </a:rPr>
                        <a:t>22.8%</a:t>
                      </a:r>
                      <a:endParaRPr lang="en-US" sz="1100" dirty="0"/>
                    </a:p>
                  </a:txBody>
                  <a:tcPr marL="85725" marR="85725" marT="85725" marB="8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0603">
                <a:tc>
                  <a:txBody>
                    <a:bodyPr/>
                    <a:lstStyle/>
                    <a:p>
                      <a:pPr algn="l">
                        <a:lnSpc>
                          <a:spcPts val="1819"/>
                        </a:lnSpc>
                        <a:defRPr/>
                      </a:pPr>
                      <a:r>
                        <a:rPr lang="en-US" sz="1299">
                          <a:solidFill>
                            <a:srgbClr val="FEFEFE"/>
                          </a:solidFill>
                          <a:latin typeface="Nunito Sans 2 Bold"/>
                        </a:rPr>
                        <a:t>HUD</a:t>
                      </a:r>
                      <a:endParaRPr lang="en-US" sz="1100"/>
                    </a:p>
                  </a:txBody>
                  <a:tcPr marL="85725" marR="85725" marT="85725" marB="8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19"/>
                        </a:lnSpc>
                        <a:defRPr/>
                      </a:pPr>
                      <a:r>
                        <a:rPr lang="en-US" sz="1299" dirty="0">
                          <a:solidFill>
                            <a:srgbClr val="FEFEFE"/>
                          </a:solidFill>
                          <a:latin typeface="Nunito Sans 2 Bold"/>
                        </a:rPr>
                        <a:t>$1,900,000,000</a:t>
                      </a:r>
                      <a:endParaRPr lang="en-US" sz="1100" dirty="0"/>
                    </a:p>
                  </a:txBody>
                  <a:tcPr marL="85725" marR="85725" marT="85725" marB="8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19"/>
                        </a:lnSpc>
                        <a:defRPr/>
                      </a:pPr>
                      <a:r>
                        <a:rPr lang="en-US" sz="1299" dirty="0">
                          <a:solidFill>
                            <a:srgbClr val="FEFEFE"/>
                          </a:solidFill>
                          <a:latin typeface="Nunito Sans 2 Bold"/>
                        </a:rPr>
                        <a:t>$1,917,330,884</a:t>
                      </a:r>
                      <a:endParaRPr lang="en-US" sz="1100" dirty="0"/>
                    </a:p>
                  </a:txBody>
                  <a:tcPr marL="85725" marR="85725" marT="85725" marB="8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19"/>
                        </a:lnSpc>
                        <a:defRPr/>
                      </a:pPr>
                      <a:r>
                        <a:rPr lang="en-US" sz="1299" dirty="0">
                          <a:solidFill>
                            <a:srgbClr val="FEFEFE"/>
                          </a:solidFill>
                          <a:latin typeface="Nunito Sans 2 Bold"/>
                        </a:rPr>
                        <a:t>$1,917,124,069</a:t>
                      </a:r>
                      <a:endParaRPr lang="en-US" sz="1100" dirty="0"/>
                    </a:p>
                  </a:txBody>
                  <a:tcPr marL="85725" marR="85725" marT="85725" marB="8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19"/>
                        </a:lnSpc>
                        <a:defRPr/>
                      </a:pPr>
                      <a:r>
                        <a:rPr lang="en-US" sz="1299">
                          <a:solidFill>
                            <a:srgbClr val="FEFEFE"/>
                          </a:solidFill>
                          <a:latin typeface="Nunito Sans 2 Bold"/>
                        </a:rPr>
                        <a:t>$301,479,875</a:t>
                      </a:r>
                      <a:endParaRPr lang="en-US" sz="1100"/>
                    </a:p>
                  </a:txBody>
                  <a:tcPr marL="85725" marR="85725" marT="85725" marB="8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19"/>
                        </a:lnSpc>
                        <a:defRPr/>
                      </a:pPr>
                      <a:r>
                        <a:rPr lang="en-US" sz="1299" dirty="0">
                          <a:solidFill>
                            <a:srgbClr val="FEFEFE"/>
                          </a:solidFill>
                          <a:latin typeface="Nunito Sans 2 Bold"/>
                        </a:rPr>
                        <a:t>16.3%</a:t>
                      </a:r>
                      <a:endParaRPr lang="en-US" sz="1100" dirty="0"/>
                    </a:p>
                  </a:txBody>
                  <a:tcPr marL="85725" marR="85725" marT="85725" marB="8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0603">
                <a:tc>
                  <a:txBody>
                    <a:bodyPr/>
                    <a:lstStyle/>
                    <a:p>
                      <a:pPr algn="l">
                        <a:lnSpc>
                          <a:spcPts val="1819"/>
                        </a:lnSpc>
                        <a:defRPr/>
                      </a:pPr>
                      <a:r>
                        <a:rPr lang="en-US" sz="1299" dirty="0">
                          <a:solidFill>
                            <a:srgbClr val="FEFEFE"/>
                          </a:solidFill>
                          <a:latin typeface="Nunito Sans 2 Bold"/>
                        </a:rPr>
                        <a:t>DOT</a:t>
                      </a:r>
                      <a:endParaRPr lang="en-US" sz="1100" dirty="0"/>
                    </a:p>
                  </a:txBody>
                  <a:tcPr marL="85725" marR="85725" marT="85725" marB="8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19"/>
                        </a:lnSpc>
                        <a:defRPr/>
                      </a:pPr>
                      <a:r>
                        <a:rPr lang="en-US" sz="1299" dirty="0">
                          <a:solidFill>
                            <a:srgbClr val="FEFEFE"/>
                          </a:solidFill>
                          <a:latin typeface="Nunito Sans 2 Bold"/>
                        </a:rPr>
                        <a:t>$85,000,000</a:t>
                      </a:r>
                      <a:endParaRPr lang="en-US" sz="1100" dirty="0"/>
                    </a:p>
                  </a:txBody>
                  <a:tcPr marL="85725" marR="85725" marT="85725" marB="8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19"/>
                        </a:lnSpc>
                        <a:defRPr/>
                      </a:pPr>
                      <a:r>
                        <a:rPr lang="en-US" sz="1299" dirty="0">
                          <a:solidFill>
                            <a:srgbClr val="FEFEFE"/>
                          </a:solidFill>
                          <a:latin typeface="Nunito Sans 2 Bold"/>
                        </a:rPr>
                        <a:t>$80,536,756</a:t>
                      </a:r>
                      <a:endParaRPr lang="en-US" sz="1100" dirty="0"/>
                    </a:p>
                  </a:txBody>
                  <a:tcPr marL="85725" marR="85725" marT="85725" marB="8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19"/>
                        </a:lnSpc>
                        <a:defRPr/>
                      </a:pPr>
                      <a:r>
                        <a:rPr lang="en-US" sz="1299" dirty="0">
                          <a:solidFill>
                            <a:srgbClr val="FEFEFE"/>
                          </a:solidFill>
                          <a:latin typeface="Nunito Sans 2 Bold"/>
                        </a:rPr>
                        <a:t>$68,076,036</a:t>
                      </a:r>
                      <a:endParaRPr lang="en-US" sz="1100" dirty="0"/>
                    </a:p>
                  </a:txBody>
                  <a:tcPr marL="85725" marR="85725" marT="85725" marB="8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19"/>
                        </a:lnSpc>
                        <a:defRPr/>
                      </a:pPr>
                      <a:r>
                        <a:rPr lang="en-US" sz="1299">
                          <a:solidFill>
                            <a:srgbClr val="FEFEFE"/>
                          </a:solidFill>
                          <a:latin typeface="Nunito Sans 2 Bold"/>
                        </a:rPr>
                        <a:t>$55,451,523</a:t>
                      </a:r>
                      <a:endParaRPr lang="en-US" sz="1100"/>
                    </a:p>
                  </a:txBody>
                  <a:tcPr marL="85725" marR="85725" marT="85725" marB="8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19"/>
                        </a:lnSpc>
                        <a:defRPr/>
                      </a:pPr>
                      <a:r>
                        <a:rPr lang="en-US" sz="1299" dirty="0">
                          <a:solidFill>
                            <a:srgbClr val="FEFEFE"/>
                          </a:solidFill>
                          <a:latin typeface="Nunito Sans 2 Bold"/>
                        </a:rPr>
                        <a:t>89.2%</a:t>
                      </a:r>
                      <a:endParaRPr lang="en-US" sz="1100" dirty="0"/>
                    </a:p>
                  </a:txBody>
                  <a:tcPr marL="85725" marR="85725" marT="85725" marB="8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603">
                <a:tc>
                  <a:txBody>
                    <a:bodyPr/>
                    <a:lstStyle/>
                    <a:p>
                      <a:pPr algn="l">
                        <a:lnSpc>
                          <a:spcPts val="1819"/>
                        </a:lnSpc>
                        <a:defRPr/>
                      </a:pPr>
                      <a:r>
                        <a:rPr lang="en-US" sz="1299" dirty="0">
                          <a:solidFill>
                            <a:srgbClr val="FEFEFE"/>
                          </a:solidFill>
                          <a:latin typeface="Nunito Sans 2 Bold"/>
                        </a:rPr>
                        <a:t>Other Funds</a:t>
                      </a:r>
                      <a:endParaRPr lang="en-US" sz="1100" dirty="0"/>
                    </a:p>
                  </a:txBody>
                  <a:tcPr marL="85725" marR="85725" marT="85725" marB="8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19"/>
                        </a:lnSpc>
                        <a:defRPr/>
                      </a:pPr>
                      <a:r>
                        <a:rPr lang="en-US" sz="1299">
                          <a:solidFill>
                            <a:srgbClr val="FEFEFE"/>
                          </a:solidFill>
                          <a:latin typeface="Nunito Sans 2 Bold"/>
                        </a:rPr>
                        <a:t>$220,000,000</a:t>
                      </a:r>
                      <a:endParaRPr lang="en-US" sz="1100"/>
                    </a:p>
                  </a:txBody>
                  <a:tcPr marL="85725" marR="85725" marT="85725" marB="8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19"/>
                        </a:lnSpc>
                        <a:defRPr/>
                      </a:pPr>
                      <a:r>
                        <a:rPr lang="en-US" sz="1299" dirty="0">
                          <a:solidFill>
                            <a:srgbClr val="FEFEFE"/>
                          </a:solidFill>
                          <a:latin typeface="Nunito Sans 2 Bold"/>
                        </a:rPr>
                        <a:t>$208,639,216</a:t>
                      </a:r>
                      <a:endParaRPr lang="en-US" sz="1100" dirty="0"/>
                    </a:p>
                  </a:txBody>
                  <a:tcPr marL="85725" marR="85725" marT="85725" marB="8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19"/>
                        </a:lnSpc>
                        <a:defRPr/>
                      </a:pPr>
                      <a:r>
                        <a:rPr lang="en-US" sz="1299" dirty="0">
                          <a:solidFill>
                            <a:srgbClr val="FEFEFE"/>
                          </a:solidFill>
                          <a:latin typeface="Nunito Sans 2 Bold"/>
                        </a:rPr>
                        <a:t>$208,639,216</a:t>
                      </a:r>
                      <a:endParaRPr lang="en-US" sz="1100" dirty="0"/>
                    </a:p>
                  </a:txBody>
                  <a:tcPr marL="85725" marR="85725" marT="85725" marB="8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19"/>
                        </a:lnSpc>
                        <a:defRPr/>
                      </a:pPr>
                      <a:r>
                        <a:rPr lang="en-US" sz="1299" dirty="0">
                          <a:solidFill>
                            <a:srgbClr val="FEFEFE"/>
                          </a:solidFill>
                          <a:latin typeface="Nunito Sans 2 Bold"/>
                        </a:rPr>
                        <a:t>$128,325,051</a:t>
                      </a:r>
                      <a:endParaRPr lang="en-US" sz="1100" dirty="0"/>
                    </a:p>
                  </a:txBody>
                  <a:tcPr marL="85725" marR="85725" marT="85725" marB="8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19"/>
                        </a:lnSpc>
                        <a:defRPr/>
                      </a:pPr>
                      <a:r>
                        <a:rPr lang="en-US" sz="1299" dirty="0">
                          <a:solidFill>
                            <a:srgbClr val="FEFEFE"/>
                          </a:solidFill>
                          <a:latin typeface="Nunito Sans 2 Bold"/>
                        </a:rPr>
                        <a:t>67.6%</a:t>
                      </a:r>
                      <a:endParaRPr lang="en-US" sz="1100" dirty="0"/>
                    </a:p>
                  </a:txBody>
                  <a:tcPr marL="85725" marR="85725" marT="85725" marB="8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603">
                <a:tc>
                  <a:txBody>
                    <a:bodyPr/>
                    <a:lstStyle/>
                    <a:p>
                      <a:pPr algn="l">
                        <a:lnSpc>
                          <a:spcPts val="1819"/>
                        </a:lnSpc>
                        <a:defRPr/>
                      </a:pPr>
                      <a:r>
                        <a:rPr lang="en-US" sz="1299">
                          <a:solidFill>
                            <a:srgbClr val="FEFEFE"/>
                          </a:solidFill>
                          <a:latin typeface="Nunito Sans 2 Bold"/>
                        </a:rPr>
                        <a:t>TOTAL</a:t>
                      </a:r>
                      <a:endParaRPr lang="en-US" sz="1100"/>
                    </a:p>
                  </a:txBody>
                  <a:tcPr marL="85725" marR="85725" marT="85725" marB="8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19"/>
                        </a:lnSpc>
                        <a:defRPr/>
                      </a:pPr>
                      <a:r>
                        <a:rPr lang="en-US" sz="1200" dirty="0">
                          <a:solidFill>
                            <a:srgbClr val="FEFEFE"/>
                          </a:solidFill>
                          <a:latin typeface="Nunito Sans 2 Bold"/>
                        </a:rPr>
                        <a:t>$15,000,000,000</a:t>
                      </a:r>
                      <a:endParaRPr lang="en-US" sz="1200" dirty="0"/>
                    </a:p>
                  </a:txBody>
                  <a:tcPr marL="85725" marR="85725" marT="85725" marB="8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19"/>
                        </a:lnSpc>
                        <a:defRPr/>
                      </a:pPr>
                      <a:r>
                        <a:rPr lang="en-US" sz="1200">
                          <a:solidFill>
                            <a:srgbClr val="FEFEFE"/>
                          </a:solidFill>
                          <a:latin typeface="Nunito Sans 2 Bold"/>
                        </a:rPr>
                        <a:t>$13,583,874,104</a:t>
                      </a:r>
                      <a:endParaRPr lang="en-US" sz="1200"/>
                    </a:p>
                  </a:txBody>
                  <a:tcPr marL="85725" marR="85725" marT="85725" marB="8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19"/>
                        </a:lnSpc>
                        <a:defRPr/>
                      </a:pPr>
                      <a:r>
                        <a:rPr lang="en-US" sz="1200" dirty="0">
                          <a:solidFill>
                            <a:srgbClr val="FEFEFE"/>
                          </a:solidFill>
                          <a:latin typeface="Nunito Sans 2 Bold"/>
                        </a:rPr>
                        <a:t>$12,375,523,010</a:t>
                      </a:r>
                      <a:endParaRPr lang="en-US" sz="1200" dirty="0"/>
                    </a:p>
                  </a:txBody>
                  <a:tcPr marL="85725" marR="85725" marT="85725" marB="8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19"/>
                        </a:lnSpc>
                        <a:defRPr/>
                      </a:pPr>
                      <a:r>
                        <a:rPr lang="en-US" sz="1200" dirty="0">
                          <a:solidFill>
                            <a:srgbClr val="FEFEFE"/>
                          </a:solidFill>
                          <a:latin typeface="Nunito Sans 2 Bold"/>
                        </a:rPr>
                        <a:t>$3,341,309,656</a:t>
                      </a:r>
                      <a:endParaRPr lang="en-US" sz="1200" dirty="0"/>
                    </a:p>
                  </a:txBody>
                  <a:tcPr marL="85725" marR="85725" marT="85725" marB="8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19"/>
                        </a:lnSpc>
                        <a:defRPr/>
                      </a:pPr>
                      <a:r>
                        <a:rPr lang="en-US" sz="1200" dirty="0">
                          <a:solidFill>
                            <a:srgbClr val="FEFEFE"/>
                          </a:solidFill>
                          <a:latin typeface="Nunito Sans 2 Bold"/>
                        </a:rPr>
                        <a:t> </a:t>
                      </a:r>
                      <a:endParaRPr lang="en-US" sz="1200" dirty="0"/>
                    </a:p>
                  </a:txBody>
                  <a:tcPr marL="85725" marR="85725" marT="85725" marB="857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TextBox 10"/>
          <p:cNvSpPr txBox="1"/>
          <p:nvPr/>
        </p:nvSpPr>
        <p:spPr>
          <a:xfrm>
            <a:off x="1523887" y="1076325"/>
            <a:ext cx="6312730" cy="7421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60"/>
              </a:lnSpc>
            </a:pPr>
            <a:r>
              <a:rPr lang="en-US" sz="5237">
                <a:solidFill>
                  <a:srgbClr val="FFFFFF"/>
                </a:solidFill>
                <a:latin typeface="Nunito Sans 1 Bold"/>
              </a:rPr>
              <a:t>Disaster Recovery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246559" y="1747913"/>
            <a:ext cx="6312730" cy="7427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60"/>
              </a:lnSpc>
            </a:pPr>
            <a:r>
              <a:rPr lang="en-US" sz="5237">
                <a:solidFill>
                  <a:srgbClr val="FEBF0E"/>
                </a:solidFill>
                <a:latin typeface="Nunito Sans 1 Bold"/>
              </a:rPr>
              <a:t> Funding Snapshot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A449A8-EB96-7494-20B1-06B0D58ED2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93568" y="949185"/>
            <a:ext cx="7792157" cy="67089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F7D07D1-D57A-F08A-1AC7-A58272A403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9" y="7091816"/>
            <a:ext cx="10242677" cy="3091430"/>
          </a:xfrm>
          <a:prstGeom prst="rect">
            <a:avLst/>
          </a:prstGeom>
        </p:spPr>
      </p:pic>
      <p:pic>
        <p:nvPicPr>
          <p:cNvPr id="1026" name="Picture 2" descr="May be an image of 10 people and text that says '800D NATIONAL CRANE CKANE Char S A py&quot; Seales Fire Pary rajex rundedy Multi- Mithgetien 행의 BHN - c DK'">
            <a:extLst>
              <a:ext uri="{FF2B5EF4-FFF2-40B4-BE49-F238E27FC236}">
                <a16:creationId xmlns:a16="http://schemas.microsoft.com/office/drawing/2014/main" id="{AB72ABC6-1729-44FF-6482-11E41B8DC3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" t="18963" r="5" b="-50"/>
          <a:stretch/>
        </p:blipFill>
        <p:spPr bwMode="auto">
          <a:xfrm>
            <a:off x="10491293" y="7027641"/>
            <a:ext cx="7761481" cy="3230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F28FB48-12A1-40C9-5C2B-1A7868598E5E}"/>
              </a:ext>
            </a:extLst>
          </p:cNvPr>
          <p:cNvSpPr txBox="1"/>
          <p:nvPr/>
        </p:nvSpPr>
        <p:spPr>
          <a:xfrm>
            <a:off x="6705601" y="6563628"/>
            <a:ext cx="3740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i="1" dirty="0">
                <a:solidFill>
                  <a:schemeClr val="bg1"/>
                </a:solidFill>
              </a:rPr>
              <a:t>Data as of March 2024</a:t>
            </a:r>
          </a:p>
          <a:p>
            <a:pPr algn="r"/>
            <a:r>
              <a:rPr lang="en-US" sz="1600" i="1" dirty="0">
                <a:solidFill>
                  <a:schemeClr val="bg1"/>
                </a:solidFill>
              </a:rPr>
              <a:t>* Includes Significant Obligations in April</a:t>
            </a:r>
            <a:endParaRPr lang="en-VI" sz="16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5396669"/>
            <a:chOff x="0" y="0"/>
            <a:chExt cx="6671512" cy="196871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671512" cy="1968719"/>
            </a:xfrm>
            <a:custGeom>
              <a:avLst/>
              <a:gdLst/>
              <a:ahLst/>
              <a:cxnLst/>
              <a:rect l="l" t="t" r="r" b="b"/>
              <a:pathLst>
                <a:path w="6671512" h="1968719">
                  <a:moveTo>
                    <a:pt x="0" y="0"/>
                  </a:moveTo>
                  <a:lnTo>
                    <a:pt x="6671512" y="0"/>
                  </a:lnTo>
                  <a:lnTo>
                    <a:pt x="6671512" y="1968719"/>
                  </a:lnTo>
                  <a:lnTo>
                    <a:pt x="0" y="1968719"/>
                  </a:lnTo>
                  <a:close/>
                </a:path>
              </a:pathLst>
            </a:custGeom>
            <a:solidFill>
              <a:srgbClr val="203965"/>
            </a:solidFill>
          </p:spPr>
          <p:txBody>
            <a:bodyPr/>
            <a:lstStyle/>
            <a:p>
              <a:endParaRPr lang="en-VI"/>
            </a:p>
          </p:txBody>
        </p:sp>
      </p:grpSp>
      <p:sp>
        <p:nvSpPr>
          <p:cNvPr id="4" name="Freeform 4"/>
          <p:cNvSpPr/>
          <p:nvPr/>
        </p:nvSpPr>
        <p:spPr>
          <a:xfrm>
            <a:off x="0" y="0"/>
            <a:ext cx="18864706" cy="5396669"/>
          </a:xfrm>
          <a:custGeom>
            <a:avLst/>
            <a:gdLst/>
            <a:ahLst/>
            <a:cxnLst/>
            <a:rect l="l" t="t" r="r" b="b"/>
            <a:pathLst>
              <a:path w="18864706" h="5396669">
                <a:moveTo>
                  <a:pt x="0" y="0"/>
                </a:moveTo>
                <a:lnTo>
                  <a:pt x="18864706" y="0"/>
                </a:lnTo>
                <a:lnTo>
                  <a:pt x="18864706" y="5396669"/>
                </a:lnTo>
                <a:lnTo>
                  <a:pt x="0" y="53966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999"/>
            </a:blip>
            <a:stretch>
              <a:fillRect t="-62173" b="-70981"/>
            </a:stretch>
          </a:blipFill>
        </p:spPr>
        <p:txBody>
          <a:bodyPr/>
          <a:lstStyle/>
          <a:p>
            <a:endParaRPr lang="en-VI"/>
          </a:p>
        </p:txBody>
      </p:sp>
      <p:grpSp>
        <p:nvGrpSpPr>
          <p:cNvPr id="5" name="Group 5"/>
          <p:cNvGrpSpPr/>
          <p:nvPr/>
        </p:nvGrpSpPr>
        <p:grpSpPr>
          <a:xfrm>
            <a:off x="-21036" y="4466847"/>
            <a:ext cx="18288000" cy="5314948"/>
            <a:chOff x="0" y="0"/>
            <a:chExt cx="6671512" cy="193890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671512" cy="1938908"/>
            </a:xfrm>
            <a:custGeom>
              <a:avLst/>
              <a:gdLst/>
              <a:ahLst/>
              <a:cxnLst/>
              <a:rect l="l" t="t" r="r" b="b"/>
              <a:pathLst>
                <a:path w="6671512" h="1938908">
                  <a:moveTo>
                    <a:pt x="0" y="0"/>
                  </a:moveTo>
                  <a:lnTo>
                    <a:pt x="6671512" y="0"/>
                  </a:lnTo>
                  <a:lnTo>
                    <a:pt x="6671512" y="1938908"/>
                  </a:lnTo>
                  <a:lnTo>
                    <a:pt x="0" y="1938908"/>
                  </a:lnTo>
                  <a:close/>
                </a:path>
              </a:pathLst>
            </a:custGeom>
            <a:solidFill>
              <a:srgbClr val="F2F1F2"/>
            </a:solidFill>
          </p:spPr>
          <p:txBody>
            <a:bodyPr/>
            <a:lstStyle/>
            <a:p>
              <a:endParaRPr lang="en-VI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3413771" y="2506456"/>
            <a:ext cx="4931191" cy="4931191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EBF0E"/>
            </a:solidFill>
          </p:spPr>
          <p:txBody>
            <a:bodyPr/>
            <a:lstStyle/>
            <a:p>
              <a:endParaRPr lang="en-VI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298410" y="4057966"/>
            <a:ext cx="1338703" cy="1338703"/>
            <a:chOff x="0" y="0"/>
            <a:chExt cx="1784937" cy="1784937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1784937" cy="1784937"/>
              <a:chOff x="0" y="0"/>
              <a:chExt cx="6350000" cy="63500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VI"/>
              </a:p>
            </p:txBody>
          </p:sp>
        </p:grpSp>
        <p:sp>
          <p:nvSpPr>
            <p:cNvPr id="12" name="Freeform 12"/>
            <p:cNvSpPr/>
            <p:nvPr/>
          </p:nvSpPr>
          <p:spPr>
            <a:xfrm>
              <a:off x="624080" y="196523"/>
              <a:ext cx="779006" cy="1334486"/>
            </a:xfrm>
            <a:custGeom>
              <a:avLst/>
              <a:gdLst/>
              <a:ahLst/>
              <a:cxnLst/>
              <a:rect l="l" t="t" r="r" b="b"/>
              <a:pathLst>
                <a:path w="779006" h="1334486">
                  <a:moveTo>
                    <a:pt x="0" y="0"/>
                  </a:moveTo>
                  <a:lnTo>
                    <a:pt x="779006" y="0"/>
                  </a:lnTo>
                  <a:lnTo>
                    <a:pt x="779006" y="1334486"/>
                  </a:lnTo>
                  <a:lnTo>
                    <a:pt x="0" y="13344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VI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6363842" y="2080498"/>
            <a:ext cx="6126005" cy="6126005"/>
            <a:chOff x="0" y="0"/>
            <a:chExt cx="6350000" cy="63500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03965"/>
            </a:solidFill>
          </p:spPr>
          <p:txBody>
            <a:bodyPr/>
            <a:lstStyle/>
            <a:p>
              <a:endParaRPr lang="en-VI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5249765" y="4057966"/>
            <a:ext cx="1338703" cy="1338703"/>
            <a:chOff x="0" y="0"/>
            <a:chExt cx="1784937" cy="1784937"/>
          </a:xfrm>
        </p:grpSpPr>
        <p:grpSp>
          <p:nvGrpSpPr>
            <p:cNvPr id="16" name="Group 16"/>
            <p:cNvGrpSpPr/>
            <p:nvPr/>
          </p:nvGrpSpPr>
          <p:grpSpPr>
            <a:xfrm>
              <a:off x="0" y="0"/>
              <a:ext cx="1784937" cy="1784937"/>
              <a:chOff x="0" y="0"/>
              <a:chExt cx="6350000" cy="63500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VI"/>
              </a:p>
            </p:txBody>
          </p:sp>
        </p:grpSp>
        <p:sp>
          <p:nvSpPr>
            <p:cNvPr id="18" name="Freeform 18"/>
            <p:cNvSpPr/>
            <p:nvPr/>
          </p:nvSpPr>
          <p:spPr>
            <a:xfrm>
              <a:off x="624080" y="196523"/>
              <a:ext cx="779006" cy="1334486"/>
            </a:xfrm>
            <a:custGeom>
              <a:avLst/>
              <a:gdLst/>
              <a:ahLst/>
              <a:cxnLst/>
              <a:rect l="l" t="t" r="r" b="b"/>
              <a:pathLst>
                <a:path w="779006" h="1334486">
                  <a:moveTo>
                    <a:pt x="0" y="0"/>
                  </a:moveTo>
                  <a:lnTo>
                    <a:pt x="779006" y="0"/>
                  </a:lnTo>
                  <a:lnTo>
                    <a:pt x="779006" y="1334486"/>
                  </a:lnTo>
                  <a:lnTo>
                    <a:pt x="0" y="13344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VI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510655" y="2506456"/>
            <a:ext cx="4931191" cy="4931191"/>
            <a:chOff x="0" y="0"/>
            <a:chExt cx="6350000" cy="63500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EBF0E"/>
            </a:solidFill>
          </p:spPr>
          <p:txBody>
            <a:bodyPr/>
            <a:lstStyle/>
            <a:p>
              <a:endParaRPr lang="en-VI"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1198760" y="3194857"/>
            <a:ext cx="3653928" cy="41251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55"/>
              </a:lnSpc>
            </a:pPr>
            <a:r>
              <a:rPr lang="en-US" sz="2222" dirty="0">
                <a:solidFill>
                  <a:schemeClr val="tx2"/>
                </a:solidFill>
                <a:latin typeface="Nunito Sans 1 Bold"/>
              </a:rPr>
              <a:t>FY2025 budgeted revenue projections are based on disaster related capital projects (&gt;$500k) that are both currently obligated and those that are expected to be obligated through FY25 across main funding sources.</a:t>
            </a:r>
          </a:p>
        </p:txBody>
      </p:sp>
      <p:sp>
        <p:nvSpPr>
          <p:cNvPr id="23" name="Freeform 23"/>
          <p:cNvSpPr/>
          <p:nvPr/>
        </p:nvSpPr>
        <p:spPr>
          <a:xfrm>
            <a:off x="0" y="0"/>
            <a:ext cx="1498448" cy="1498448"/>
          </a:xfrm>
          <a:custGeom>
            <a:avLst/>
            <a:gdLst/>
            <a:ahLst/>
            <a:cxnLst/>
            <a:rect l="l" t="t" r="r" b="b"/>
            <a:pathLst>
              <a:path w="1498448" h="1498448">
                <a:moveTo>
                  <a:pt x="0" y="0"/>
                </a:moveTo>
                <a:lnTo>
                  <a:pt x="1498448" y="0"/>
                </a:lnTo>
                <a:lnTo>
                  <a:pt x="1498448" y="1498448"/>
                </a:lnTo>
                <a:lnTo>
                  <a:pt x="0" y="149844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VI"/>
          </a:p>
        </p:txBody>
      </p:sp>
      <p:sp>
        <p:nvSpPr>
          <p:cNvPr id="24" name="TextBox 24"/>
          <p:cNvSpPr txBox="1"/>
          <p:nvPr/>
        </p:nvSpPr>
        <p:spPr>
          <a:xfrm>
            <a:off x="2710184" y="279677"/>
            <a:ext cx="8793621" cy="9295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66"/>
              </a:lnSpc>
            </a:pPr>
            <a:r>
              <a:rPr lang="en-US" sz="6605">
                <a:solidFill>
                  <a:srgbClr val="FEBF0E"/>
                </a:solidFill>
                <a:latin typeface="Nunito Sans 1 Bold"/>
              </a:rPr>
              <a:t>Revenue Estimation 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277293" y="279677"/>
            <a:ext cx="6258451" cy="9295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66"/>
              </a:lnSpc>
            </a:pPr>
            <a:r>
              <a:rPr lang="en-US" sz="6605">
                <a:solidFill>
                  <a:srgbClr val="FFFFFF"/>
                </a:solidFill>
                <a:latin typeface="Nunito Sans 1 Bold"/>
              </a:rPr>
              <a:t> Assumptions</a:t>
            </a:r>
          </a:p>
        </p:txBody>
      </p:sp>
      <p:grpSp>
        <p:nvGrpSpPr>
          <p:cNvPr id="27" name="Group 27"/>
          <p:cNvGrpSpPr/>
          <p:nvPr/>
        </p:nvGrpSpPr>
        <p:grpSpPr>
          <a:xfrm>
            <a:off x="-434200" y="9586575"/>
            <a:ext cx="19264288" cy="1107124"/>
            <a:chOff x="0" y="0"/>
            <a:chExt cx="3122452" cy="179448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3122452" cy="179448"/>
            </a:xfrm>
            <a:custGeom>
              <a:avLst/>
              <a:gdLst/>
              <a:ahLst/>
              <a:cxnLst/>
              <a:rect l="l" t="t" r="r" b="b"/>
              <a:pathLst>
                <a:path w="3122452" h="179448">
                  <a:moveTo>
                    <a:pt x="0" y="0"/>
                  </a:moveTo>
                  <a:lnTo>
                    <a:pt x="3122452" y="0"/>
                  </a:lnTo>
                  <a:lnTo>
                    <a:pt x="3122452" y="179448"/>
                  </a:lnTo>
                  <a:lnTo>
                    <a:pt x="0" y="179448"/>
                  </a:lnTo>
                  <a:close/>
                </a:path>
              </a:pathLst>
            </a:custGeom>
            <a:solidFill>
              <a:srgbClr val="FEBF0E"/>
            </a:solidFill>
          </p:spPr>
          <p:txBody>
            <a:bodyPr/>
            <a:lstStyle/>
            <a:p>
              <a:endParaRPr lang="en-VI"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3293664" y="1162861"/>
            <a:ext cx="11658600" cy="1044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99"/>
              </a:lnSpc>
            </a:pPr>
            <a:r>
              <a:rPr lang="en-US" sz="2687">
                <a:solidFill>
                  <a:srgbClr val="FEFEFE"/>
                </a:solidFill>
                <a:latin typeface="Nunito Sans 1"/>
              </a:rPr>
              <a:t>The U.S. Virgin Islands will collect tax revenues from funded disaster projects based on the contractor’s gross receipts.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4062479" y="3275893"/>
            <a:ext cx="3649164" cy="3663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52"/>
              </a:lnSpc>
            </a:pPr>
            <a:r>
              <a:rPr lang="en-US" sz="2220" dirty="0">
                <a:solidFill>
                  <a:schemeClr val="tx2"/>
                </a:solidFill>
                <a:latin typeface="Nunito Sans 1 Bold"/>
              </a:rPr>
              <a:t>Recovery projects also impact other forms of revenue such as licenses, permits, fees, housing, and spend within the community and economy, that is not included in this analysis.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918443" y="3028535"/>
            <a:ext cx="4962295" cy="3825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99"/>
              </a:lnSpc>
            </a:pPr>
            <a:r>
              <a:rPr lang="en-US" sz="2687" dirty="0">
                <a:solidFill>
                  <a:srgbClr val="FFFFFF"/>
                </a:solidFill>
                <a:latin typeface="Nunito Sans 1 Bold"/>
              </a:rPr>
              <a:t>Over </a:t>
            </a:r>
            <a:r>
              <a:rPr lang="en-US" sz="2687" dirty="0">
                <a:solidFill>
                  <a:srgbClr val="FEBF0E"/>
                </a:solidFill>
                <a:latin typeface="Nunito Sans 1 Bold"/>
              </a:rPr>
              <a:t>180 </a:t>
            </a:r>
            <a:r>
              <a:rPr lang="en-US" sz="2687" dirty="0">
                <a:solidFill>
                  <a:srgbClr val="FFFFFF"/>
                </a:solidFill>
                <a:latin typeface="Nunito Sans 1 Bold"/>
              </a:rPr>
              <a:t>obligated and soon to be obligated projects valued at over </a:t>
            </a:r>
            <a:r>
              <a:rPr lang="en-US" sz="2687" dirty="0">
                <a:solidFill>
                  <a:srgbClr val="FEBF0E"/>
                </a:solidFill>
                <a:latin typeface="Nunito Sans 1 Bold"/>
              </a:rPr>
              <a:t>$7.0B </a:t>
            </a:r>
            <a:r>
              <a:rPr lang="en-US" sz="2687" dirty="0">
                <a:solidFill>
                  <a:srgbClr val="FFFFFF"/>
                </a:solidFill>
                <a:latin typeface="Nunito Sans 1 Bold"/>
              </a:rPr>
              <a:t>are expected to impact the FY25 budgeted revenue projections with expected expenditures of </a:t>
            </a:r>
            <a:r>
              <a:rPr lang="en-US" sz="2687" dirty="0">
                <a:solidFill>
                  <a:srgbClr val="FCBE1A"/>
                </a:solidFill>
                <a:latin typeface="Nunito Sans 1 Bold"/>
              </a:rPr>
              <a:t>$474M in FY25.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517" y="0"/>
            <a:ext cx="8559289" cy="10299715"/>
            <a:chOff x="0" y="0"/>
            <a:chExt cx="3122452" cy="375736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22452" cy="3757364"/>
            </a:xfrm>
            <a:custGeom>
              <a:avLst/>
              <a:gdLst/>
              <a:ahLst/>
              <a:cxnLst/>
              <a:rect l="l" t="t" r="r" b="b"/>
              <a:pathLst>
                <a:path w="3122452" h="3757364">
                  <a:moveTo>
                    <a:pt x="0" y="0"/>
                  </a:moveTo>
                  <a:lnTo>
                    <a:pt x="3122452" y="0"/>
                  </a:lnTo>
                  <a:lnTo>
                    <a:pt x="3122452" y="3757364"/>
                  </a:lnTo>
                  <a:lnTo>
                    <a:pt x="0" y="3757364"/>
                  </a:lnTo>
                  <a:close/>
                </a:path>
              </a:pathLst>
            </a:custGeom>
            <a:solidFill>
              <a:srgbClr val="203965"/>
            </a:solidFill>
          </p:spPr>
          <p:txBody>
            <a:bodyPr/>
            <a:lstStyle/>
            <a:p>
              <a:endParaRPr lang="en-VI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8559289" cy="813399"/>
            <a:chOff x="0" y="0"/>
            <a:chExt cx="3122452" cy="29673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122452" cy="296730"/>
            </a:xfrm>
            <a:custGeom>
              <a:avLst/>
              <a:gdLst/>
              <a:ahLst/>
              <a:cxnLst/>
              <a:rect l="l" t="t" r="r" b="b"/>
              <a:pathLst>
                <a:path w="3122452" h="296730">
                  <a:moveTo>
                    <a:pt x="0" y="0"/>
                  </a:moveTo>
                  <a:lnTo>
                    <a:pt x="3122452" y="0"/>
                  </a:lnTo>
                  <a:lnTo>
                    <a:pt x="3122452" y="296730"/>
                  </a:lnTo>
                  <a:lnTo>
                    <a:pt x="0" y="296730"/>
                  </a:lnTo>
                  <a:close/>
                </a:path>
              </a:pathLst>
            </a:custGeom>
            <a:solidFill>
              <a:srgbClr val="FEBF0E"/>
            </a:solidFill>
          </p:spPr>
          <p:txBody>
            <a:bodyPr/>
            <a:lstStyle/>
            <a:p>
              <a:endParaRPr lang="en-VI"/>
            </a:p>
          </p:txBody>
        </p:sp>
      </p:grpSp>
      <p:sp>
        <p:nvSpPr>
          <p:cNvPr id="6" name="Freeform 6"/>
          <p:cNvSpPr/>
          <p:nvPr/>
        </p:nvSpPr>
        <p:spPr>
          <a:xfrm>
            <a:off x="0" y="64175"/>
            <a:ext cx="1498448" cy="1498448"/>
          </a:xfrm>
          <a:custGeom>
            <a:avLst/>
            <a:gdLst/>
            <a:ahLst/>
            <a:cxnLst/>
            <a:rect l="l" t="t" r="r" b="b"/>
            <a:pathLst>
              <a:path w="1498448" h="1498448">
                <a:moveTo>
                  <a:pt x="0" y="0"/>
                </a:moveTo>
                <a:lnTo>
                  <a:pt x="1498448" y="0"/>
                </a:lnTo>
                <a:lnTo>
                  <a:pt x="1498448" y="1498447"/>
                </a:lnTo>
                <a:lnTo>
                  <a:pt x="0" y="14984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VI"/>
          </a:p>
        </p:txBody>
      </p:sp>
      <p:sp>
        <p:nvSpPr>
          <p:cNvPr id="7" name="Freeform 7"/>
          <p:cNvSpPr/>
          <p:nvPr/>
        </p:nvSpPr>
        <p:spPr>
          <a:xfrm>
            <a:off x="8559289" y="0"/>
            <a:ext cx="12188971" cy="10287000"/>
          </a:xfrm>
          <a:custGeom>
            <a:avLst/>
            <a:gdLst/>
            <a:ahLst/>
            <a:cxnLst/>
            <a:rect l="l" t="t" r="r" b="b"/>
            <a:pathLst>
              <a:path w="12188971" h="10287000">
                <a:moveTo>
                  <a:pt x="0" y="0"/>
                </a:moveTo>
                <a:lnTo>
                  <a:pt x="12188971" y="0"/>
                </a:lnTo>
                <a:lnTo>
                  <a:pt x="12188971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1663" r="-864"/>
            </a:stretch>
          </a:blipFill>
        </p:spPr>
        <p:txBody>
          <a:bodyPr/>
          <a:lstStyle/>
          <a:p>
            <a:endParaRPr lang="en-VI"/>
          </a:p>
        </p:txBody>
      </p:sp>
      <p:sp>
        <p:nvSpPr>
          <p:cNvPr id="8" name="TextBox 8"/>
          <p:cNvSpPr txBox="1"/>
          <p:nvPr/>
        </p:nvSpPr>
        <p:spPr>
          <a:xfrm>
            <a:off x="1028700" y="1539675"/>
            <a:ext cx="7214097" cy="7421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60"/>
              </a:lnSpc>
            </a:pPr>
            <a:r>
              <a:rPr lang="en-US" sz="5237" dirty="0">
                <a:solidFill>
                  <a:srgbClr val="FFFFFF"/>
                </a:solidFill>
                <a:latin typeface="Nunito Sans 1 Bold"/>
              </a:rPr>
              <a:t>Revenue Performance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49224" y="2176429"/>
            <a:ext cx="7620000" cy="7598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310"/>
              </a:lnSpc>
            </a:pPr>
            <a:r>
              <a:rPr lang="en-US" sz="4000" dirty="0">
                <a:solidFill>
                  <a:srgbClr val="FEBF0E"/>
                </a:solidFill>
                <a:latin typeface="Nunito Sans 1 Bold"/>
              </a:rPr>
              <a:t>Actuals through FY 2024 - Q2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273AEF69-C8E9-A9E5-C420-8436F32890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8611102"/>
              </p:ext>
            </p:extLst>
          </p:nvPr>
        </p:nvGraphicFramePr>
        <p:xfrm>
          <a:off x="76200" y="3467100"/>
          <a:ext cx="8382000" cy="6727039"/>
        </p:xfrm>
        <a:graphic>
          <a:graphicData uri="http://schemas.openxmlformats.org/drawingml/2006/table">
            <a:tbl>
              <a:tblPr/>
              <a:tblGrid>
                <a:gridCol w="1447800">
                  <a:extLst>
                    <a:ext uri="{9D8B030D-6E8A-4147-A177-3AD203B41FA5}">
                      <a16:colId xmlns:a16="http://schemas.microsoft.com/office/drawing/2014/main" val="1677772445"/>
                    </a:ext>
                  </a:extLst>
                </a:gridCol>
                <a:gridCol w="1916732">
                  <a:extLst>
                    <a:ext uri="{9D8B030D-6E8A-4147-A177-3AD203B41FA5}">
                      <a16:colId xmlns:a16="http://schemas.microsoft.com/office/drawing/2014/main" val="3748220331"/>
                    </a:ext>
                  </a:extLst>
                </a:gridCol>
                <a:gridCol w="1789414">
                  <a:extLst>
                    <a:ext uri="{9D8B030D-6E8A-4147-A177-3AD203B41FA5}">
                      <a16:colId xmlns:a16="http://schemas.microsoft.com/office/drawing/2014/main" val="2366825145"/>
                    </a:ext>
                  </a:extLst>
                </a:gridCol>
                <a:gridCol w="1704054">
                  <a:extLst>
                    <a:ext uri="{9D8B030D-6E8A-4147-A177-3AD203B41FA5}">
                      <a16:colId xmlns:a16="http://schemas.microsoft.com/office/drawing/2014/main" val="84022801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8860933"/>
                    </a:ext>
                  </a:extLst>
                </a:gridCol>
              </a:tblGrid>
              <a:tr h="1206346">
                <a:tc>
                  <a:txBody>
                    <a:bodyPr/>
                    <a:lstStyle/>
                    <a:p>
                      <a:pPr algn="l">
                        <a:lnSpc>
                          <a:spcPts val="2379"/>
                        </a:lnSpc>
                        <a:defRPr/>
                      </a:pPr>
                      <a:r>
                        <a:rPr lang="en-US" sz="1800">
                          <a:solidFill>
                            <a:srgbClr val="FFFFFF"/>
                          </a:solidFill>
                          <a:latin typeface="Nunito Sans 1 Bold"/>
                        </a:rPr>
                        <a:t>Funding Source​</a:t>
                      </a:r>
                      <a:endParaRPr lang="en-US" sz="18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E1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2379"/>
                        </a:lnSpc>
                        <a:defRPr/>
                      </a:pPr>
                      <a:r>
                        <a:rPr lang="en-US" sz="1400" kern="1200">
                          <a:solidFill>
                            <a:srgbClr val="FFFFFF"/>
                          </a:solidFill>
                          <a:latin typeface="Nunito Sans 1 Bold"/>
                          <a:ea typeface="+mn-ea"/>
                          <a:cs typeface="+mn-cs"/>
                        </a:rPr>
                        <a:t>FY2024 Expenditure Projection</a:t>
                      </a:r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2379"/>
                        </a:lnSpc>
                        <a:defRPr/>
                      </a:pPr>
                      <a:r>
                        <a:rPr lang="en-US" sz="1400" kern="1200" dirty="0">
                          <a:solidFill>
                            <a:srgbClr val="FFFFFF"/>
                          </a:solidFill>
                          <a:latin typeface="Nunito Sans 1 Bold"/>
                          <a:ea typeface="+mn-ea"/>
                          <a:cs typeface="+mn-cs"/>
                        </a:rPr>
                        <a:t>FY 2024 Expenditure Actuals</a:t>
                      </a:r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E1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379"/>
                        </a:lnSpc>
                        <a:defRPr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Nunito Sans 1 Bold"/>
                        </a:rPr>
                        <a:t>FY 2024 GRT Projection</a:t>
                      </a:r>
                      <a:endParaRPr lang="en-US" sz="14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2379"/>
                        </a:lnSpc>
                        <a:defRPr/>
                      </a:pPr>
                      <a:r>
                        <a:rPr lang="en-US" sz="1400" kern="1200">
                          <a:solidFill>
                            <a:srgbClr val="FFFFFF"/>
                          </a:solidFill>
                          <a:latin typeface="Nunito Sans 1 Bold"/>
                          <a:ea typeface="+mn-ea"/>
                          <a:cs typeface="+mn-cs"/>
                        </a:rPr>
                        <a:t>FY 2024 GRT Actual</a:t>
                      </a:r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E1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6072359"/>
                  </a:ext>
                </a:extLst>
              </a:tr>
              <a:tr h="916051">
                <a:tc>
                  <a:txBody>
                    <a:bodyPr/>
                    <a:lstStyle/>
                    <a:p>
                      <a:pPr algn="l">
                        <a:lnSpc>
                          <a:spcPts val="2099"/>
                        </a:lnSpc>
                        <a:defRPr/>
                      </a:pPr>
                      <a:r>
                        <a:rPr lang="en-US" sz="1800" dirty="0">
                          <a:solidFill>
                            <a:srgbClr val="FFFFFF"/>
                          </a:solidFill>
                          <a:latin typeface="Nunito Sans 1"/>
                        </a:rPr>
                        <a:t>PA​</a:t>
                      </a:r>
                      <a:endParaRPr lang="en-US" sz="1800" dirty="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099"/>
                        </a:lnSpc>
                        <a:defRPr/>
                      </a:pPr>
                      <a:r>
                        <a:rPr lang="en-US" sz="1400" dirty="0">
                          <a:solidFill>
                            <a:srgbClr val="FFFFFF"/>
                          </a:solidFill>
                          <a:latin typeface="Nunito Sans 1"/>
                        </a:rPr>
                        <a:t> $    154,563,994</a:t>
                      </a:r>
                      <a:endParaRPr lang="en-US" sz="1400" dirty="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099"/>
                        </a:lnSpc>
                        <a:defRPr/>
                      </a:pPr>
                      <a:r>
                        <a:rPr lang="en-US" sz="1400" dirty="0">
                          <a:solidFill>
                            <a:srgbClr val="FFFFFF"/>
                          </a:solidFill>
                          <a:latin typeface="Nunito Sans 1"/>
                        </a:rPr>
                        <a:t> $    135,081,001</a:t>
                      </a:r>
                      <a:endParaRPr lang="en-US" sz="1400" dirty="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099"/>
                        </a:lnSpc>
                        <a:defRPr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Nunito Sans 1"/>
                        </a:rPr>
                        <a:t> $    7,728,199</a:t>
                      </a:r>
                      <a:endParaRPr lang="en-US" sz="14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2379"/>
                        </a:lnSpc>
                        <a:defRPr/>
                      </a:pPr>
                      <a:r>
                        <a:rPr lang="en-US" sz="1400" b="1" kern="1200" dirty="0">
                          <a:solidFill>
                            <a:srgbClr val="FFFFFF"/>
                          </a:solidFill>
                          <a:latin typeface="Nunito Sans 1 Bold"/>
                          <a:ea typeface="+mn-ea"/>
                          <a:cs typeface="+mn-cs"/>
                        </a:rPr>
                        <a:t>$    5,231,274</a:t>
                      </a:r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7672494"/>
                  </a:ext>
                </a:extLst>
              </a:tr>
              <a:tr h="850958">
                <a:tc>
                  <a:txBody>
                    <a:bodyPr/>
                    <a:lstStyle/>
                    <a:p>
                      <a:pPr algn="l">
                        <a:lnSpc>
                          <a:spcPts val="2099"/>
                        </a:lnSpc>
                        <a:defRPr/>
                      </a:pPr>
                      <a:r>
                        <a:rPr lang="en-US" sz="1800">
                          <a:solidFill>
                            <a:srgbClr val="FFFFFF"/>
                          </a:solidFill>
                          <a:latin typeface="Nunito Sans 1"/>
                        </a:rPr>
                        <a:t>HMGP​</a:t>
                      </a:r>
                      <a:endParaRPr lang="en-US" sz="18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099"/>
                        </a:lnSpc>
                        <a:defRPr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Nunito Sans 1"/>
                        </a:rPr>
                        <a:t> $     12,503,764</a:t>
                      </a:r>
                      <a:endParaRPr lang="en-US" sz="14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099"/>
                        </a:lnSpc>
                        <a:defRPr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Nunito Sans 1"/>
                        </a:rPr>
                        <a:t> $     8,568,259</a:t>
                      </a:r>
                      <a:endParaRPr lang="en-US" sz="14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099"/>
                        </a:lnSpc>
                        <a:defRPr/>
                      </a:pPr>
                      <a:r>
                        <a:rPr lang="en-US" sz="1400" dirty="0">
                          <a:solidFill>
                            <a:srgbClr val="FFFFFF"/>
                          </a:solidFill>
                          <a:latin typeface="Nunito Sans 1"/>
                        </a:rPr>
                        <a:t> $     625,188</a:t>
                      </a:r>
                      <a:endParaRPr lang="en-US" sz="1400" dirty="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ts val="2099"/>
                        </a:lnSpc>
                      </a:pPr>
                      <a:r>
                        <a:rPr lang="en-US" sz="1400" kern="1200">
                          <a:solidFill>
                            <a:srgbClr val="FFFFFF"/>
                          </a:solidFill>
                          <a:latin typeface="Nunito Sans 1"/>
                          <a:ea typeface="+mn-ea"/>
                          <a:cs typeface="+mn-cs"/>
                        </a:rPr>
                        <a:t>$    174,385</a:t>
                      </a:r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0783016"/>
                  </a:ext>
                </a:extLst>
              </a:tr>
              <a:tr h="895118">
                <a:tc>
                  <a:txBody>
                    <a:bodyPr/>
                    <a:lstStyle/>
                    <a:p>
                      <a:pPr algn="l">
                        <a:lnSpc>
                          <a:spcPts val="2099"/>
                        </a:lnSpc>
                        <a:defRPr/>
                      </a:pPr>
                      <a:r>
                        <a:rPr lang="en-US" sz="1800">
                          <a:solidFill>
                            <a:srgbClr val="FFFFFF"/>
                          </a:solidFill>
                          <a:latin typeface="Nunito Sans 1"/>
                        </a:rPr>
                        <a:t>CDBG-DR​</a:t>
                      </a:r>
                      <a:endParaRPr lang="en-US" sz="18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099"/>
                        </a:lnSpc>
                        <a:defRPr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Nunito Sans 1"/>
                        </a:rPr>
                        <a:t> $     25,100,504</a:t>
                      </a:r>
                      <a:endParaRPr lang="en-US" sz="14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099"/>
                        </a:lnSpc>
                        <a:defRPr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Nunito Sans 1"/>
                        </a:rPr>
                        <a:t> $     15,052,735</a:t>
                      </a:r>
                      <a:endParaRPr lang="en-US" sz="14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099"/>
                        </a:lnSpc>
                        <a:defRPr/>
                      </a:pPr>
                      <a:r>
                        <a:rPr lang="en-US" sz="1400" dirty="0">
                          <a:solidFill>
                            <a:srgbClr val="FFFFFF"/>
                          </a:solidFill>
                          <a:latin typeface="Nunito Sans 1"/>
                        </a:rPr>
                        <a:t> $     1,255,025​</a:t>
                      </a:r>
                      <a:endParaRPr lang="en-US" sz="1400" dirty="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ts val="2099"/>
                        </a:lnSpc>
                      </a:pPr>
                      <a:r>
                        <a:rPr lang="en-US" sz="1400" kern="1200">
                          <a:solidFill>
                            <a:srgbClr val="FFFFFF"/>
                          </a:solidFill>
                          <a:latin typeface="Nunito Sans 1"/>
                          <a:ea typeface="+mn-ea"/>
                          <a:cs typeface="+mn-cs"/>
                        </a:rPr>
                        <a:t>$    752,636</a:t>
                      </a:r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3002422"/>
                  </a:ext>
                </a:extLst>
              </a:tr>
              <a:tr h="850958">
                <a:tc>
                  <a:txBody>
                    <a:bodyPr/>
                    <a:lstStyle/>
                    <a:p>
                      <a:pPr algn="l">
                        <a:lnSpc>
                          <a:spcPts val="2099"/>
                        </a:lnSpc>
                        <a:defRPr/>
                      </a:pPr>
                      <a:r>
                        <a:rPr lang="en-US" sz="1800">
                          <a:solidFill>
                            <a:srgbClr val="FFFFFF"/>
                          </a:solidFill>
                          <a:latin typeface="Nunito Sans 1"/>
                        </a:rPr>
                        <a:t>Other Funds​</a:t>
                      </a:r>
                      <a:endParaRPr lang="en-US" sz="18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099"/>
                        </a:lnSpc>
                        <a:defRPr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Nunito Sans 1"/>
                        </a:rPr>
                        <a:t> $     17,529,636</a:t>
                      </a:r>
                      <a:endParaRPr lang="en-US" sz="14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099"/>
                        </a:lnSpc>
                        <a:defRPr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Nunito Sans 1"/>
                        </a:rPr>
                        <a:t> $     14,616,785</a:t>
                      </a:r>
                      <a:endParaRPr lang="en-US" sz="14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099"/>
                        </a:lnSpc>
                        <a:defRPr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Nunito Sans 1"/>
                        </a:rPr>
                        <a:t> $     876,460</a:t>
                      </a:r>
                      <a:endParaRPr lang="en-US" sz="14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ts val="2099"/>
                        </a:lnSpc>
                      </a:pPr>
                      <a:r>
                        <a:rPr lang="en-US" sz="1400" kern="1200" dirty="0">
                          <a:solidFill>
                            <a:srgbClr val="FFFFFF"/>
                          </a:solidFill>
                          <a:latin typeface="Nunito Sans 1"/>
                          <a:ea typeface="+mn-ea"/>
                          <a:cs typeface="+mn-cs"/>
                        </a:rPr>
                        <a:t>$    730,839</a:t>
                      </a:r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9001298"/>
                  </a:ext>
                </a:extLst>
              </a:tr>
              <a:tr h="858123">
                <a:tc>
                  <a:txBody>
                    <a:bodyPr/>
                    <a:lstStyle/>
                    <a:p>
                      <a:pPr algn="l">
                        <a:lnSpc>
                          <a:spcPts val="2099"/>
                        </a:lnSpc>
                        <a:defRPr/>
                      </a:pPr>
                      <a:r>
                        <a:rPr lang="en-US" sz="1800">
                          <a:solidFill>
                            <a:srgbClr val="FFFFFF"/>
                          </a:solidFill>
                          <a:latin typeface="Nunito Sans 1"/>
                        </a:rPr>
                        <a:t>FHWA-ER​</a:t>
                      </a:r>
                      <a:endParaRPr lang="en-US" sz="18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099"/>
                        </a:lnSpc>
                        <a:defRPr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Nunito Sans 1"/>
                        </a:rPr>
                        <a:t> $     2,495,636​</a:t>
                      </a:r>
                      <a:endParaRPr lang="en-US" sz="14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099"/>
                        </a:lnSpc>
                        <a:defRPr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Nunito Sans 1"/>
                        </a:rPr>
                        <a:t> $     8,029,965 ​</a:t>
                      </a:r>
                      <a:endParaRPr lang="en-US" sz="14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099"/>
                        </a:lnSpc>
                        <a:defRPr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Nunito Sans 1"/>
                        </a:rPr>
                        <a:t> $     124,781 ​</a:t>
                      </a:r>
                      <a:endParaRPr lang="en-US" sz="14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ts val="2099"/>
                        </a:lnSpc>
                      </a:pPr>
                      <a:r>
                        <a:rPr lang="en-US" sz="1400" kern="1200" dirty="0">
                          <a:solidFill>
                            <a:srgbClr val="FFFFFF"/>
                          </a:solidFill>
                          <a:latin typeface="Nunito Sans 1"/>
                          <a:ea typeface="+mn-ea"/>
                          <a:cs typeface="+mn-cs"/>
                        </a:rPr>
                        <a:t>$    401,498</a:t>
                      </a:r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1354110"/>
                  </a:ext>
                </a:extLst>
              </a:tr>
              <a:tr h="96027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2379"/>
                        </a:lnSpc>
                        <a:defRPr/>
                      </a:pPr>
                      <a:r>
                        <a:rPr lang="en-US" sz="1800" kern="1200">
                          <a:solidFill>
                            <a:srgbClr val="203965"/>
                          </a:solidFill>
                          <a:latin typeface="Nunito Sans 1 Bold"/>
                          <a:ea typeface="+mn-ea"/>
                          <a:cs typeface="+mn-cs"/>
                        </a:rPr>
                        <a:t>TOTAL​</a:t>
                      </a:r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E1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37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>
                          <a:solidFill>
                            <a:schemeClr val="bg1"/>
                          </a:solidFill>
                          <a:latin typeface="Nunito Sans 1 Bold"/>
                          <a:ea typeface="+mn-ea"/>
                          <a:cs typeface="+mn-cs"/>
                        </a:rPr>
                        <a:t>$ 212,193,098</a:t>
                      </a:r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37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>
                          <a:solidFill>
                            <a:srgbClr val="203965"/>
                          </a:solidFill>
                          <a:latin typeface="Nunito Sans 1 Bold"/>
                          <a:ea typeface="+mn-ea"/>
                          <a:cs typeface="+mn-cs"/>
                        </a:rPr>
                        <a:t>$ 181,348,747</a:t>
                      </a:r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E1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379"/>
                        </a:lnSpc>
                        <a:defRPr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latin typeface="Nunito Sans 1 Bold"/>
                        </a:rPr>
                        <a:t>$  10,609,654</a:t>
                      </a:r>
                      <a:endParaRPr lang="en-US" sz="1400">
                        <a:solidFill>
                          <a:schemeClr val="bg1"/>
                        </a:solidFill>
                      </a:endParaRPr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2379"/>
                        </a:lnSpc>
                        <a:defRPr/>
                      </a:pPr>
                      <a:r>
                        <a:rPr lang="en-US" sz="1400" kern="1200" dirty="0">
                          <a:solidFill>
                            <a:srgbClr val="203965"/>
                          </a:solidFill>
                          <a:latin typeface="Nunito Sans 1 Bold"/>
                          <a:ea typeface="+mn-ea"/>
                          <a:cs typeface="+mn-cs"/>
                        </a:rPr>
                        <a:t>$ 7,290,634</a:t>
                      </a:r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E1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7499918"/>
                  </a:ext>
                </a:extLst>
              </a:tr>
            </a:tbl>
          </a:graphicData>
        </a:graphic>
      </p:graphicFrame>
    </p:spTree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274342"/>
            <a:ext cx="18288000" cy="10012658"/>
            <a:chOff x="0" y="0"/>
            <a:chExt cx="6346419" cy="347465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46419" cy="3474657"/>
            </a:xfrm>
            <a:custGeom>
              <a:avLst/>
              <a:gdLst/>
              <a:ahLst/>
              <a:cxnLst/>
              <a:rect l="l" t="t" r="r" b="b"/>
              <a:pathLst>
                <a:path w="6346419" h="3474657">
                  <a:moveTo>
                    <a:pt x="0" y="0"/>
                  </a:moveTo>
                  <a:lnTo>
                    <a:pt x="6346419" y="0"/>
                  </a:lnTo>
                  <a:lnTo>
                    <a:pt x="6346419" y="3474657"/>
                  </a:lnTo>
                  <a:lnTo>
                    <a:pt x="0" y="3474657"/>
                  </a:lnTo>
                  <a:close/>
                </a:path>
              </a:pathLst>
            </a:custGeom>
            <a:solidFill>
              <a:srgbClr val="203965"/>
            </a:solidFill>
          </p:spPr>
          <p:txBody>
            <a:bodyPr/>
            <a:lstStyle/>
            <a:p>
              <a:endParaRPr lang="en-VI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8288000" cy="3428604"/>
            <a:chOff x="0" y="0"/>
            <a:chExt cx="6671512" cy="12507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671512" cy="1250764"/>
            </a:xfrm>
            <a:custGeom>
              <a:avLst/>
              <a:gdLst/>
              <a:ahLst/>
              <a:cxnLst/>
              <a:rect l="l" t="t" r="r" b="b"/>
              <a:pathLst>
                <a:path w="6671512" h="1250764">
                  <a:moveTo>
                    <a:pt x="0" y="0"/>
                  </a:moveTo>
                  <a:lnTo>
                    <a:pt x="6671512" y="0"/>
                  </a:lnTo>
                  <a:lnTo>
                    <a:pt x="6671512" y="1250764"/>
                  </a:lnTo>
                  <a:lnTo>
                    <a:pt x="0" y="1250764"/>
                  </a:lnTo>
                  <a:close/>
                </a:path>
              </a:pathLst>
            </a:custGeom>
            <a:solidFill>
              <a:srgbClr val="203965"/>
            </a:solidFill>
          </p:spPr>
          <p:txBody>
            <a:bodyPr/>
            <a:lstStyle/>
            <a:p>
              <a:endParaRPr lang="en-VI"/>
            </a:p>
          </p:txBody>
        </p:sp>
      </p:grpSp>
      <p:sp>
        <p:nvSpPr>
          <p:cNvPr id="6" name="Freeform 6"/>
          <p:cNvSpPr/>
          <p:nvPr/>
        </p:nvSpPr>
        <p:spPr>
          <a:xfrm>
            <a:off x="33556" y="605807"/>
            <a:ext cx="18515668" cy="4107859"/>
          </a:xfrm>
          <a:custGeom>
            <a:avLst/>
            <a:gdLst/>
            <a:ahLst/>
            <a:cxnLst/>
            <a:rect l="l" t="t" r="r" b="b"/>
            <a:pathLst>
              <a:path w="18515668" h="4107859">
                <a:moveTo>
                  <a:pt x="0" y="0"/>
                </a:moveTo>
                <a:lnTo>
                  <a:pt x="18515668" y="0"/>
                </a:lnTo>
                <a:lnTo>
                  <a:pt x="18515668" y="4107859"/>
                </a:lnTo>
                <a:lnTo>
                  <a:pt x="0" y="41078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999"/>
            </a:blip>
            <a:stretch>
              <a:fillRect t="-80176" b="-69419"/>
            </a:stretch>
          </a:blipFill>
        </p:spPr>
        <p:txBody>
          <a:bodyPr/>
          <a:lstStyle/>
          <a:p>
            <a:endParaRPr lang="en-VI"/>
          </a:p>
        </p:txBody>
      </p:sp>
      <p:grpSp>
        <p:nvGrpSpPr>
          <p:cNvPr id="13" name="Group 13"/>
          <p:cNvGrpSpPr/>
          <p:nvPr/>
        </p:nvGrpSpPr>
        <p:grpSpPr>
          <a:xfrm>
            <a:off x="2620852" y="1028700"/>
            <a:ext cx="13273965" cy="1478915"/>
            <a:chOff x="0" y="0"/>
            <a:chExt cx="17698619" cy="1971886"/>
          </a:xfrm>
        </p:grpSpPr>
        <p:sp>
          <p:nvSpPr>
            <p:cNvPr id="14" name="TextBox 14"/>
            <p:cNvSpPr txBox="1"/>
            <p:nvPr/>
          </p:nvSpPr>
          <p:spPr>
            <a:xfrm>
              <a:off x="0" y="95250"/>
              <a:ext cx="14258719" cy="18766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709"/>
                </a:lnSpc>
              </a:pPr>
              <a:r>
                <a:rPr lang="en-US" sz="9736">
                  <a:solidFill>
                    <a:srgbClr val="FEBF0E"/>
                  </a:solidFill>
                  <a:latin typeface="Nunito Sans 1 Bold"/>
                </a:rPr>
                <a:t>Expenditure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550639" y="95250"/>
              <a:ext cx="10147981" cy="18766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0709"/>
                </a:lnSpc>
              </a:pPr>
              <a:r>
                <a:rPr lang="en-US" sz="9736" dirty="0">
                  <a:solidFill>
                    <a:srgbClr val="FFFFFF"/>
                  </a:solidFill>
                  <a:latin typeface="Nunito Sans 1 Bold"/>
                </a:rPr>
                <a:t>Projections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570964" y="2286480"/>
            <a:ext cx="1359298" cy="1359298"/>
            <a:chOff x="0" y="0"/>
            <a:chExt cx="1812397" cy="1812397"/>
          </a:xfrm>
        </p:grpSpPr>
        <p:grpSp>
          <p:nvGrpSpPr>
            <p:cNvPr id="17" name="Group 17"/>
            <p:cNvGrpSpPr/>
            <p:nvPr/>
          </p:nvGrpSpPr>
          <p:grpSpPr>
            <a:xfrm>
              <a:off x="0" y="0"/>
              <a:ext cx="1812397" cy="1812397"/>
              <a:chOff x="0" y="0"/>
              <a:chExt cx="6350000" cy="63500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FDBE13"/>
              </a:solidFill>
            </p:spPr>
            <p:txBody>
              <a:bodyPr/>
              <a:lstStyle/>
              <a:p>
                <a:endParaRPr lang="en-VI"/>
              </a:p>
            </p:txBody>
          </p:sp>
        </p:grpSp>
        <p:sp>
          <p:nvSpPr>
            <p:cNvPr id="19" name="Freeform 19"/>
            <p:cNvSpPr/>
            <p:nvPr/>
          </p:nvSpPr>
          <p:spPr>
            <a:xfrm>
              <a:off x="229408" y="219337"/>
              <a:ext cx="1394371" cy="1346202"/>
            </a:xfrm>
            <a:custGeom>
              <a:avLst/>
              <a:gdLst/>
              <a:ahLst/>
              <a:cxnLst/>
              <a:rect l="l" t="t" r="r" b="b"/>
              <a:pathLst>
                <a:path w="1394371" h="1346202">
                  <a:moveTo>
                    <a:pt x="0" y="0"/>
                  </a:moveTo>
                  <a:lnTo>
                    <a:pt x="1394371" y="0"/>
                  </a:lnTo>
                  <a:lnTo>
                    <a:pt x="1394371" y="1346201"/>
                  </a:lnTo>
                  <a:lnTo>
                    <a:pt x="0" y="1346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VI"/>
            </a:p>
          </p:txBody>
        </p:sp>
      </p:grpSp>
      <p:graphicFrame>
        <p:nvGraphicFramePr>
          <p:cNvPr id="20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3013207"/>
              </p:ext>
            </p:extLst>
          </p:nvPr>
        </p:nvGraphicFramePr>
        <p:xfrm>
          <a:off x="1893376" y="3539915"/>
          <a:ext cx="8610600" cy="5575683"/>
        </p:xfrm>
        <a:graphic>
          <a:graphicData uri="http://schemas.openxmlformats.org/drawingml/2006/table">
            <a:tbl>
              <a:tblPr/>
              <a:tblGrid>
                <a:gridCol w="43241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864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68505">
                <a:tc>
                  <a:txBody>
                    <a:bodyPr/>
                    <a:lstStyle/>
                    <a:p>
                      <a:pPr algn="l">
                        <a:lnSpc>
                          <a:spcPts val="2379"/>
                        </a:lnSpc>
                        <a:defRPr/>
                      </a:pPr>
                      <a:r>
                        <a:rPr lang="en-US" sz="2400" dirty="0">
                          <a:solidFill>
                            <a:srgbClr val="FFFFFF"/>
                          </a:solidFill>
                          <a:latin typeface="Nunito Sans 1 Bold"/>
                        </a:rPr>
                        <a:t>Funding Source​</a:t>
                      </a:r>
                      <a:endParaRPr lang="en-US" sz="2400" dirty="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E1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379"/>
                        </a:lnSpc>
                        <a:defRPr/>
                      </a:pPr>
                      <a:r>
                        <a:rPr lang="en-US" sz="2400" dirty="0">
                          <a:solidFill>
                            <a:srgbClr val="FFFFFF"/>
                          </a:solidFill>
                          <a:latin typeface="Nunito Sans 1 Bold"/>
                        </a:rPr>
                        <a:t>FY 2025 Projections ​</a:t>
                      </a:r>
                      <a:endParaRPr lang="en-US" sz="2400" dirty="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E1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754">
                <a:tc>
                  <a:txBody>
                    <a:bodyPr/>
                    <a:lstStyle/>
                    <a:p>
                      <a:pPr algn="l">
                        <a:lnSpc>
                          <a:spcPts val="2099"/>
                        </a:lnSpc>
                        <a:defRPr/>
                      </a:pPr>
                      <a:r>
                        <a:rPr lang="en-US" sz="2400" dirty="0">
                          <a:solidFill>
                            <a:srgbClr val="FFFFFF"/>
                          </a:solidFill>
                          <a:latin typeface="Nunito Sans 1"/>
                        </a:rPr>
                        <a:t>PA​</a:t>
                      </a:r>
                      <a:endParaRPr lang="en-US" sz="2400" dirty="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099"/>
                        </a:lnSpc>
                        <a:defRPr/>
                      </a:pPr>
                      <a:r>
                        <a:rPr lang="en-US" sz="2400" dirty="0">
                          <a:solidFill>
                            <a:srgbClr val="FFFFFF"/>
                          </a:solidFill>
                          <a:latin typeface="Nunito Sans 1"/>
                        </a:rPr>
                        <a:t> $    419,225,152 </a:t>
                      </a:r>
                      <a:endParaRPr lang="en-US" sz="2400" dirty="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7973">
                <a:tc>
                  <a:txBody>
                    <a:bodyPr/>
                    <a:lstStyle/>
                    <a:p>
                      <a:pPr algn="l">
                        <a:lnSpc>
                          <a:spcPts val="2099"/>
                        </a:lnSpc>
                        <a:defRPr/>
                      </a:pPr>
                      <a:r>
                        <a:rPr lang="en-US" sz="2400">
                          <a:solidFill>
                            <a:srgbClr val="FFFFFF"/>
                          </a:solidFill>
                          <a:latin typeface="Nunito Sans 1"/>
                        </a:rPr>
                        <a:t>HMGP​</a:t>
                      </a:r>
                      <a:endParaRPr lang="en-US" sz="24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099"/>
                        </a:lnSpc>
                        <a:defRPr/>
                      </a:pPr>
                      <a:r>
                        <a:rPr lang="en-US" sz="2400" dirty="0">
                          <a:solidFill>
                            <a:srgbClr val="FFFFFF"/>
                          </a:solidFill>
                          <a:latin typeface="Nunito Sans 1"/>
                        </a:rPr>
                        <a:t> $      20,858,672 </a:t>
                      </a:r>
                      <a:endParaRPr lang="en-US" sz="2400" dirty="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7973">
                <a:tc>
                  <a:txBody>
                    <a:bodyPr/>
                    <a:lstStyle/>
                    <a:p>
                      <a:pPr algn="l">
                        <a:lnSpc>
                          <a:spcPts val="2099"/>
                        </a:lnSpc>
                        <a:defRPr/>
                      </a:pPr>
                      <a:r>
                        <a:rPr lang="en-US" sz="2400">
                          <a:solidFill>
                            <a:srgbClr val="FFFFFF"/>
                          </a:solidFill>
                          <a:latin typeface="Nunito Sans 1"/>
                        </a:rPr>
                        <a:t>CDBG-DR​</a:t>
                      </a:r>
                      <a:endParaRPr lang="en-US" sz="24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099"/>
                        </a:lnSpc>
                        <a:defRPr/>
                      </a:pPr>
                      <a:r>
                        <a:rPr lang="en-US" sz="2400" dirty="0">
                          <a:solidFill>
                            <a:srgbClr val="FFFFFF"/>
                          </a:solidFill>
                          <a:latin typeface="Nunito Sans 1"/>
                        </a:rPr>
                        <a:t> $      32,196,322  </a:t>
                      </a:r>
                      <a:endParaRPr lang="en-US" sz="2400" dirty="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7973">
                <a:tc>
                  <a:txBody>
                    <a:bodyPr/>
                    <a:lstStyle/>
                    <a:p>
                      <a:pPr algn="l">
                        <a:lnSpc>
                          <a:spcPts val="2099"/>
                        </a:lnSpc>
                        <a:defRPr/>
                      </a:pPr>
                      <a:r>
                        <a:rPr lang="en-US" sz="2400">
                          <a:solidFill>
                            <a:srgbClr val="FFFFFF"/>
                          </a:solidFill>
                          <a:latin typeface="Nunito Sans 1"/>
                        </a:rPr>
                        <a:t>Other Funds​</a:t>
                      </a:r>
                      <a:endParaRPr lang="en-US" sz="24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099"/>
                        </a:lnSpc>
                        <a:defRPr/>
                      </a:pPr>
                      <a:r>
                        <a:rPr lang="en-US" sz="2400" dirty="0">
                          <a:solidFill>
                            <a:srgbClr val="FFFFFF"/>
                          </a:solidFill>
                          <a:latin typeface="Nunito Sans 1"/>
                        </a:rPr>
                        <a:t> $       2,197,820 </a:t>
                      </a:r>
                      <a:endParaRPr lang="en-US" sz="2400" dirty="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68505">
                <a:tc>
                  <a:txBody>
                    <a:bodyPr/>
                    <a:lstStyle/>
                    <a:p>
                      <a:pPr algn="l">
                        <a:lnSpc>
                          <a:spcPts val="2099"/>
                        </a:lnSpc>
                        <a:defRPr/>
                      </a:pPr>
                      <a:r>
                        <a:rPr lang="en-US" sz="2400">
                          <a:solidFill>
                            <a:srgbClr val="203965"/>
                          </a:solidFill>
                          <a:latin typeface="Nunito Sans 1 Bold"/>
                        </a:rPr>
                        <a:t>TOTAL​</a:t>
                      </a:r>
                      <a:endParaRPr lang="en-US" sz="24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E1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379"/>
                        </a:lnSpc>
                        <a:defRPr/>
                      </a:pPr>
                      <a:r>
                        <a:rPr lang="en-US" sz="2400" dirty="0">
                          <a:solidFill>
                            <a:srgbClr val="203965"/>
                          </a:solidFill>
                          <a:latin typeface="Nunito Sans 1 Bold"/>
                        </a:rPr>
                        <a:t>$  474,477,966 </a:t>
                      </a:r>
                      <a:endParaRPr lang="en-US" sz="2400" dirty="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E1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1" name="TextBox 21"/>
          <p:cNvSpPr txBox="1"/>
          <p:nvPr/>
        </p:nvSpPr>
        <p:spPr>
          <a:xfrm>
            <a:off x="4542930" y="2631889"/>
            <a:ext cx="3424942" cy="7941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084"/>
              </a:lnSpc>
            </a:pPr>
            <a:r>
              <a:rPr lang="en-US" sz="5531" dirty="0">
                <a:solidFill>
                  <a:srgbClr val="FEBF0E"/>
                </a:solidFill>
                <a:latin typeface="Nunito Sans 1 Bold"/>
              </a:rPr>
              <a:t>FY 2025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0" y="0"/>
            <a:ext cx="18288000" cy="605807"/>
            <a:chOff x="0" y="0"/>
            <a:chExt cx="6671512" cy="2210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6671512" cy="221000"/>
            </a:xfrm>
            <a:custGeom>
              <a:avLst/>
              <a:gdLst/>
              <a:ahLst/>
              <a:cxnLst/>
              <a:rect l="l" t="t" r="r" b="b"/>
              <a:pathLst>
                <a:path w="6671512" h="221000">
                  <a:moveTo>
                    <a:pt x="0" y="0"/>
                  </a:moveTo>
                  <a:lnTo>
                    <a:pt x="6671512" y="0"/>
                  </a:lnTo>
                  <a:lnTo>
                    <a:pt x="6671512" y="221000"/>
                  </a:lnTo>
                  <a:lnTo>
                    <a:pt x="0" y="221000"/>
                  </a:lnTo>
                  <a:close/>
                </a:path>
              </a:pathLst>
            </a:custGeom>
            <a:solidFill>
              <a:srgbClr val="FEBF0E"/>
            </a:solidFill>
          </p:spPr>
          <p:txBody>
            <a:bodyPr/>
            <a:lstStyle/>
            <a:p>
              <a:endParaRPr lang="en-VI"/>
            </a:p>
          </p:txBody>
        </p:sp>
      </p:grpSp>
      <p:sp>
        <p:nvSpPr>
          <p:cNvPr id="24" name="Freeform 24"/>
          <p:cNvSpPr/>
          <p:nvPr/>
        </p:nvSpPr>
        <p:spPr>
          <a:xfrm>
            <a:off x="0" y="66808"/>
            <a:ext cx="1676068" cy="1676068"/>
          </a:xfrm>
          <a:custGeom>
            <a:avLst/>
            <a:gdLst/>
            <a:ahLst/>
            <a:cxnLst/>
            <a:rect l="l" t="t" r="r" b="b"/>
            <a:pathLst>
              <a:path w="1676068" h="1676068">
                <a:moveTo>
                  <a:pt x="0" y="0"/>
                </a:moveTo>
                <a:lnTo>
                  <a:pt x="1676068" y="0"/>
                </a:lnTo>
                <a:lnTo>
                  <a:pt x="1676068" y="1676069"/>
                </a:lnTo>
                <a:lnTo>
                  <a:pt x="0" y="167606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VI"/>
          </a:p>
        </p:txBody>
      </p:sp>
      <p:sp>
        <p:nvSpPr>
          <p:cNvPr id="8" name="TextBox 24">
            <a:extLst>
              <a:ext uri="{FF2B5EF4-FFF2-40B4-BE49-F238E27FC236}">
                <a16:creationId xmlns:a16="http://schemas.microsoft.com/office/drawing/2014/main" id="{20B29AE3-6EC9-0226-1762-01BD741C3D3A}"/>
              </a:ext>
            </a:extLst>
          </p:cNvPr>
          <p:cNvSpPr txBox="1"/>
          <p:nvPr/>
        </p:nvSpPr>
        <p:spPr>
          <a:xfrm>
            <a:off x="12862467" y="4186643"/>
            <a:ext cx="3968204" cy="5364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38"/>
              </a:lnSpc>
            </a:pPr>
            <a:r>
              <a:rPr lang="en-US" sz="1774" dirty="0">
                <a:solidFill>
                  <a:srgbClr val="FEBF0E"/>
                </a:solidFill>
                <a:latin typeface="Nunito Sans 1"/>
              </a:rPr>
              <a:t>Housing</a:t>
            </a:r>
          </a:p>
          <a:p>
            <a:pPr marL="383052" lvl="1" indent="-191526">
              <a:lnSpc>
                <a:spcPts val="2838"/>
              </a:lnSpc>
              <a:buFont typeface="Arial"/>
              <a:buChar char="•"/>
            </a:pPr>
            <a:r>
              <a:rPr lang="en-US" sz="1774" dirty="0">
                <a:solidFill>
                  <a:srgbClr val="FFFFFF"/>
                </a:solidFill>
                <a:latin typeface="Nunito Sans 1"/>
              </a:rPr>
              <a:t>EnVIsion Tomorrow </a:t>
            </a:r>
          </a:p>
          <a:p>
            <a:pPr marL="0" lvl="1">
              <a:lnSpc>
                <a:spcPts val="2838"/>
              </a:lnSpc>
            </a:pPr>
            <a:r>
              <a:rPr lang="en-US" sz="1774" dirty="0">
                <a:solidFill>
                  <a:srgbClr val="FEBF0E"/>
                </a:solidFill>
                <a:latin typeface="Nunito Sans 1"/>
              </a:rPr>
              <a:t>Infrastructure</a:t>
            </a:r>
          </a:p>
          <a:p>
            <a:pPr marL="383052" lvl="1" indent="-191526">
              <a:lnSpc>
                <a:spcPts val="2838"/>
              </a:lnSpc>
              <a:buFont typeface="Arial"/>
              <a:buChar char="•"/>
            </a:pPr>
            <a:r>
              <a:rPr lang="en-US" sz="1774" dirty="0">
                <a:solidFill>
                  <a:srgbClr val="FFFFFF"/>
                </a:solidFill>
                <a:latin typeface="Nunito Sans 1"/>
              </a:rPr>
              <a:t>VIWAPA Undergrounding Projects</a:t>
            </a:r>
          </a:p>
          <a:p>
            <a:pPr>
              <a:lnSpc>
                <a:spcPts val="2838"/>
              </a:lnSpc>
            </a:pPr>
            <a:r>
              <a:rPr lang="en-US" sz="1774" dirty="0">
                <a:solidFill>
                  <a:srgbClr val="FEBF0E"/>
                </a:solidFill>
                <a:latin typeface="Nunito Sans 1"/>
              </a:rPr>
              <a:t>Health &amp; Human Services</a:t>
            </a:r>
          </a:p>
          <a:p>
            <a:pPr marL="383052" lvl="1" indent="-191526">
              <a:lnSpc>
                <a:spcPts val="2838"/>
              </a:lnSpc>
              <a:buFont typeface="Arial"/>
              <a:buChar char="•"/>
            </a:pPr>
            <a:r>
              <a:rPr lang="en-US" sz="1774" dirty="0">
                <a:solidFill>
                  <a:srgbClr val="FFFFFF"/>
                </a:solidFill>
                <a:latin typeface="Nunito Sans 1"/>
              </a:rPr>
              <a:t>Charlotte Kimelman Cancer Center</a:t>
            </a:r>
          </a:p>
          <a:p>
            <a:pPr marL="383052" lvl="1" indent="-191526">
              <a:lnSpc>
                <a:spcPts val="2838"/>
              </a:lnSpc>
              <a:buFont typeface="Arial"/>
              <a:buChar char="•"/>
            </a:pPr>
            <a:r>
              <a:rPr lang="en-US" sz="1774" dirty="0">
                <a:solidFill>
                  <a:srgbClr val="FFFFFF"/>
                </a:solidFill>
                <a:latin typeface="Nunito Sans 1"/>
              </a:rPr>
              <a:t>Charles Harwood Medical Complex</a:t>
            </a:r>
          </a:p>
          <a:p>
            <a:pPr>
              <a:lnSpc>
                <a:spcPts val="2838"/>
              </a:lnSpc>
            </a:pPr>
            <a:r>
              <a:rPr lang="en-US" sz="1774" dirty="0">
                <a:solidFill>
                  <a:srgbClr val="FEBF0E"/>
                </a:solidFill>
                <a:latin typeface="Nunito Sans 1"/>
              </a:rPr>
              <a:t>Public Buildings</a:t>
            </a:r>
          </a:p>
          <a:p>
            <a:pPr marL="383052" lvl="1" indent="-191526">
              <a:lnSpc>
                <a:spcPts val="2838"/>
              </a:lnSpc>
              <a:buFont typeface="Arial"/>
              <a:buChar char="•"/>
            </a:pPr>
            <a:r>
              <a:rPr lang="en-US" sz="1774" dirty="0">
                <a:solidFill>
                  <a:srgbClr val="FFFFFF"/>
                </a:solidFill>
                <a:latin typeface="Nunito Sans 1"/>
              </a:rPr>
              <a:t>Charles Seales Fire Station</a:t>
            </a:r>
          </a:p>
          <a:p>
            <a:pPr marL="383052" lvl="1" indent="-191526">
              <a:lnSpc>
                <a:spcPts val="2838"/>
              </a:lnSpc>
              <a:buFont typeface="Arial"/>
              <a:buChar char="•"/>
            </a:pPr>
            <a:r>
              <a:rPr lang="en-US" sz="1774" dirty="0">
                <a:solidFill>
                  <a:srgbClr val="FFFFFF"/>
                </a:solidFill>
                <a:latin typeface="Nunito Sans 1"/>
              </a:rPr>
              <a:t>Estate Profit Community Center</a:t>
            </a:r>
          </a:p>
          <a:p>
            <a:pPr>
              <a:lnSpc>
                <a:spcPts val="2838"/>
              </a:lnSpc>
            </a:pPr>
            <a:r>
              <a:rPr lang="en-US" sz="1774" dirty="0">
                <a:solidFill>
                  <a:srgbClr val="FEBF0E"/>
                </a:solidFill>
                <a:latin typeface="Nunito Sans 1"/>
              </a:rPr>
              <a:t>Schools</a:t>
            </a:r>
          </a:p>
          <a:p>
            <a:pPr marL="383052" lvl="1" indent="-191526">
              <a:lnSpc>
                <a:spcPts val="2838"/>
              </a:lnSpc>
              <a:buFont typeface="Arial"/>
              <a:buChar char="•"/>
            </a:pPr>
            <a:r>
              <a:rPr lang="en-US" sz="1774" dirty="0">
                <a:solidFill>
                  <a:srgbClr val="FFFFFF"/>
                </a:solidFill>
                <a:latin typeface="Nunito Sans 1"/>
              </a:rPr>
              <a:t>Arthur Richards PK-8 School</a:t>
            </a:r>
          </a:p>
          <a:p>
            <a:pPr marL="383052" lvl="1" indent="-191526">
              <a:lnSpc>
                <a:spcPts val="2838"/>
              </a:lnSpc>
              <a:buFont typeface="Arial"/>
              <a:buChar char="•"/>
            </a:pPr>
            <a:r>
              <a:rPr lang="en-US" sz="1774" dirty="0">
                <a:solidFill>
                  <a:srgbClr val="FFFFFF"/>
                </a:solidFill>
                <a:latin typeface="Nunito Sans 1"/>
              </a:rPr>
              <a:t>CAHS Demolition</a:t>
            </a:r>
          </a:p>
          <a:p>
            <a:pPr marL="383052" lvl="1" indent="-191526">
              <a:lnSpc>
                <a:spcPts val="2838"/>
              </a:lnSpc>
              <a:buFont typeface="Arial"/>
              <a:buChar char="•"/>
            </a:pPr>
            <a:r>
              <a:rPr lang="en-US" sz="1774" dirty="0">
                <a:solidFill>
                  <a:srgbClr val="FFFFFF"/>
                </a:solidFill>
                <a:latin typeface="Nunito Sans 1"/>
              </a:rPr>
              <a:t>Bertha C Boschulte School</a:t>
            </a:r>
          </a:p>
          <a:p>
            <a:pPr marL="383052" lvl="1" indent="-191526">
              <a:lnSpc>
                <a:spcPts val="2838"/>
              </a:lnSpc>
              <a:buFont typeface="Arial"/>
              <a:buChar char="•"/>
            </a:pPr>
            <a:r>
              <a:rPr lang="en-US" sz="1774" dirty="0">
                <a:solidFill>
                  <a:srgbClr val="FFFFFF"/>
                </a:solidFill>
                <a:latin typeface="Nunito Sans 1"/>
              </a:rPr>
              <a:t>Central High School</a:t>
            </a:r>
          </a:p>
        </p:txBody>
      </p:sp>
      <p:sp>
        <p:nvSpPr>
          <p:cNvPr id="10" name="TextBox 20">
            <a:extLst>
              <a:ext uri="{FF2B5EF4-FFF2-40B4-BE49-F238E27FC236}">
                <a16:creationId xmlns:a16="http://schemas.microsoft.com/office/drawing/2014/main" id="{D4F68432-74BF-7903-704A-3C7A51E2088B}"/>
              </a:ext>
            </a:extLst>
          </p:cNvPr>
          <p:cNvSpPr txBox="1"/>
          <p:nvPr/>
        </p:nvSpPr>
        <p:spPr>
          <a:xfrm>
            <a:off x="12844990" y="2872961"/>
            <a:ext cx="4295020" cy="1106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20"/>
              </a:lnSpc>
            </a:pPr>
            <a:r>
              <a:rPr lang="en-US" sz="3261" dirty="0">
                <a:solidFill>
                  <a:srgbClr val="FEBF0E"/>
                </a:solidFill>
                <a:latin typeface="Nunito Sans 1 Bold"/>
              </a:rPr>
              <a:t>Revenue Summary</a:t>
            </a:r>
          </a:p>
          <a:p>
            <a:pPr>
              <a:lnSpc>
                <a:spcPts val="3707"/>
              </a:lnSpc>
            </a:pPr>
            <a:r>
              <a:rPr lang="en-US" sz="2361" dirty="0">
                <a:solidFill>
                  <a:srgbClr val="FFFFFF"/>
                </a:solidFill>
                <a:latin typeface="Nunito Sans 1 Bold"/>
              </a:rPr>
              <a:t>Significant Recovery Projects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24164" y="2259894"/>
            <a:ext cx="7954235" cy="5228510"/>
            <a:chOff x="0" y="0"/>
            <a:chExt cx="7620000" cy="8041683"/>
          </a:xfrm>
          <a:solidFill>
            <a:schemeClr val="tx2"/>
          </a:solidFill>
        </p:grpSpPr>
        <p:sp>
          <p:nvSpPr>
            <p:cNvPr id="3" name="Freeform 3"/>
            <p:cNvSpPr/>
            <p:nvPr/>
          </p:nvSpPr>
          <p:spPr>
            <a:xfrm>
              <a:off x="-1270" y="-2540"/>
              <a:ext cx="7623809" cy="8044223"/>
            </a:xfrm>
            <a:custGeom>
              <a:avLst/>
              <a:gdLst/>
              <a:ahLst/>
              <a:cxnLst/>
              <a:rect l="l" t="t" r="r" b="b"/>
              <a:pathLst>
                <a:path w="7623809" h="8044223">
                  <a:moveTo>
                    <a:pt x="3810" y="0"/>
                  </a:moveTo>
                  <a:lnTo>
                    <a:pt x="0" y="7153952"/>
                  </a:lnTo>
                  <a:lnTo>
                    <a:pt x="0" y="7512092"/>
                  </a:lnTo>
                  <a:lnTo>
                    <a:pt x="3591560" y="7514633"/>
                  </a:lnTo>
                  <a:lnTo>
                    <a:pt x="3810000" y="8044223"/>
                  </a:lnTo>
                  <a:lnTo>
                    <a:pt x="4028440" y="7514633"/>
                  </a:lnTo>
                  <a:lnTo>
                    <a:pt x="7620000" y="7517173"/>
                  </a:lnTo>
                  <a:lnTo>
                    <a:pt x="7620000" y="7159033"/>
                  </a:lnTo>
                  <a:lnTo>
                    <a:pt x="7623809" y="5080"/>
                  </a:lnTo>
                  <a:lnTo>
                    <a:pt x="3810" y="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VI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422246" y="2258243"/>
            <a:ext cx="7341754" cy="6285783"/>
            <a:chOff x="0" y="0"/>
            <a:chExt cx="7620000" cy="7912652"/>
          </a:xfrm>
        </p:grpSpPr>
        <p:sp>
          <p:nvSpPr>
            <p:cNvPr id="5" name="Freeform 5"/>
            <p:cNvSpPr/>
            <p:nvPr/>
          </p:nvSpPr>
          <p:spPr>
            <a:xfrm>
              <a:off x="-1270" y="-2540"/>
              <a:ext cx="7623809" cy="7915193"/>
            </a:xfrm>
            <a:custGeom>
              <a:avLst/>
              <a:gdLst/>
              <a:ahLst/>
              <a:cxnLst/>
              <a:rect l="l" t="t" r="r" b="b"/>
              <a:pathLst>
                <a:path w="7623809" h="7915193">
                  <a:moveTo>
                    <a:pt x="3810" y="0"/>
                  </a:moveTo>
                  <a:lnTo>
                    <a:pt x="0" y="7024922"/>
                  </a:lnTo>
                  <a:lnTo>
                    <a:pt x="0" y="7383062"/>
                  </a:lnTo>
                  <a:lnTo>
                    <a:pt x="3591560" y="7385603"/>
                  </a:lnTo>
                  <a:lnTo>
                    <a:pt x="3810000" y="7915193"/>
                  </a:lnTo>
                  <a:lnTo>
                    <a:pt x="4028440" y="7385603"/>
                  </a:lnTo>
                  <a:lnTo>
                    <a:pt x="7620000" y="7388143"/>
                  </a:lnTo>
                  <a:lnTo>
                    <a:pt x="7620000" y="7030003"/>
                  </a:lnTo>
                  <a:lnTo>
                    <a:pt x="7623809" y="5080"/>
                  </a:lnTo>
                  <a:lnTo>
                    <a:pt x="3810" y="0"/>
                  </a:lnTo>
                  <a:close/>
                </a:path>
              </a:pathLst>
            </a:custGeom>
            <a:solidFill>
              <a:srgbClr val="FEBF0E"/>
            </a:solidFill>
          </p:spPr>
          <p:txBody>
            <a:bodyPr/>
            <a:lstStyle/>
            <a:p>
              <a:endParaRPr lang="en-VI"/>
            </a:p>
          </p:txBody>
        </p:sp>
      </p:grpSp>
      <p:sp>
        <p:nvSpPr>
          <p:cNvPr id="11" name="Freeform 11"/>
          <p:cNvSpPr/>
          <p:nvPr/>
        </p:nvSpPr>
        <p:spPr>
          <a:xfrm>
            <a:off x="0" y="0"/>
            <a:ext cx="1226240" cy="1226240"/>
          </a:xfrm>
          <a:custGeom>
            <a:avLst/>
            <a:gdLst/>
            <a:ahLst/>
            <a:cxnLst/>
            <a:rect l="l" t="t" r="r" b="b"/>
            <a:pathLst>
              <a:path w="1226240" h="1226240">
                <a:moveTo>
                  <a:pt x="0" y="0"/>
                </a:moveTo>
                <a:lnTo>
                  <a:pt x="1226240" y="0"/>
                </a:lnTo>
                <a:lnTo>
                  <a:pt x="1226240" y="1226240"/>
                </a:lnTo>
                <a:lnTo>
                  <a:pt x="0" y="12262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VI"/>
          </a:p>
        </p:txBody>
      </p:sp>
      <p:graphicFrame>
        <p:nvGraphicFramePr>
          <p:cNvPr id="12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7267308"/>
              </p:ext>
            </p:extLst>
          </p:nvPr>
        </p:nvGraphicFramePr>
        <p:xfrm>
          <a:off x="1315895" y="4081038"/>
          <a:ext cx="7518527" cy="1749864"/>
        </p:xfrm>
        <a:graphic>
          <a:graphicData uri="http://schemas.openxmlformats.org/drawingml/2006/table">
            <a:tbl>
              <a:tblPr/>
              <a:tblGrid>
                <a:gridCol w="2914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42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49864">
                <a:tc>
                  <a:txBody>
                    <a:bodyPr/>
                    <a:lstStyle/>
                    <a:p>
                      <a:pPr algn="l">
                        <a:lnSpc>
                          <a:spcPts val="5754"/>
                        </a:lnSpc>
                        <a:defRPr/>
                      </a:pPr>
                      <a:r>
                        <a:rPr lang="en-US" sz="4110" dirty="0">
                          <a:solidFill>
                            <a:schemeClr val="bg1"/>
                          </a:solidFill>
                          <a:latin typeface="Nunito Sans 1"/>
                        </a:rPr>
                        <a:t>FY25​</a:t>
                      </a:r>
                      <a:endParaRPr lang="en-US" sz="1100" dirty="0">
                        <a:solidFill>
                          <a:schemeClr val="bg1"/>
                        </a:solidFill>
                      </a:endParaRPr>
                    </a:p>
                  </a:txBody>
                  <a:tcPr marL="190500" marR="190500" marT="190500" marB="190500" anchor="ctr">
                    <a:lnL w="57150" cap="flat" cmpd="sng" algn="ctr">
                      <a:solidFill>
                        <a:srgbClr val="2039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039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039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2039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634"/>
                        </a:lnSpc>
                        <a:defRPr/>
                      </a:pPr>
                      <a:r>
                        <a:rPr lang="en-US" sz="3310" dirty="0">
                          <a:solidFill>
                            <a:srgbClr val="FFFFFF"/>
                          </a:solidFill>
                          <a:latin typeface="Nunito Sans 1"/>
                        </a:rPr>
                        <a:t>  $ 23,723,898 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57150" cap="flat" cmpd="sng" algn="ctr">
                      <a:solidFill>
                        <a:srgbClr val="2039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039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039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2039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" name="TextBox 14"/>
          <p:cNvSpPr txBox="1"/>
          <p:nvPr/>
        </p:nvSpPr>
        <p:spPr>
          <a:xfrm>
            <a:off x="10049896" y="1585500"/>
            <a:ext cx="6376859" cy="61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4"/>
              </a:lnSpc>
            </a:pPr>
            <a:r>
              <a:rPr lang="en-US" sz="4249" dirty="0">
                <a:solidFill>
                  <a:schemeClr val="tx2"/>
                </a:solidFill>
                <a:latin typeface="Nunito Sans 1 Bold"/>
              </a:rPr>
              <a:t>Revenue Breakdown</a:t>
            </a:r>
          </a:p>
        </p:txBody>
      </p:sp>
      <p:graphicFrame>
        <p:nvGraphicFramePr>
          <p:cNvPr id="15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802885"/>
              </p:ext>
            </p:extLst>
          </p:nvPr>
        </p:nvGraphicFramePr>
        <p:xfrm>
          <a:off x="9365788" y="2275658"/>
          <a:ext cx="7547133" cy="4969963"/>
        </p:xfrm>
        <a:graphic>
          <a:graphicData uri="http://schemas.openxmlformats.org/drawingml/2006/table">
            <a:tbl>
              <a:tblPr/>
              <a:tblGrid>
                <a:gridCol w="3539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072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15560">
                <a:tc>
                  <a:txBody>
                    <a:bodyPr/>
                    <a:lstStyle/>
                    <a:p>
                      <a:pPr algn="l">
                        <a:lnSpc>
                          <a:spcPts val="3079"/>
                        </a:lnSpc>
                        <a:defRPr/>
                      </a:pPr>
                      <a:r>
                        <a:rPr lang="en-US" sz="2800" dirty="0">
                          <a:solidFill>
                            <a:schemeClr val="bg1"/>
                          </a:solidFill>
                          <a:latin typeface="Nunito Sans 1 Bold"/>
                        </a:rPr>
                        <a:t>Revenue Category ​</a:t>
                      </a:r>
                      <a:endParaRPr lang="en-US" sz="2800" dirty="0">
                        <a:solidFill>
                          <a:schemeClr val="bg1"/>
                        </a:solidFill>
                      </a:endParaRPr>
                    </a:p>
                  </a:txBody>
                  <a:tcPr marL="190500" marR="190500" marT="190500" marB="19050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079"/>
                        </a:lnSpc>
                        <a:defRPr/>
                      </a:pPr>
                      <a:r>
                        <a:rPr lang="en-US" sz="2800" dirty="0">
                          <a:solidFill>
                            <a:schemeClr val="bg1"/>
                          </a:solidFill>
                          <a:latin typeface="Nunito Sans 1 Bold"/>
                        </a:rPr>
                        <a:t>GRT FY 2024 Projections​</a:t>
                      </a:r>
                      <a:endParaRPr lang="en-US" sz="2800" dirty="0">
                        <a:solidFill>
                          <a:schemeClr val="bg1"/>
                        </a:solidFill>
                      </a:endParaRPr>
                    </a:p>
                  </a:txBody>
                  <a:tcPr marL="190500" marR="190500" marT="190500" marB="19050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8678">
                <a:tc>
                  <a:txBody>
                    <a:bodyPr/>
                    <a:lstStyle/>
                    <a:p>
                      <a:pPr algn="l">
                        <a:lnSpc>
                          <a:spcPts val="1959"/>
                        </a:lnSpc>
                        <a:defRPr/>
                      </a:pPr>
                      <a:r>
                        <a:rPr lang="en-US" sz="2000" dirty="0">
                          <a:solidFill>
                            <a:srgbClr val="203965"/>
                          </a:solidFill>
                          <a:latin typeface="Nunito Sans 1 Bold"/>
                        </a:rPr>
                        <a:t>PA​</a:t>
                      </a:r>
                      <a:endParaRPr lang="en-US" sz="2000" dirty="0"/>
                    </a:p>
                  </a:txBody>
                  <a:tcPr marL="190500" marR="190500" marT="190500" marB="19050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59"/>
                        </a:lnSpc>
                        <a:defRPr/>
                      </a:pPr>
                      <a:r>
                        <a:rPr lang="en-US" sz="2000" dirty="0">
                          <a:solidFill>
                            <a:srgbClr val="203965"/>
                          </a:solidFill>
                          <a:latin typeface="Nunito Sans 1 Bold"/>
                        </a:rPr>
                        <a:t> $  20,961,258 </a:t>
                      </a:r>
                      <a:endParaRPr lang="en-US" sz="2000" dirty="0"/>
                    </a:p>
                  </a:txBody>
                  <a:tcPr marL="190500" marR="190500" marT="190500" marB="19050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8678">
                <a:tc>
                  <a:txBody>
                    <a:bodyPr/>
                    <a:lstStyle/>
                    <a:p>
                      <a:pPr algn="l">
                        <a:lnSpc>
                          <a:spcPts val="1959"/>
                        </a:lnSpc>
                        <a:defRPr/>
                      </a:pPr>
                      <a:r>
                        <a:rPr lang="en-US" sz="2000" dirty="0">
                          <a:solidFill>
                            <a:srgbClr val="203965"/>
                          </a:solidFill>
                          <a:latin typeface="Nunito Sans 1 Bold"/>
                        </a:rPr>
                        <a:t>HMGP​</a:t>
                      </a:r>
                      <a:endParaRPr lang="en-US" sz="2000" dirty="0"/>
                    </a:p>
                  </a:txBody>
                  <a:tcPr marL="190500" marR="190500" marT="190500" marB="19050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59"/>
                        </a:lnSpc>
                        <a:defRPr/>
                      </a:pPr>
                      <a:r>
                        <a:rPr lang="en-US" sz="2000" dirty="0">
                          <a:solidFill>
                            <a:srgbClr val="203965"/>
                          </a:solidFill>
                          <a:latin typeface="Nunito Sans 1 Bold"/>
                        </a:rPr>
                        <a:t> $    1,042,934 </a:t>
                      </a:r>
                      <a:endParaRPr lang="en-US" sz="2000" dirty="0"/>
                    </a:p>
                  </a:txBody>
                  <a:tcPr marL="190500" marR="190500" marT="190500" marB="19050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8678">
                <a:tc>
                  <a:txBody>
                    <a:bodyPr/>
                    <a:lstStyle/>
                    <a:p>
                      <a:pPr algn="l">
                        <a:lnSpc>
                          <a:spcPts val="1959"/>
                        </a:lnSpc>
                        <a:defRPr/>
                      </a:pPr>
                      <a:r>
                        <a:rPr lang="en-US" sz="2000" dirty="0">
                          <a:solidFill>
                            <a:srgbClr val="203965"/>
                          </a:solidFill>
                          <a:latin typeface="Nunito Sans 1 Bold"/>
                        </a:rPr>
                        <a:t>CDBG-DR​</a:t>
                      </a:r>
                      <a:endParaRPr lang="en-US" sz="2000" dirty="0"/>
                    </a:p>
                  </a:txBody>
                  <a:tcPr marL="190500" marR="190500" marT="190500" marB="19050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59"/>
                        </a:lnSpc>
                        <a:defRPr/>
                      </a:pPr>
                      <a:r>
                        <a:rPr lang="en-US" sz="2000" dirty="0">
                          <a:solidFill>
                            <a:srgbClr val="203965"/>
                          </a:solidFill>
                          <a:latin typeface="Nunito Sans 1 Bold"/>
                        </a:rPr>
                        <a:t> $    1,609,816  </a:t>
                      </a:r>
                      <a:endParaRPr lang="en-US" sz="2000" dirty="0"/>
                    </a:p>
                  </a:txBody>
                  <a:tcPr marL="190500" marR="190500" marT="190500" marB="19050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8678">
                <a:tc>
                  <a:txBody>
                    <a:bodyPr/>
                    <a:lstStyle/>
                    <a:p>
                      <a:pPr algn="l">
                        <a:lnSpc>
                          <a:spcPts val="1959"/>
                        </a:lnSpc>
                        <a:defRPr/>
                      </a:pPr>
                      <a:r>
                        <a:rPr lang="en-US" sz="2000" dirty="0">
                          <a:solidFill>
                            <a:srgbClr val="203965"/>
                          </a:solidFill>
                          <a:latin typeface="Nunito Sans 1 Bold"/>
                        </a:rPr>
                        <a:t>Other Funds​</a:t>
                      </a:r>
                      <a:endParaRPr lang="en-US" sz="2000" dirty="0"/>
                    </a:p>
                  </a:txBody>
                  <a:tcPr marL="190500" marR="190500" marT="190500" marB="19050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59"/>
                        </a:lnSpc>
                        <a:defRPr/>
                      </a:pPr>
                      <a:r>
                        <a:rPr lang="en-US" sz="2000" dirty="0">
                          <a:solidFill>
                            <a:srgbClr val="203965"/>
                          </a:solidFill>
                          <a:latin typeface="Nunito Sans 1 Bold"/>
                        </a:rPr>
                        <a:t> $      109,891  </a:t>
                      </a:r>
                      <a:endParaRPr lang="en-US" sz="2000" dirty="0"/>
                    </a:p>
                  </a:txBody>
                  <a:tcPr marL="190500" marR="190500" marT="190500" marB="19050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18977">
                <a:tc>
                  <a:txBody>
                    <a:bodyPr/>
                    <a:lstStyle/>
                    <a:p>
                      <a:pPr algn="l">
                        <a:lnSpc>
                          <a:spcPts val="3079"/>
                        </a:lnSpc>
                        <a:defRPr/>
                      </a:pPr>
                      <a:r>
                        <a:rPr lang="en-US" sz="2199" dirty="0">
                          <a:solidFill>
                            <a:schemeClr val="bg1"/>
                          </a:solidFill>
                          <a:latin typeface="Nunito Sans 1 Bold"/>
                        </a:rPr>
                        <a:t>TOTAL​</a:t>
                      </a:r>
                      <a:endParaRPr lang="en-US" sz="1100" dirty="0">
                        <a:solidFill>
                          <a:schemeClr val="bg1"/>
                        </a:solidFill>
                      </a:endParaRPr>
                    </a:p>
                  </a:txBody>
                  <a:tcPr marL="190500" marR="190500" marT="190500" marB="19050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079"/>
                        </a:lnSpc>
                        <a:defRPr/>
                      </a:pPr>
                      <a:r>
                        <a:rPr lang="en-US" sz="2199" dirty="0">
                          <a:solidFill>
                            <a:schemeClr val="bg1"/>
                          </a:solidFill>
                          <a:latin typeface="Nunito Sans 1 Bold"/>
                        </a:rPr>
                        <a:t>$  23,723,898 </a:t>
                      </a:r>
                      <a:endParaRPr lang="en-US" sz="1100" dirty="0">
                        <a:solidFill>
                          <a:schemeClr val="bg1"/>
                        </a:solidFill>
                      </a:endParaRPr>
                    </a:p>
                  </a:txBody>
                  <a:tcPr marL="190500" marR="190500" marT="190500" marB="19050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" name="Freeform 16"/>
          <p:cNvSpPr/>
          <p:nvPr/>
        </p:nvSpPr>
        <p:spPr>
          <a:xfrm>
            <a:off x="8023676" y="7107404"/>
            <a:ext cx="10190726" cy="5946567"/>
          </a:xfrm>
          <a:custGeom>
            <a:avLst/>
            <a:gdLst/>
            <a:ahLst/>
            <a:cxnLst/>
            <a:rect l="l" t="t" r="r" b="b"/>
            <a:pathLst>
              <a:path w="8062427" h="5215910">
                <a:moveTo>
                  <a:pt x="0" y="0"/>
                </a:moveTo>
                <a:lnTo>
                  <a:pt x="8062427" y="0"/>
                </a:lnTo>
                <a:lnTo>
                  <a:pt x="8062427" y="5215909"/>
                </a:lnTo>
                <a:lnTo>
                  <a:pt x="0" y="52159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9402" t="-40724" r="-10118"/>
            </a:stretch>
          </a:blipFill>
        </p:spPr>
        <p:txBody>
          <a:bodyPr/>
          <a:lstStyle/>
          <a:p>
            <a:endParaRPr lang="en-VI"/>
          </a:p>
        </p:txBody>
      </p:sp>
      <p:sp>
        <p:nvSpPr>
          <p:cNvPr id="17" name="Freeform 17"/>
          <p:cNvSpPr/>
          <p:nvPr/>
        </p:nvSpPr>
        <p:spPr>
          <a:xfrm>
            <a:off x="23718" y="7048500"/>
            <a:ext cx="7999958" cy="3207533"/>
          </a:xfrm>
          <a:custGeom>
            <a:avLst/>
            <a:gdLst/>
            <a:ahLst/>
            <a:cxnLst/>
            <a:rect l="l" t="t" r="r" b="b"/>
            <a:pathLst>
              <a:path w="5902156" h="2805209">
                <a:moveTo>
                  <a:pt x="0" y="0"/>
                </a:moveTo>
                <a:lnTo>
                  <a:pt x="5902156" y="0"/>
                </a:lnTo>
                <a:lnTo>
                  <a:pt x="5902156" y="2805209"/>
                </a:lnTo>
                <a:lnTo>
                  <a:pt x="0" y="28052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1144" t="-12012" r="-1917" b="-60811"/>
            </a:stretch>
          </a:blipFill>
        </p:spPr>
        <p:txBody>
          <a:bodyPr/>
          <a:lstStyle/>
          <a:p>
            <a:endParaRPr lang="en-VI"/>
          </a:p>
        </p:txBody>
      </p:sp>
      <p:sp>
        <p:nvSpPr>
          <p:cNvPr id="18" name="TextBox 18"/>
          <p:cNvSpPr txBox="1"/>
          <p:nvPr/>
        </p:nvSpPr>
        <p:spPr>
          <a:xfrm>
            <a:off x="3142476" y="713307"/>
            <a:ext cx="4811759" cy="1487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543"/>
              </a:lnSpc>
            </a:pPr>
            <a:r>
              <a:rPr lang="en-US" sz="7839">
                <a:solidFill>
                  <a:srgbClr val="000000"/>
                </a:solidFill>
                <a:latin typeface="Nunito Sans 1 Semi-Bold"/>
              </a:rPr>
              <a:t>Snapshot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81055" y="2420718"/>
            <a:ext cx="5483234" cy="14978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04"/>
              </a:lnSpc>
            </a:pPr>
            <a:r>
              <a:rPr lang="en-US" sz="3050" dirty="0">
                <a:solidFill>
                  <a:srgbClr val="FFC000"/>
                </a:solidFill>
                <a:latin typeface="Nunito Sans 1 Bold"/>
              </a:rPr>
              <a:t>FY2025 </a:t>
            </a:r>
          </a:p>
          <a:p>
            <a:pPr>
              <a:lnSpc>
                <a:spcPts val="4288"/>
              </a:lnSpc>
            </a:pPr>
            <a:r>
              <a:rPr lang="en-US" sz="3350" dirty="0">
                <a:solidFill>
                  <a:srgbClr val="FFFFFF"/>
                </a:solidFill>
                <a:latin typeface="Nunito Sans 1 Bold"/>
              </a:rPr>
              <a:t>Total Estimated Revenue</a:t>
            </a:r>
          </a:p>
          <a:p>
            <a:pPr>
              <a:lnSpc>
                <a:spcPts val="3264"/>
              </a:lnSpc>
            </a:pPr>
            <a:endParaRPr lang="en-US" sz="3350" dirty="0">
              <a:solidFill>
                <a:srgbClr val="FFFFFF"/>
              </a:solidFill>
              <a:latin typeface="Nunito Sans 1 Bold"/>
            </a:endParaRPr>
          </a:p>
        </p:txBody>
      </p:sp>
      <p:grpSp>
        <p:nvGrpSpPr>
          <p:cNvPr id="21" name="Group 21"/>
          <p:cNvGrpSpPr/>
          <p:nvPr/>
        </p:nvGrpSpPr>
        <p:grpSpPr>
          <a:xfrm>
            <a:off x="1293241" y="112852"/>
            <a:ext cx="8756655" cy="1185059"/>
            <a:chOff x="0" y="0"/>
            <a:chExt cx="11675540" cy="1580078"/>
          </a:xfrm>
        </p:grpSpPr>
        <p:sp>
          <p:nvSpPr>
            <p:cNvPr id="22" name="TextBox 22"/>
            <p:cNvSpPr txBox="1"/>
            <p:nvPr/>
          </p:nvSpPr>
          <p:spPr>
            <a:xfrm>
              <a:off x="0" y="76200"/>
              <a:ext cx="5484346" cy="15038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8592"/>
                </a:lnSpc>
              </a:pPr>
              <a:r>
                <a:rPr lang="en-US" sz="7811">
                  <a:solidFill>
                    <a:srgbClr val="000000"/>
                  </a:solidFill>
                  <a:latin typeface="Nunito Sans 1"/>
                </a:rPr>
                <a:t>Revenue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5096021" y="76200"/>
              <a:ext cx="6579519" cy="15038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8592"/>
                </a:lnSpc>
              </a:pPr>
              <a:r>
                <a:rPr lang="en-US" sz="7811">
                  <a:solidFill>
                    <a:srgbClr val="FEBF0E"/>
                  </a:solidFill>
                  <a:latin typeface="Nunito Sans 1 Bold"/>
                </a:rPr>
                <a:t>Estimating</a:t>
              </a:r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11171340" y="9874377"/>
            <a:ext cx="5704005" cy="4126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504"/>
              </a:lnSpc>
            </a:pPr>
            <a:r>
              <a:rPr lang="en-US" sz="2190" spc="153">
                <a:solidFill>
                  <a:srgbClr val="FFFFFF"/>
                </a:solidFill>
                <a:latin typeface="Montserrat Classic Bold"/>
              </a:rPr>
              <a:t>Demo - DHS  Anna’s Hope Complex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972052"/>
            <a:ext cx="18288000" cy="5314948"/>
            <a:chOff x="0" y="0"/>
            <a:chExt cx="6671512" cy="19389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671512" cy="1938908"/>
            </a:xfrm>
            <a:custGeom>
              <a:avLst/>
              <a:gdLst/>
              <a:ahLst/>
              <a:cxnLst/>
              <a:rect l="l" t="t" r="r" b="b"/>
              <a:pathLst>
                <a:path w="6671512" h="1938908">
                  <a:moveTo>
                    <a:pt x="0" y="0"/>
                  </a:moveTo>
                  <a:lnTo>
                    <a:pt x="6671512" y="0"/>
                  </a:lnTo>
                  <a:lnTo>
                    <a:pt x="6671512" y="1938908"/>
                  </a:lnTo>
                  <a:lnTo>
                    <a:pt x="0" y="1938908"/>
                  </a:lnTo>
                  <a:close/>
                </a:path>
              </a:pathLst>
            </a:custGeom>
            <a:solidFill>
              <a:srgbClr val="F2F1F2"/>
            </a:solidFill>
          </p:spPr>
          <p:txBody>
            <a:bodyPr/>
            <a:lstStyle/>
            <a:p>
              <a:endParaRPr lang="en-VI"/>
            </a:p>
          </p:txBody>
        </p:sp>
      </p:grpSp>
      <p:sp>
        <p:nvSpPr>
          <p:cNvPr id="4" name="Freeform 4"/>
          <p:cNvSpPr/>
          <p:nvPr/>
        </p:nvSpPr>
        <p:spPr>
          <a:xfrm>
            <a:off x="-51721" y="-1016918"/>
            <a:ext cx="18802830" cy="3102223"/>
          </a:xfrm>
          <a:custGeom>
            <a:avLst/>
            <a:gdLst/>
            <a:ahLst/>
            <a:cxnLst/>
            <a:rect l="l" t="t" r="r" b="b"/>
            <a:pathLst>
              <a:path w="18802830" h="3102223">
                <a:moveTo>
                  <a:pt x="0" y="0"/>
                </a:moveTo>
                <a:lnTo>
                  <a:pt x="18802830" y="0"/>
                </a:lnTo>
                <a:lnTo>
                  <a:pt x="18802830" y="3102224"/>
                </a:lnTo>
                <a:lnTo>
                  <a:pt x="0" y="31022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t="-133878" b="-169940"/>
            </a:stretch>
          </a:blipFill>
        </p:spPr>
        <p:txBody>
          <a:bodyPr/>
          <a:lstStyle/>
          <a:p>
            <a:endParaRPr lang="en-VI"/>
          </a:p>
        </p:txBody>
      </p:sp>
      <p:grpSp>
        <p:nvGrpSpPr>
          <p:cNvPr id="5" name="Group 5"/>
          <p:cNvGrpSpPr/>
          <p:nvPr/>
        </p:nvGrpSpPr>
        <p:grpSpPr>
          <a:xfrm>
            <a:off x="0" y="-2840589"/>
            <a:ext cx="18288000" cy="4921980"/>
            <a:chOff x="0" y="0"/>
            <a:chExt cx="6671512" cy="179555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671512" cy="1795551"/>
            </a:xfrm>
            <a:custGeom>
              <a:avLst/>
              <a:gdLst/>
              <a:ahLst/>
              <a:cxnLst/>
              <a:rect l="l" t="t" r="r" b="b"/>
              <a:pathLst>
                <a:path w="6671512" h="1795551">
                  <a:moveTo>
                    <a:pt x="0" y="0"/>
                  </a:moveTo>
                  <a:lnTo>
                    <a:pt x="6671512" y="0"/>
                  </a:lnTo>
                  <a:lnTo>
                    <a:pt x="6671512" y="1795551"/>
                  </a:lnTo>
                  <a:lnTo>
                    <a:pt x="0" y="1795551"/>
                  </a:lnTo>
                  <a:close/>
                </a:path>
              </a:pathLst>
            </a:custGeom>
            <a:solidFill>
              <a:srgbClr val="203965">
                <a:alpha val="89804"/>
              </a:srgbClr>
            </a:solidFill>
          </p:spPr>
          <p:txBody>
            <a:bodyPr/>
            <a:lstStyle/>
            <a:p>
              <a:endParaRPr lang="en-VI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0" y="9593165"/>
            <a:ext cx="18288000" cy="693835"/>
            <a:chOff x="0" y="0"/>
            <a:chExt cx="6671512" cy="25311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671512" cy="253113"/>
            </a:xfrm>
            <a:custGeom>
              <a:avLst/>
              <a:gdLst/>
              <a:ahLst/>
              <a:cxnLst/>
              <a:rect l="l" t="t" r="r" b="b"/>
              <a:pathLst>
                <a:path w="6671512" h="253113">
                  <a:moveTo>
                    <a:pt x="0" y="0"/>
                  </a:moveTo>
                  <a:lnTo>
                    <a:pt x="6671512" y="0"/>
                  </a:lnTo>
                  <a:lnTo>
                    <a:pt x="6671512" y="253113"/>
                  </a:lnTo>
                  <a:lnTo>
                    <a:pt x="0" y="253113"/>
                  </a:lnTo>
                  <a:close/>
                </a:path>
              </a:pathLst>
            </a:custGeom>
            <a:solidFill>
              <a:srgbClr val="FEBF0E"/>
            </a:solidFill>
          </p:spPr>
          <p:txBody>
            <a:bodyPr/>
            <a:lstStyle/>
            <a:p>
              <a:endParaRPr lang="en-VI"/>
            </a:p>
          </p:txBody>
        </p:sp>
      </p:grpSp>
      <p:sp>
        <p:nvSpPr>
          <p:cNvPr id="9" name="Freeform 9"/>
          <p:cNvSpPr/>
          <p:nvPr/>
        </p:nvSpPr>
        <p:spPr>
          <a:xfrm rot="-10524716">
            <a:off x="1195531" y="5045200"/>
            <a:ext cx="968754" cy="839183"/>
          </a:xfrm>
          <a:custGeom>
            <a:avLst/>
            <a:gdLst/>
            <a:ahLst/>
            <a:cxnLst/>
            <a:rect l="l" t="t" r="r" b="b"/>
            <a:pathLst>
              <a:path w="968754" h="839183">
                <a:moveTo>
                  <a:pt x="0" y="0"/>
                </a:moveTo>
                <a:lnTo>
                  <a:pt x="968754" y="0"/>
                </a:lnTo>
                <a:lnTo>
                  <a:pt x="968754" y="839183"/>
                </a:lnTo>
                <a:lnTo>
                  <a:pt x="0" y="8391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I"/>
          </a:p>
        </p:txBody>
      </p:sp>
      <p:grpSp>
        <p:nvGrpSpPr>
          <p:cNvPr id="10" name="Group 10"/>
          <p:cNvGrpSpPr/>
          <p:nvPr/>
        </p:nvGrpSpPr>
        <p:grpSpPr>
          <a:xfrm rot="-215808">
            <a:off x="239454" y="3525254"/>
            <a:ext cx="5790877" cy="1657665"/>
            <a:chOff x="0" y="0"/>
            <a:chExt cx="2231745" cy="63884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231745" cy="638847"/>
            </a:xfrm>
            <a:custGeom>
              <a:avLst/>
              <a:gdLst/>
              <a:ahLst/>
              <a:cxnLst/>
              <a:rect l="l" t="t" r="r" b="b"/>
              <a:pathLst>
                <a:path w="2231745" h="638847">
                  <a:moveTo>
                    <a:pt x="203200" y="0"/>
                  </a:moveTo>
                  <a:lnTo>
                    <a:pt x="2231745" y="0"/>
                  </a:lnTo>
                  <a:lnTo>
                    <a:pt x="2028545" y="638847"/>
                  </a:lnTo>
                  <a:lnTo>
                    <a:pt x="0" y="638847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03965"/>
            </a:solidFill>
          </p:spPr>
          <p:txBody>
            <a:bodyPr/>
            <a:lstStyle/>
            <a:p>
              <a:endParaRPr lang="en-VI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01600" y="-57150"/>
              <a:ext cx="2028545" cy="695997"/>
            </a:xfrm>
            <a:prstGeom prst="rect">
              <a:avLst/>
            </a:prstGeom>
          </p:spPr>
          <p:txBody>
            <a:bodyPr lIns="51497" tIns="51497" rIns="51497" bIns="51497" rtlCol="0" anchor="ctr"/>
            <a:lstStyle/>
            <a:p>
              <a:pPr algn="ctr">
                <a:lnSpc>
                  <a:spcPts val="3477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 rot="-215808">
            <a:off x="623104" y="3331769"/>
            <a:ext cx="4988089" cy="1895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95"/>
              </a:lnSpc>
            </a:pPr>
            <a:r>
              <a:rPr lang="en-US" sz="11068" spc="-276">
                <a:solidFill>
                  <a:srgbClr val="FFFFFF"/>
                </a:solidFill>
                <a:latin typeface="Montserrat Heavy Italics"/>
              </a:rPr>
              <a:t>Follow</a:t>
            </a:r>
          </a:p>
        </p:txBody>
      </p:sp>
      <p:grpSp>
        <p:nvGrpSpPr>
          <p:cNvPr id="14" name="Group 14"/>
          <p:cNvGrpSpPr/>
          <p:nvPr/>
        </p:nvGrpSpPr>
        <p:grpSpPr>
          <a:xfrm rot="-209725">
            <a:off x="1626485" y="5191958"/>
            <a:ext cx="3310314" cy="612749"/>
            <a:chOff x="0" y="0"/>
            <a:chExt cx="3451305" cy="63884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451306" cy="638847"/>
            </a:xfrm>
            <a:custGeom>
              <a:avLst/>
              <a:gdLst/>
              <a:ahLst/>
              <a:cxnLst/>
              <a:rect l="l" t="t" r="r" b="b"/>
              <a:pathLst>
                <a:path w="3451306" h="638847">
                  <a:moveTo>
                    <a:pt x="203200" y="0"/>
                  </a:moveTo>
                  <a:lnTo>
                    <a:pt x="3451306" y="0"/>
                  </a:lnTo>
                  <a:lnTo>
                    <a:pt x="3248105" y="638847"/>
                  </a:lnTo>
                  <a:lnTo>
                    <a:pt x="0" y="638847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5DC8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VI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01600" y="-57150"/>
              <a:ext cx="3248105" cy="695997"/>
            </a:xfrm>
            <a:prstGeom prst="rect">
              <a:avLst/>
            </a:prstGeom>
          </p:spPr>
          <p:txBody>
            <a:bodyPr lIns="51497" tIns="51497" rIns="51497" bIns="51497" rtlCol="0" anchor="ctr"/>
            <a:lstStyle/>
            <a:p>
              <a:pPr algn="ctr">
                <a:lnSpc>
                  <a:spcPts val="3477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8701283" y="3249733"/>
            <a:ext cx="5920999" cy="5920999"/>
          </a:xfrm>
          <a:custGeom>
            <a:avLst/>
            <a:gdLst/>
            <a:ahLst/>
            <a:cxnLst/>
            <a:rect l="l" t="t" r="r" b="b"/>
            <a:pathLst>
              <a:path w="5920999" h="5920999">
                <a:moveTo>
                  <a:pt x="0" y="0"/>
                </a:moveTo>
                <a:lnTo>
                  <a:pt x="5920999" y="0"/>
                </a:lnTo>
                <a:lnTo>
                  <a:pt x="5920999" y="5920998"/>
                </a:lnTo>
                <a:lnTo>
                  <a:pt x="0" y="59209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I"/>
          </a:p>
        </p:txBody>
      </p:sp>
      <p:grpSp>
        <p:nvGrpSpPr>
          <p:cNvPr id="18" name="Group 18"/>
          <p:cNvGrpSpPr/>
          <p:nvPr/>
        </p:nvGrpSpPr>
        <p:grpSpPr>
          <a:xfrm>
            <a:off x="13515835" y="3967809"/>
            <a:ext cx="957349" cy="957349"/>
            <a:chOff x="0" y="0"/>
            <a:chExt cx="6350000" cy="63500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EBF0E"/>
            </a:solidFill>
          </p:spPr>
          <p:txBody>
            <a:bodyPr/>
            <a:lstStyle/>
            <a:p>
              <a:endParaRPr lang="en-VI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724375" y="4272824"/>
            <a:ext cx="3874816" cy="3874816"/>
            <a:chOff x="0" y="0"/>
            <a:chExt cx="6350000" cy="63500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EBF0E"/>
            </a:solidFill>
          </p:spPr>
          <p:txBody>
            <a:bodyPr/>
            <a:lstStyle/>
            <a:p>
              <a:endParaRPr lang="en-VI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9874152" y="4422602"/>
            <a:ext cx="3575260" cy="3575260"/>
            <a:chOff x="0" y="0"/>
            <a:chExt cx="6350000" cy="63500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03965"/>
            </a:solidFill>
          </p:spPr>
          <p:txBody>
            <a:bodyPr/>
            <a:lstStyle/>
            <a:p>
              <a:endParaRPr lang="en-VI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8886586" y="3967809"/>
            <a:ext cx="957349" cy="957349"/>
            <a:chOff x="0" y="0"/>
            <a:chExt cx="6350000" cy="63500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03965"/>
            </a:solidFill>
          </p:spPr>
          <p:txBody>
            <a:bodyPr/>
            <a:lstStyle/>
            <a:p>
              <a:endParaRPr lang="en-VI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8302315" y="5863507"/>
            <a:ext cx="957349" cy="957349"/>
            <a:chOff x="0" y="0"/>
            <a:chExt cx="6350000" cy="63500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EBF0E"/>
            </a:solidFill>
          </p:spPr>
          <p:txBody>
            <a:bodyPr/>
            <a:lstStyle/>
            <a:p>
              <a:endParaRPr lang="en-VI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9036363" y="7706066"/>
            <a:ext cx="957349" cy="957349"/>
            <a:chOff x="0" y="0"/>
            <a:chExt cx="6350000" cy="63500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03965"/>
            </a:solidFill>
          </p:spPr>
          <p:txBody>
            <a:bodyPr/>
            <a:lstStyle/>
            <a:p>
              <a:endParaRPr lang="en-VI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4077185" y="5863507"/>
            <a:ext cx="957349" cy="957349"/>
            <a:chOff x="0" y="0"/>
            <a:chExt cx="6350000" cy="63500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203965"/>
            </a:solidFill>
          </p:spPr>
          <p:txBody>
            <a:bodyPr/>
            <a:lstStyle/>
            <a:p>
              <a:endParaRPr lang="en-VI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3317549" y="7706066"/>
            <a:ext cx="957349" cy="957349"/>
            <a:chOff x="0" y="0"/>
            <a:chExt cx="6350000" cy="635000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EBF0E"/>
            </a:solidFill>
          </p:spPr>
          <p:txBody>
            <a:bodyPr/>
            <a:lstStyle/>
            <a:p>
              <a:endParaRPr lang="en-VI"/>
            </a:p>
          </p:txBody>
        </p:sp>
      </p:grpSp>
      <p:sp>
        <p:nvSpPr>
          <p:cNvPr id="34" name="Freeform 34"/>
          <p:cNvSpPr/>
          <p:nvPr/>
        </p:nvSpPr>
        <p:spPr>
          <a:xfrm>
            <a:off x="9069753" y="4142919"/>
            <a:ext cx="559366" cy="559366"/>
          </a:xfrm>
          <a:custGeom>
            <a:avLst/>
            <a:gdLst/>
            <a:ahLst/>
            <a:cxnLst/>
            <a:rect l="l" t="t" r="r" b="b"/>
            <a:pathLst>
              <a:path w="559366" h="559366">
                <a:moveTo>
                  <a:pt x="0" y="0"/>
                </a:moveTo>
                <a:lnTo>
                  <a:pt x="559365" y="0"/>
                </a:lnTo>
                <a:lnTo>
                  <a:pt x="559365" y="559366"/>
                </a:lnTo>
                <a:lnTo>
                  <a:pt x="0" y="5593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I"/>
          </a:p>
        </p:txBody>
      </p:sp>
      <p:sp>
        <p:nvSpPr>
          <p:cNvPr id="35" name="Freeform 35"/>
          <p:cNvSpPr/>
          <p:nvPr/>
        </p:nvSpPr>
        <p:spPr>
          <a:xfrm>
            <a:off x="10566123" y="5097887"/>
            <a:ext cx="2191320" cy="2224690"/>
          </a:xfrm>
          <a:custGeom>
            <a:avLst/>
            <a:gdLst/>
            <a:ahLst/>
            <a:cxnLst/>
            <a:rect l="l" t="t" r="r" b="b"/>
            <a:pathLst>
              <a:path w="2191320" h="2224690">
                <a:moveTo>
                  <a:pt x="0" y="0"/>
                </a:moveTo>
                <a:lnTo>
                  <a:pt x="2191319" y="0"/>
                </a:lnTo>
                <a:lnTo>
                  <a:pt x="2191319" y="2224690"/>
                </a:lnTo>
                <a:lnTo>
                  <a:pt x="0" y="222469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I"/>
          </a:p>
        </p:txBody>
      </p:sp>
      <p:sp>
        <p:nvSpPr>
          <p:cNvPr id="36" name="Freeform 36"/>
          <p:cNvSpPr/>
          <p:nvPr/>
        </p:nvSpPr>
        <p:spPr>
          <a:xfrm>
            <a:off x="8377911" y="5949472"/>
            <a:ext cx="806159" cy="806159"/>
          </a:xfrm>
          <a:custGeom>
            <a:avLst/>
            <a:gdLst/>
            <a:ahLst/>
            <a:cxnLst/>
            <a:rect l="l" t="t" r="r" b="b"/>
            <a:pathLst>
              <a:path w="806159" h="806159">
                <a:moveTo>
                  <a:pt x="0" y="0"/>
                </a:moveTo>
                <a:lnTo>
                  <a:pt x="806158" y="0"/>
                </a:lnTo>
                <a:lnTo>
                  <a:pt x="806158" y="806158"/>
                </a:lnTo>
                <a:lnTo>
                  <a:pt x="0" y="8061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I"/>
          </a:p>
        </p:txBody>
      </p:sp>
      <p:sp>
        <p:nvSpPr>
          <p:cNvPr id="37" name="Freeform 37"/>
          <p:cNvSpPr/>
          <p:nvPr/>
        </p:nvSpPr>
        <p:spPr>
          <a:xfrm>
            <a:off x="9274056" y="7959473"/>
            <a:ext cx="462081" cy="462081"/>
          </a:xfrm>
          <a:custGeom>
            <a:avLst/>
            <a:gdLst/>
            <a:ahLst/>
            <a:cxnLst/>
            <a:rect l="l" t="t" r="r" b="b"/>
            <a:pathLst>
              <a:path w="462081" h="462081">
                <a:moveTo>
                  <a:pt x="0" y="0"/>
                </a:moveTo>
                <a:lnTo>
                  <a:pt x="462081" y="0"/>
                </a:lnTo>
                <a:lnTo>
                  <a:pt x="462081" y="462081"/>
                </a:lnTo>
                <a:lnTo>
                  <a:pt x="0" y="46208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I"/>
          </a:p>
        </p:txBody>
      </p:sp>
      <p:sp>
        <p:nvSpPr>
          <p:cNvPr id="38" name="Freeform 38"/>
          <p:cNvSpPr/>
          <p:nvPr/>
        </p:nvSpPr>
        <p:spPr>
          <a:xfrm>
            <a:off x="13538297" y="7942528"/>
            <a:ext cx="538888" cy="538888"/>
          </a:xfrm>
          <a:custGeom>
            <a:avLst/>
            <a:gdLst/>
            <a:ahLst/>
            <a:cxnLst/>
            <a:rect l="l" t="t" r="r" b="b"/>
            <a:pathLst>
              <a:path w="538888" h="538888">
                <a:moveTo>
                  <a:pt x="0" y="0"/>
                </a:moveTo>
                <a:lnTo>
                  <a:pt x="538888" y="0"/>
                </a:lnTo>
                <a:lnTo>
                  <a:pt x="538888" y="538888"/>
                </a:lnTo>
                <a:lnTo>
                  <a:pt x="0" y="53888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I"/>
          </a:p>
        </p:txBody>
      </p:sp>
      <p:sp>
        <p:nvSpPr>
          <p:cNvPr id="39" name="Freeform 39"/>
          <p:cNvSpPr/>
          <p:nvPr/>
        </p:nvSpPr>
        <p:spPr>
          <a:xfrm>
            <a:off x="14368712" y="6161029"/>
            <a:ext cx="389222" cy="336677"/>
          </a:xfrm>
          <a:custGeom>
            <a:avLst/>
            <a:gdLst/>
            <a:ahLst/>
            <a:cxnLst/>
            <a:rect l="l" t="t" r="r" b="b"/>
            <a:pathLst>
              <a:path w="389222" h="336677">
                <a:moveTo>
                  <a:pt x="0" y="0"/>
                </a:moveTo>
                <a:lnTo>
                  <a:pt x="389221" y="0"/>
                </a:lnTo>
                <a:lnTo>
                  <a:pt x="389221" y="336676"/>
                </a:lnTo>
                <a:lnTo>
                  <a:pt x="0" y="336676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I"/>
          </a:p>
        </p:txBody>
      </p:sp>
      <p:sp>
        <p:nvSpPr>
          <p:cNvPr id="40" name="Freeform 40"/>
          <p:cNvSpPr/>
          <p:nvPr/>
        </p:nvSpPr>
        <p:spPr>
          <a:xfrm>
            <a:off x="13571800" y="4023774"/>
            <a:ext cx="845419" cy="845419"/>
          </a:xfrm>
          <a:custGeom>
            <a:avLst/>
            <a:gdLst/>
            <a:ahLst/>
            <a:cxnLst/>
            <a:rect l="l" t="t" r="r" b="b"/>
            <a:pathLst>
              <a:path w="845419" h="845419">
                <a:moveTo>
                  <a:pt x="0" y="0"/>
                </a:moveTo>
                <a:lnTo>
                  <a:pt x="845419" y="0"/>
                </a:lnTo>
                <a:lnTo>
                  <a:pt x="845419" y="845419"/>
                </a:lnTo>
                <a:lnTo>
                  <a:pt x="0" y="845419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I"/>
          </a:p>
        </p:txBody>
      </p:sp>
      <p:sp>
        <p:nvSpPr>
          <p:cNvPr id="41" name="Freeform 41"/>
          <p:cNvSpPr/>
          <p:nvPr/>
        </p:nvSpPr>
        <p:spPr>
          <a:xfrm>
            <a:off x="0" y="0"/>
            <a:ext cx="1679908" cy="1679908"/>
          </a:xfrm>
          <a:custGeom>
            <a:avLst/>
            <a:gdLst/>
            <a:ahLst/>
            <a:cxnLst/>
            <a:rect l="l" t="t" r="r" b="b"/>
            <a:pathLst>
              <a:path w="1679908" h="1679908">
                <a:moveTo>
                  <a:pt x="0" y="0"/>
                </a:moveTo>
                <a:lnTo>
                  <a:pt x="1679908" y="0"/>
                </a:lnTo>
                <a:lnTo>
                  <a:pt x="1679908" y="1679908"/>
                </a:lnTo>
                <a:lnTo>
                  <a:pt x="0" y="1679908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  <p:txBody>
          <a:bodyPr/>
          <a:lstStyle/>
          <a:p>
            <a:endParaRPr lang="en-VI"/>
          </a:p>
        </p:txBody>
      </p:sp>
      <p:sp>
        <p:nvSpPr>
          <p:cNvPr id="42" name="TextBox 42"/>
          <p:cNvSpPr txBox="1"/>
          <p:nvPr/>
        </p:nvSpPr>
        <p:spPr>
          <a:xfrm rot="-215808">
            <a:off x="-37026" y="2649584"/>
            <a:ext cx="6338353" cy="8596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5"/>
              </a:lnSpc>
            </a:pPr>
            <a:r>
              <a:rPr lang="en-US" sz="5003" spc="-125">
                <a:solidFill>
                  <a:srgbClr val="3C6CA8"/>
                </a:solidFill>
                <a:latin typeface="Nunito Sans Condensed Bold Italics"/>
              </a:rPr>
              <a:t>Let’s Get Connected</a:t>
            </a:r>
          </a:p>
        </p:txBody>
      </p:sp>
      <p:sp>
        <p:nvSpPr>
          <p:cNvPr id="43" name="TextBox 43"/>
          <p:cNvSpPr txBox="1"/>
          <p:nvPr/>
        </p:nvSpPr>
        <p:spPr>
          <a:xfrm rot="-187702">
            <a:off x="1837847" y="5197238"/>
            <a:ext cx="2897767" cy="6292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86"/>
              </a:lnSpc>
            </a:pPr>
            <a:r>
              <a:rPr lang="en-US" sz="3704" spc="185">
                <a:solidFill>
                  <a:srgbClr val="3C6CA8"/>
                </a:solidFill>
                <a:latin typeface="Montserrat Ultra-Bold Italics"/>
              </a:rPr>
              <a:t>US NOW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4257461" y="6204605"/>
            <a:ext cx="3875846" cy="403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499"/>
              </a:lnSpc>
            </a:pPr>
            <a:r>
              <a:rPr lang="en-US" sz="2187" spc="153">
                <a:solidFill>
                  <a:srgbClr val="000000"/>
                </a:solidFill>
                <a:latin typeface="Nunito Sans 1"/>
              </a:rPr>
              <a:t>@ODRUSVI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7071412" y="3738394"/>
            <a:ext cx="1629871" cy="358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761"/>
              </a:lnSpc>
            </a:pPr>
            <a:r>
              <a:rPr lang="en-US" sz="2510">
                <a:solidFill>
                  <a:srgbClr val="000000"/>
                </a:solidFill>
                <a:latin typeface="Nunito Sans 1 Bold"/>
              </a:rPr>
              <a:t>Website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6006497" y="4185472"/>
            <a:ext cx="2694786" cy="4126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504"/>
              </a:lnSpc>
            </a:pPr>
            <a:r>
              <a:rPr lang="en-US" sz="2190" spc="153">
                <a:solidFill>
                  <a:srgbClr val="000000"/>
                </a:solidFill>
                <a:latin typeface="Nunito Sans 1"/>
              </a:rPr>
              <a:t>www.usviodr.com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6945285" y="7601244"/>
            <a:ext cx="1629871" cy="358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761"/>
              </a:lnSpc>
            </a:pPr>
            <a:r>
              <a:rPr lang="en-US" sz="2510">
                <a:solidFill>
                  <a:srgbClr val="000000"/>
                </a:solidFill>
                <a:latin typeface="Nunito Sans 1 Bold"/>
              </a:rPr>
              <a:t>Instagram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4257461" y="8016238"/>
            <a:ext cx="4483589" cy="4126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504"/>
              </a:lnSpc>
            </a:pPr>
            <a:r>
              <a:rPr lang="en-US" sz="2190" spc="153">
                <a:solidFill>
                  <a:srgbClr val="000000"/>
                </a:solidFill>
                <a:latin typeface="Nunito Sans 1"/>
              </a:rPr>
              <a:t>@USVIODR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6611543" y="5753567"/>
            <a:ext cx="1629871" cy="358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761"/>
              </a:lnSpc>
            </a:pPr>
            <a:r>
              <a:rPr lang="en-US" sz="2510">
                <a:solidFill>
                  <a:srgbClr val="000000"/>
                </a:solidFill>
                <a:latin typeface="Nunito Sans 1 Bold"/>
              </a:rPr>
              <a:t>Facebook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14689592" y="3735832"/>
            <a:ext cx="2694786" cy="3607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61"/>
              </a:lnSpc>
            </a:pPr>
            <a:r>
              <a:rPr lang="en-US" sz="2510">
                <a:solidFill>
                  <a:srgbClr val="000000"/>
                </a:solidFill>
                <a:latin typeface="Nunito Sans 1 Bold"/>
              </a:rPr>
              <a:t>Youtube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14748408" y="4185472"/>
            <a:ext cx="3229670" cy="4126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04"/>
              </a:lnSpc>
            </a:pPr>
            <a:r>
              <a:rPr lang="en-US" sz="2190">
                <a:solidFill>
                  <a:srgbClr val="000000"/>
                </a:solidFill>
                <a:latin typeface="Nunito Sans 1"/>
              </a:rPr>
              <a:t>@USVIODR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15173717" y="5753567"/>
            <a:ext cx="2694786" cy="358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61"/>
              </a:lnSpc>
            </a:pPr>
            <a:r>
              <a:rPr lang="en-US" sz="2510">
                <a:solidFill>
                  <a:srgbClr val="000000"/>
                </a:solidFill>
                <a:latin typeface="Nunito Sans 1 Bold"/>
              </a:rPr>
              <a:t>Twitter X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15203542" y="6112838"/>
            <a:ext cx="2694786" cy="403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99"/>
              </a:lnSpc>
            </a:pPr>
            <a:r>
              <a:rPr lang="en-US" sz="2187">
                <a:solidFill>
                  <a:srgbClr val="000000"/>
                </a:solidFill>
                <a:latin typeface="Nunito Sans 1"/>
              </a:rPr>
              <a:t>@USVIODR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14689592" y="7507901"/>
            <a:ext cx="1629871" cy="358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61"/>
              </a:lnSpc>
            </a:pPr>
            <a:r>
              <a:rPr lang="en-US" sz="2510">
                <a:solidFill>
                  <a:srgbClr val="000000"/>
                </a:solidFill>
                <a:latin typeface="Nunito Sans 1 Bold"/>
              </a:rPr>
              <a:t>LinkedIn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2189017" y="667722"/>
            <a:ext cx="12798089" cy="888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820"/>
              </a:lnSpc>
            </a:pPr>
            <a:r>
              <a:rPr lang="en-US" sz="6200">
                <a:solidFill>
                  <a:srgbClr val="FEBF0E"/>
                </a:solidFill>
                <a:latin typeface="Nunito Sans 1 Bold"/>
              </a:rPr>
              <a:t>Office of Disaster Recovery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12119624" y="698202"/>
            <a:ext cx="5858454" cy="836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490"/>
              </a:lnSpc>
            </a:pPr>
            <a:r>
              <a:rPr lang="en-US" sz="5900">
                <a:solidFill>
                  <a:srgbClr val="FFFFFF"/>
                </a:solidFill>
                <a:latin typeface="Nunito Sans 1 Bold"/>
              </a:rPr>
              <a:t>Communications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14473184" y="7911848"/>
            <a:ext cx="1892586" cy="3634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65"/>
              </a:lnSpc>
            </a:pPr>
            <a:r>
              <a:rPr lang="en-US" sz="2190">
                <a:solidFill>
                  <a:srgbClr val="000000"/>
                </a:solidFill>
                <a:latin typeface="Nunito Sans 2"/>
              </a:rPr>
              <a:t>@USVIODR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525" y="0"/>
            <a:ext cx="9884995" cy="10287000"/>
            <a:chOff x="0" y="0"/>
            <a:chExt cx="3606073" cy="3752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06073" cy="3752726"/>
            </a:xfrm>
            <a:custGeom>
              <a:avLst/>
              <a:gdLst/>
              <a:ahLst/>
              <a:cxnLst/>
              <a:rect l="l" t="t" r="r" b="b"/>
              <a:pathLst>
                <a:path w="3606073" h="3752726">
                  <a:moveTo>
                    <a:pt x="0" y="0"/>
                  </a:moveTo>
                  <a:lnTo>
                    <a:pt x="3606073" y="0"/>
                  </a:lnTo>
                  <a:lnTo>
                    <a:pt x="3606073" y="3752726"/>
                  </a:lnTo>
                  <a:lnTo>
                    <a:pt x="0" y="3752726"/>
                  </a:lnTo>
                  <a:close/>
                </a:path>
              </a:pathLst>
            </a:custGeom>
            <a:solidFill>
              <a:srgbClr val="203965"/>
            </a:solidFill>
          </p:spPr>
          <p:txBody>
            <a:bodyPr/>
            <a:lstStyle/>
            <a:p>
              <a:endParaRPr lang="en-VI"/>
            </a:p>
          </p:txBody>
        </p:sp>
      </p:grpSp>
      <p:sp>
        <p:nvSpPr>
          <p:cNvPr id="4" name="AutoShape 4"/>
          <p:cNvSpPr/>
          <p:nvPr/>
        </p:nvSpPr>
        <p:spPr>
          <a:xfrm>
            <a:off x="9983226" y="-334911"/>
            <a:ext cx="0" cy="10903950"/>
          </a:xfrm>
          <a:prstGeom prst="line">
            <a:avLst/>
          </a:prstGeom>
          <a:ln w="190500" cap="rnd">
            <a:solidFill>
              <a:srgbClr val="FEBF0E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VI"/>
          </a:p>
        </p:txBody>
      </p:sp>
      <p:sp>
        <p:nvSpPr>
          <p:cNvPr id="5" name="Freeform 5"/>
          <p:cNvSpPr/>
          <p:nvPr/>
        </p:nvSpPr>
        <p:spPr>
          <a:xfrm>
            <a:off x="1028700" y="36021"/>
            <a:ext cx="2559805" cy="2559805"/>
          </a:xfrm>
          <a:custGeom>
            <a:avLst/>
            <a:gdLst/>
            <a:ahLst/>
            <a:cxnLst/>
            <a:rect l="l" t="t" r="r" b="b"/>
            <a:pathLst>
              <a:path w="2559805" h="2559805">
                <a:moveTo>
                  <a:pt x="0" y="0"/>
                </a:moveTo>
                <a:lnTo>
                  <a:pt x="2559805" y="0"/>
                </a:lnTo>
                <a:lnTo>
                  <a:pt x="2559805" y="2559805"/>
                </a:lnTo>
                <a:lnTo>
                  <a:pt x="0" y="25598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VI"/>
          </a:p>
        </p:txBody>
      </p:sp>
      <p:sp>
        <p:nvSpPr>
          <p:cNvPr id="6" name="Freeform 6"/>
          <p:cNvSpPr/>
          <p:nvPr/>
        </p:nvSpPr>
        <p:spPr>
          <a:xfrm>
            <a:off x="10076268" y="-77578"/>
            <a:ext cx="8507351" cy="10364578"/>
          </a:xfrm>
          <a:custGeom>
            <a:avLst/>
            <a:gdLst/>
            <a:ahLst/>
            <a:cxnLst/>
            <a:rect l="l" t="t" r="r" b="b"/>
            <a:pathLst>
              <a:path w="8507351" h="10364578">
                <a:moveTo>
                  <a:pt x="0" y="0"/>
                </a:moveTo>
                <a:lnTo>
                  <a:pt x="8507351" y="0"/>
                </a:lnTo>
                <a:lnTo>
                  <a:pt x="8507351" y="10364578"/>
                </a:lnTo>
                <a:lnTo>
                  <a:pt x="0" y="103645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633" b="-2491"/>
            </a:stretch>
          </a:blipFill>
        </p:spPr>
        <p:txBody>
          <a:bodyPr/>
          <a:lstStyle/>
          <a:p>
            <a:endParaRPr lang="en-VI"/>
          </a:p>
        </p:txBody>
      </p:sp>
      <p:sp>
        <p:nvSpPr>
          <p:cNvPr id="7" name="TextBox 7"/>
          <p:cNvSpPr txBox="1"/>
          <p:nvPr/>
        </p:nvSpPr>
        <p:spPr>
          <a:xfrm>
            <a:off x="-118896" y="4009229"/>
            <a:ext cx="9401799" cy="1577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6000" dirty="0">
                <a:solidFill>
                  <a:srgbClr val="FEBF0E"/>
                </a:solidFill>
                <a:latin typeface="Nunito Sans 1"/>
              </a:rPr>
              <a:t>ANY</a:t>
            </a:r>
          </a:p>
          <a:p>
            <a:pPr algn="ctr">
              <a:lnSpc>
                <a:spcPts val="6000"/>
              </a:lnSpc>
            </a:pPr>
            <a:r>
              <a:rPr lang="en-US" sz="6000" dirty="0">
                <a:solidFill>
                  <a:srgbClr val="FFFFFF"/>
                </a:solidFill>
                <a:latin typeface="Nunito Sans 1"/>
              </a:rPr>
              <a:t>QUESTIONS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6403530"/>
            <a:ext cx="7678234" cy="25428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69"/>
              </a:lnSpc>
            </a:pPr>
            <a:r>
              <a:rPr lang="en-US" sz="2730" dirty="0">
                <a:solidFill>
                  <a:srgbClr val="FCBE1A"/>
                </a:solidFill>
                <a:latin typeface="Nunito Sans 1 Bold"/>
              </a:rPr>
              <a:t>Contact: </a:t>
            </a:r>
          </a:p>
          <a:p>
            <a:pPr>
              <a:lnSpc>
                <a:spcPts val="4049"/>
              </a:lnSpc>
            </a:pPr>
            <a:r>
              <a:rPr lang="en-US" sz="2530" dirty="0">
                <a:solidFill>
                  <a:srgbClr val="FFFFFF"/>
                </a:solidFill>
                <a:latin typeface="Nunito Sans 1"/>
              </a:rPr>
              <a:t>Adrienne L. Williams-Octalien</a:t>
            </a:r>
          </a:p>
          <a:p>
            <a:pPr>
              <a:lnSpc>
                <a:spcPts val="4049"/>
              </a:lnSpc>
            </a:pPr>
            <a:r>
              <a:rPr lang="en-US" sz="2530" dirty="0">
                <a:solidFill>
                  <a:srgbClr val="FFFFFF"/>
                </a:solidFill>
                <a:latin typeface="Nunito Sans 1"/>
              </a:rPr>
              <a:t>Director of the Office of Disaster Recovery &amp;</a:t>
            </a:r>
          </a:p>
          <a:p>
            <a:pPr>
              <a:lnSpc>
                <a:spcPts val="4049"/>
              </a:lnSpc>
            </a:pPr>
            <a:r>
              <a:rPr lang="en-US" sz="2530" dirty="0">
                <a:solidFill>
                  <a:srgbClr val="FFFFFF"/>
                </a:solidFill>
                <a:latin typeface="Nunito Sans 1"/>
              </a:rPr>
              <a:t>Governor’s Authorized Representative (GAR)</a:t>
            </a:r>
          </a:p>
          <a:p>
            <a:pPr>
              <a:lnSpc>
                <a:spcPts val="4049"/>
              </a:lnSpc>
            </a:pPr>
            <a:endParaRPr lang="en-US" sz="2530" dirty="0">
              <a:solidFill>
                <a:srgbClr val="FFFFFF"/>
              </a:solidFill>
              <a:latin typeface="Nunito Sans 1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783400" y="2734133"/>
            <a:ext cx="6337243" cy="10705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247"/>
              </a:lnSpc>
            </a:pPr>
            <a:r>
              <a:rPr lang="en-US" sz="7497" dirty="0">
                <a:solidFill>
                  <a:srgbClr val="FFFFFF"/>
                </a:solidFill>
                <a:latin typeface="Nunito Sans 1"/>
              </a:rPr>
              <a:t>THANK YOU</a:t>
            </a:r>
          </a:p>
        </p:txBody>
      </p:sp>
      <p:sp>
        <p:nvSpPr>
          <p:cNvPr id="10" name="Freeform 10"/>
          <p:cNvSpPr/>
          <p:nvPr/>
        </p:nvSpPr>
        <p:spPr>
          <a:xfrm>
            <a:off x="2163125" y="8843270"/>
            <a:ext cx="1198184" cy="1156792"/>
          </a:xfrm>
          <a:custGeom>
            <a:avLst/>
            <a:gdLst/>
            <a:ahLst/>
            <a:cxnLst/>
            <a:rect l="l" t="t" r="r" b="b"/>
            <a:pathLst>
              <a:path w="1198184" h="1156792">
                <a:moveTo>
                  <a:pt x="0" y="0"/>
                </a:moveTo>
                <a:lnTo>
                  <a:pt x="1198184" y="0"/>
                </a:lnTo>
                <a:lnTo>
                  <a:pt x="1198184" y="1156793"/>
                </a:lnTo>
                <a:lnTo>
                  <a:pt x="0" y="115679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VI"/>
          </a:p>
        </p:txBody>
      </p:sp>
      <p:grpSp>
        <p:nvGrpSpPr>
          <p:cNvPr id="11" name="Group 11"/>
          <p:cNvGrpSpPr/>
          <p:nvPr/>
        </p:nvGrpSpPr>
        <p:grpSpPr>
          <a:xfrm>
            <a:off x="2762217" y="8797523"/>
            <a:ext cx="1176685" cy="1176685"/>
            <a:chOff x="0" y="0"/>
            <a:chExt cx="1568913" cy="1568913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1568913" cy="1568913"/>
              <a:chOff x="0" y="0"/>
              <a:chExt cx="6350000" cy="63500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FEBF0E"/>
              </a:solidFill>
            </p:spPr>
            <p:txBody>
              <a:bodyPr/>
              <a:lstStyle/>
              <a:p>
                <a:endParaRPr lang="en-VI"/>
              </a:p>
            </p:txBody>
          </p:sp>
        </p:grpSp>
        <p:sp>
          <p:nvSpPr>
            <p:cNvPr id="14" name="Freeform 14"/>
            <p:cNvSpPr/>
            <p:nvPr/>
          </p:nvSpPr>
          <p:spPr>
            <a:xfrm>
              <a:off x="162117" y="199983"/>
              <a:ext cx="1288407" cy="1130577"/>
            </a:xfrm>
            <a:custGeom>
              <a:avLst/>
              <a:gdLst/>
              <a:ahLst/>
              <a:cxnLst/>
              <a:rect l="l" t="t" r="r" b="b"/>
              <a:pathLst>
                <a:path w="1288407" h="1130577">
                  <a:moveTo>
                    <a:pt x="0" y="0"/>
                  </a:moveTo>
                  <a:lnTo>
                    <a:pt x="1288406" y="0"/>
                  </a:lnTo>
                  <a:lnTo>
                    <a:pt x="1288406" y="1130577"/>
                  </a:lnTo>
                  <a:lnTo>
                    <a:pt x="0" y="11305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VI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28700" y="8797523"/>
            <a:ext cx="1160852" cy="1160852"/>
            <a:chOff x="0" y="0"/>
            <a:chExt cx="1547803" cy="1547803"/>
          </a:xfrm>
        </p:grpSpPr>
        <p:grpSp>
          <p:nvGrpSpPr>
            <p:cNvPr id="16" name="Group 16"/>
            <p:cNvGrpSpPr/>
            <p:nvPr/>
          </p:nvGrpSpPr>
          <p:grpSpPr>
            <a:xfrm>
              <a:off x="0" y="0"/>
              <a:ext cx="1547803" cy="1547803"/>
              <a:chOff x="0" y="0"/>
              <a:chExt cx="6350000" cy="63500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FCBE1A"/>
              </a:solidFill>
            </p:spPr>
            <p:txBody>
              <a:bodyPr/>
              <a:lstStyle/>
              <a:p>
                <a:endParaRPr lang="en-VI"/>
              </a:p>
            </p:txBody>
          </p:sp>
        </p:grpSp>
        <p:sp>
          <p:nvSpPr>
            <p:cNvPr id="18" name="Freeform 18"/>
            <p:cNvSpPr/>
            <p:nvPr/>
          </p:nvSpPr>
          <p:spPr>
            <a:xfrm>
              <a:off x="212792" y="273895"/>
              <a:ext cx="1122220" cy="1083452"/>
            </a:xfrm>
            <a:custGeom>
              <a:avLst/>
              <a:gdLst/>
              <a:ahLst/>
              <a:cxnLst/>
              <a:rect l="l" t="t" r="r" b="b"/>
              <a:pathLst>
                <a:path w="1122220" h="1083452">
                  <a:moveTo>
                    <a:pt x="0" y="0"/>
                  </a:moveTo>
                  <a:lnTo>
                    <a:pt x="1122220" y="0"/>
                  </a:lnTo>
                  <a:lnTo>
                    <a:pt x="1122220" y="1083452"/>
                  </a:lnTo>
                  <a:lnTo>
                    <a:pt x="0" y="10834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VI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4582004" y="8869126"/>
            <a:ext cx="1130937" cy="1130937"/>
            <a:chOff x="0" y="0"/>
            <a:chExt cx="1507916" cy="1507916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0"/>
              <a:ext cx="1507916" cy="1507916"/>
              <a:chOff x="0" y="0"/>
              <a:chExt cx="6350000" cy="63500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FEBF0E"/>
              </a:solidFill>
            </p:spPr>
            <p:txBody>
              <a:bodyPr/>
              <a:lstStyle/>
              <a:p>
                <a:endParaRPr lang="en-VI"/>
              </a:p>
            </p:txBody>
          </p:sp>
        </p:grpSp>
        <p:sp>
          <p:nvSpPr>
            <p:cNvPr id="22" name="Freeform 22"/>
            <p:cNvSpPr/>
            <p:nvPr/>
          </p:nvSpPr>
          <p:spPr>
            <a:xfrm>
              <a:off x="120666" y="238019"/>
              <a:ext cx="1266584" cy="1013267"/>
            </a:xfrm>
            <a:custGeom>
              <a:avLst/>
              <a:gdLst/>
              <a:ahLst/>
              <a:cxnLst/>
              <a:rect l="l" t="t" r="r" b="b"/>
              <a:pathLst>
                <a:path w="1266584" h="1013267">
                  <a:moveTo>
                    <a:pt x="0" y="0"/>
                  </a:moveTo>
                  <a:lnTo>
                    <a:pt x="1266584" y="0"/>
                  </a:lnTo>
                  <a:lnTo>
                    <a:pt x="1266584" y="1013267"/>
                  </a:lnTo>
                  <a:lnTo>
                    <a:pt x="0" y="1013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VI"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6080738" y="8783401"/>
            <a:ext cx="3439442" cy="8946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04"/>
              </a:lnSpc>
            </a:pPr>
            <a:r>
              <a:rPr lang="en-US" sz="2315">
                <a:solidFill>
                  <a:srgbClr val="FFFFFF"/>
                </a:solidFill>
                <a:latin typeface="Nunito Sans 1"/>
              </a:rPr>
              <a:t>Phone: (340)220-1221</a:t>
            </a:r>
          </a:p>
          <a:p>
            <a:pPr algn="ctr">
              <a:lnSpc>
                <a:spcPts val="3704"/>
              </a:lnSpc>
            </a:pPr>
            <a:r>
              <a:rPr lang="en-US" sz="2315">
                <a:solidFill>
                  <a:srgbClr val="FFFFFF"/>
                </a:solidFill>
                <a:latin typeface="Nunito Sans 1"/>
              </a:rPr>
              <a:t>  Email: info@usviodr.com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FAFD6DA261F584EABF1486FA8957779" ma:contentTypeVersion="15" ma:contentTypeDescription="Create a new document." ma:contentTypeScope="" ma:versionID="b24addc5a73149de0e7893f4db8dd27a">
  <xsd:schema xmlns:xsd="http://www.w3.org/2001/XMLSchema" xmlns:xs="http://www.w3.org/2001/XMLSchema" xmlns:p="http://schemas.microsoft.com/office/2006/metadata/properties" xmlns:ns2="50f9653a-ed11-4182-89fd-307e6c2450b1" xmlns:ns3="9bdccc73-dd04-4247-b42e-1edc645e3687" targetNamespace="http://schemas.microsoft.com/office/2006/metadata/properties" ma:root="true" ma:fieldsID="6ff9b6797c5698de767830a962df2eb9" ns2:_="" ns3:_="">
    <xsd:import namespace="50f9653a-ed11-4182-89fd-307e6c2450b1"/>
    <xsd:import namespace="9bdccc73-dd04-4247-b42e-1edc645e368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DateTake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f9653a-ed11-4182-89fd-307e6c2450b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16ce7a5-80b3-467b-b812-4570f4befe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dccc73-dd04-4247-b42e-1edc645e3687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2b3ac3e-2764-436d-b9dc-d0fbd02b1df1}" ma:internalName="TaxCatchAll" ma:showField="CatchAllData" ma:web="9bdccc73-dd04-4247-b42e-1edc645e368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bdccc73-dd04-4247-b42e-1edc645e3687" xsi:nil="true"/>
    <lcf76f155ced4ddcb4097134ff3c332f xmlns="50f9653a-ed11-4182-89fd-307e6c2450b1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34BBE57-2114-4CC8-88FB-4FC718920D2F}"/>
</file>

<file path=customXml/itemProps2.xml><?xml version="1.0" encoding="utf-8"?>
<ds:datastoreItem xmlns:ds="http://schemas.openxmlformats.org/officeDocument/2006/customXml" ds:itemID="{311BC6A1-4F7C-4E58-85E1-307E78EB2C3F}">
  <ds:schemaRefs>
    <ds:schemaRef ds:uri="http://www.w3.org/XML/1998/namespace"/>
    <ds:schemaRef ds:uri="http://purl.org/dc/dcmitype/"/>
    <ds:schemaRef ds:uri="http://purl.org/dc/terms/"/>
    <ds:schemaRef ds:uri="e86793b9-5246-4aa3-8a34-b29775e28999"/>
    <ds:schemaRef ds:uri="http://schemas.openxmlformats.org/package/2006/metadata/core-properties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5200c68a-7d32-4d24-824b-54143e0d82f2"/>
  </ds:schemaRefs>
</ds:datastoreItem>
</file>

<file path=customXml/itemProps3.xml><?xml version="1.0" encoding="utf-8"?>
<ds:datastoreItem xmlns:ds="http://schemas.openxmlformats.org/officeDocument/2006/customXml" ds:itemID="{DCC5C24C-223B-4461-B514-50964DF838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735</TotalTime>
  <Words>689</Words>
  <Application>Microsoft Office PowerPoint</Application>
  <PresentationFormat>Custom</PresentationFormat>
  <Paragraphs>200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3" baseType="lpstr">
      <vt:lpstr>Montserrat Heavy Italics</vt:lpstr>
      <vt:lpstr>Calibri</vt:lpstr>
      <vt:lpstr>Montserrat Ultra-Bold Italics</vt:lpstr>
      <vt:lpstr>Arimo Bold</vt:lpstr>
      <vt:lpstr>Nunito Sans Condensed Bold Italics</vt:lpstr>
      <vt:lpstr>Nunito Sans 1</vt:lpstr>
      <vt:lpstr>Nunito Sans 1 Semi-Bold</vt:lpstr>
      <vt:lpstr>Aptos</vt:lpstr>
      <vt:lpstr>Nunito Sans 2 Bold</vt:lpstr>
      <vt:lpstr>Montserrat Classic Bold</vt:lpstr>
      <vt:lpstr>Nunito Sans 1 Bold</vt:lpstr>
      <vt:lpstr>Arial</vt:lpstr>
      <vt:lpstr>Nunito Sans 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Revenue Estimating</dc:title>
  <dc:creator>Harold Brown</dc:creator>
  <cp:lastModifiedBy>Watlington-Francis, Artra S.</cp:lastModifiedBy>
  <cp:revision>1</cp:revision>
  <dcterms:created xsi:type="dcterms:W3CDTF">2006-08-16T00:00:00Z</dcterms:created>
  <dcterms:modified xsi:type="dcterms:W3CDTF">2024-04-30T21:10:57Z</dcterms:modified>
  <dc:identifier>DAF60E7QDhY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0x010100EFAFD6DA261F584EABF1486FA8957779</vt:lpwstr>
  </property>
  <property fmtid="{D5CDD505-2E9C-101B-9397-08002B2CF9AE}" pid="3" name="MediaServiceImageTags">
    <vt:lpwstr/>
  </property>
</Properties>
</file>