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1.xml" ContentType="application/vnd.openxmlformats-officedocument.drawingml.chartshapes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7"/>
  </p:notesMasterIdLst>
  <p:sldIdLst>
    <p:sldId id="306" r:id="rId2"/>
    <p:sldId id="309" r:id="rId3"/>
    <p:sldId id="310" r:id="rId4"/>
    <p:sldId id="311" r:id="rId5"/>
    <p:sldId id="312" r:id="rId6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35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D884"/>
    <a:srgbClr val="F3F9B9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8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062" y="108"/>
      </p:cViewPr>
      <p:guideLst>
        <p:guide orient="horz" pos="4032"/>
        <p:guide pos="352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5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500" baseline="0" dirty="0">
                <a:solidFill>
                  <a:schemeClr val="bg2">
                    <a:lumMod val="25000"/>
                  </a:schemeClr>
                </a:solidFill>
              </a:rPr>
              <a:t>All </a:t>
            </a:r>
            <a:r>
              <a:rPr lang="en-US" sz="2500" i="1" baseline="0" dirty="0">
                <a:solidFill>
                  <a:schemeClr val="bg2">
                    <a:lumMod val="25000"/>
                  </a:schemeClr>
                </a:solidFill>
              </a:rPr>
              <a:t>Active</a:t>
            </a:r>
            <a:r>
              <a:rPr lang="en-US" sz="2500" baseline="0" dirty="0">
                <a:solidFill>
                  <a:schemeClr val="bg2">
                    <a:lumMod val="25000"/>
                  </a:schemeClr>
                </a:solidFill>
              </a:rPr>
              <a:t> Voters (Adults 18+)</a:t>
            </a:r>
          </a:p>
        </c:rich>
      </c:tx>
      <c:layout>
        <c:manualLayout>
          <c:xMode val="edge"/>
          <c:yMode val="edge"/>
          <c:x val="0.29259038366763601"/>
          <c:y val="2.87937321000720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Voters: P18+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327-4924-AB3D-6128A5A4E463}"/>
              </c:ext>
            </c:extLst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327-4924-AB3D-6128A5A4E463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327-4924-AB3D-6128A5A4E463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327-4924-AB3D-6128A5A4E463}"/>
              </c:ext>
            </c:extLst>
          </c:dPt>
          <c:dLbls>
            <c:dLbl>
              <c:idx val="0"/>
              <c:layout>
                <c:manualLayout>
                  <c:x val="-0.18853357963350201"/>
                  <c:y val="-0.11518430614496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5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500" baseline="0" dirty="0">
                        <a:solidFill>
                          <a:schemeClr val="bg1"/>
                        </a:solidFill>
                      </a:rPr>
                      <a:t>65%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5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063456590797304"/>
                      <c:h val="7.264305033009396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327-4924-AB3D-6128A5A4E463}"/>
                </c:ext>
              </c:extLst>
            </c:dLbl>
            <c:dLbl>
              <c:idx val="1"/>
              <c:layout>
                <c:manualLayout>
                  <c:x val="-2.6037410174950301E-2"/>
                  <c:y val="6.485623956096320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5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327-4924-AB3D-6128A5A4E463}"/>
                </c:ext>
              </c:extLst>
            </c:dLbl>
            <c:dLbl>
              <c:idx val="2"/>
              <c:layout>
                <c:manualLayout>
                  <c:x val="0.16177405461139899"/>
                  <c:y val="9.338678782576420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5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500323766322088"/>
                      <c:h val="8.79585364351329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327-4924-AB3D-6128A5A4E463}"/>
                </c:ext>
              </c:extLst>
            </c:dLbl>
            <c:dLbl>
              <c:idx val="3"/>
              <c:layout>
                <c:manualLayout>
                  <c:x val="-0.18329279473215199"/>
                  <c:y val="4.060796499696219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5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994686089686971E-2"/>
                      <c:h val="7.44927471309100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4327-4924-AB3D-6128A5A4E4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Democratic</c:v>
                </c:pt>
                <c:pt idx="1">
                  <c:v>Independent Citizen Movement</c:v>
                </c:pt>
                <c:pt idx="2">
                  <c:v>No Party</c:v>
                </c:pt>
                <c:pt idx="3">
                  <c:v>Republican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0.65</c:v>
                </c:pt>
                <c:pt idx="1">
                  <c:v>0.03</c:v>
                </c:pt>
                <c:pt idx="2">
                  <c:v>0.28999999999999998</c:v>
                </c:pt>
                <c:pt idx="3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327-4924-AB3D-6128A5A4E4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5891341439572599"/>
          <c:w val="1"/>
          <c:h val="0.1189177952173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aseline="0" dirty="0">
                <a:solidFill>
                  <a:schemeClr val="bg2">
                    <a:lumMod val="25000"/>
                  </a:schemeClr>
                </a:solidFill>
              </a:rPr>
              <a:t>A18-24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P18-24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187-4240-ABC2-C35FCA3DF6BE}"/>
              </c:ext>
            </c:extLst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187-4240-ABC2-C35FCA3DF6BE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187-4240-ABC2-C35FCA3DF6BE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187-4240-ABC2-C35FCA3DF6BE}"/>
              </c:ext>
            </c:extLst>
          </c:dPt>
          <c:dLbls>
            <c:dLbl>
              <c:idx val="0"/>
              <c:layout>
                <c:manualLayout>
                  <c:x val="-0.151027366560371"/>
                  <c:y val="3.32640212705132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1"/>
                        </a:solidFill>
                      </a:rPr>
                      <a:t>48%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187-4240-ABC2-C35FCA3DF6BE}"/>
                </c:ext>
              </c:extLst>
            </c:dLbl>
            <c:dLbl>
              <c:idx val="1"/>
              <c:layout>
                <c:manualLayout>
                  <c:x val="0.109469507396508"/>
                  <c:y val="-3.3832576754990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187-4240-ABC2-C35FCA3DF6BE}"/>
                </c:ext>
              </c:extLst>
            </c:dLbl>
            <c:dLbl>
              <c:idx val="2"/>
              <c:layout>
                <c:manualLayout>
                  <c:x val="0.158667116999132"/>
                  <c:y val="-2.706888174686910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56297638699409"/>
                      <c:h val="8.795848198890579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87-4240-ABC2-C35FCA3DF6BE}"/>
                </c:ext>
              </c:extLst>
            </c:dLbl>
            <c:dLbl>
              <c:idx val="3"/>
              <c:layout>
                <c:manualLayout>
                  <c:x val="-0.14649607932613201"/>
                  <c:y val="2.949629958194820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187-4240-ABC2-C35FCA3DF6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Democratic</c:v>
                </c:pt>
                <c:pt idx="1">
                  <c:v>ICM</c:v>
                </c:pt>
                <c:pt idx="2">
                  <c:v>No Party</c:v>
                </c:pt>
                <c:pt idx="3">
                  <c:v>Republican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0.47</c:v>
                </c:pt>
                <c:pt idx="1">
                  <c:v>0.01</c:v>
                </c:pt>
                <c:pt idx="2">
                  <c:v>0.49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187-4240-ABC2-C35FCA3DF6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1441214439642695"/>
          <c:w val="1"/>
          <c:h val="0.185587855603572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5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500" baseline="0" dirty="0">
                <a:solidFill>
                  <a:schemeClr val="bg2">
                    <a:lumMod val="25000"/>
                  </a:schemeClr>
                </a:solidFill>
              </a:rPr>
              <a:t>All Political Parties</a:t>
            </a:r>
          </a:p>
        </c:rich>
      </c:tx>
      <c:layout>
        <c:manualLayout>
          <c:xMode val="edge"/>
          <c:yMode val="edge"/>
          <c:x val="0.364071759053612"/>
          <c:y val="3.69217112744789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Party Affiliation</c:v>
                </c:pt>
              </c:strCache>
            </c:strRef>
          </c:tx>
          <c:dPt>
            <c:idx val="0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831-447B-9B9F-7A4806E8394B}"/>
              </c:ext>
            </c:extLst>
          </c:dPt>
          <c:dPt>
            <c:idx val="1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831-447B-9B9F-7A4806E8394B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831-447B-9B9F-7A4806E8394B}"/>
              </c:ext>
            </c:extLst>
          </c:dPt>
          <c:dPt>
            <c:idx val="3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831-447B-9B9F-7A4806E8394B}"/>
              </c:ext>
            </c:extLst>
          </c:dPt>
          <c:dLbls>
            <c:dLbl>
              <c:idx val="0"/>
              <c:layout>
                <c:manualLayout>
                  <c:x val="0.13299027139757599"/>
                  <c:y val="4.6401675593182097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tx1"/>
                        </a:solidFill>
                      </a:rPr>
                      <a:t>8%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831-447B-9B9F-7A4806E8394B}"/>
                </c:ext>
              </c:extLst>
            </c:dLbl>
            <c:dLbl>
              <c:idx val="1"/>
              <c:layout>
                <c:manualLayout>
                  <c:x val="-0.13043161300280801"/>
                  <c:y val="0.11096734722026801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25%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831-447B-9B9F-7A4806E8394B}"/>
                </c:ext>
              </c:extLst>
            </c:dLbl>
            <c:dLbl>
              <c:idx val="2"/>
              <c:layout>
                <c:manualLayout>
                  <c:x val="-3.5732256460448003E-2"/>
                  <c:y val="-0.2350658057630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5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500" baseline="0" dirty="0">
                        <a:solidFill>
                          <a:schemeClr val="bg1"/>
                        </a:solidFill>
                      </a:rPr>
                      <a:t>39%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5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681858498967746E-2"/>
                      <c:h val="8.795848198890579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831-447B-9B9F-7A4806E8394B}"/>
                </c:ext>
              </c:extLst>
            </c:dLbl>
            <c:dLbl>
              <c:idx val="3"/>
              <c:layout>
                <c:manualLayout>
                  <c:x val="0.12912323305672599"/>
                  <c:y val="0.1295553130358670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5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28%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5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831-447B-9B9F-7A4806E839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A18-24</c:v>
                </c:pt>
                <c:pt idx="1">
                  <c:v>A25-44</c:v>
                </c:pt>
                <c:pt idx="2">
                  <c:v>A45-64</c:v>
                </c:pt>
                <c:pt idx="3">
                  <c:v>A66+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6.3E-2</c:v>
                </c:pt>
                <c:pt idx="1">
                  <c:v>0.21199999999999999</c:v>
                </c:pt>
                <c:pt idx="2">
                  <c:v>0.40899999999999997</c:v>
                </c:pt>
                <c:pt idx="3">
                  <c:v>0.316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831-447B-9B9F-7A4806E839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06271609274826"/>
          <c:w val="1"/>
          <c:h val="0.1937283907251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6261000925776998"/>
          <c:w val="1"/>
          <c:h val="0.114840378932910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5359016453404202"/>
          <c:w val="1"/>
          <c:h val="0.1193503012947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Democratic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Democratic</c:v>
                </c:pt>
              </c:strCache>
            </c:strRef>
          </c:tx>
          <c:dPt>
            <c:idx val="0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187-4240-ABC2-C35FCA3DF6BE}"/>
              </c:ext>
            </c:extLst>
          </c:dPt>
          <c:dPt>
            <c:idx val="1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187-4240-ABC2-C35FCA3DF6BE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187-4240-ABC2-C35FCA3DF6BE}"/>
              </c:ext>
            </c:extLst>
          </c:dPt>
          <c:dPt>
            <c:idx val="3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187-4240-ABC2-C35FCA3DF6BE}"/>
              </c:ext>
            </c:extLst>
          </c:dPt>
          <c:dLbls>
            <c:dLbl>
              <c:idx val="0"/>
              <c:layout>
                <c:manualLayout>
                  <c:x val="-0.151027366560371"/>
                  <c:y val="3.32640212705132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tx1"/>
                        </a:solidFill>
                      </a:rPr>
                      <a:t>6%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187-4240-ABC2-C35FCA3DF6BE}"/>
                </c:ext>
              </c:extLst>
            </c:dLbl>
            <c:dLbl>
              <c:idx val="1"/>
              <c:layout>
                <c:manualLayout>
                  <c:x val="-0.116509129469404"/>
                  <c:y val="7.199437982583099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187-4240-ABC2-C35FCA3DF6BE}"/>
                </c:ext>
              </c:extLst>
            </c:dLbl>
            <c:dLbl>
              <c:idx val="2"/>
              <c:layout>
                <c:manualLayout>
                  <c:x val="-1.72530490602801E-2"/>
                  <c:y val="-0.18993919597152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5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500" baseline="0" dirty="0">
                        <a:solidFill>
                          <a:schemeClr val="bg1"/>
                        </a:solidFill>
                      </a:rPr>
                      <a:t>40%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0542346624250332"/>
                      <c:h val="8.795848198890579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87-4240-ABC2-C35FCA3DF6BE}"/>
                </c:ext>
              </c:extLst>
            </c:dLbl>
            <c:dLbl>
              <c:idx val="3"/>
              <c:layout>
                <c:manualLayout>
                  <c:x val="0.11380855615503201"/>
                  <c:y val="8.648004543315980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187-4240-ABC2-C35FCA3DF6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P18-24</c:v>
                </c:pt>
                <c:pt idx="1">
                  <c:v>P25-44</c:v>
                </c:pt>
                <c:pt idx="2">
                  <c:v>P45-64</c:v>
                </c:pt>
                <c:pt idx="3">
                  <c:v>P66+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6.3E-2</c:v>
                </c:pt>
                <c:pt idx="1">
                  <c:v>0.21199999999999999</c:v>
                </c:pt>
                <c:pt idx="2">
                  <c:v>0.40899999999999997</c:v>
                </c:pt>
                <c:pt idx="3">
                  <c:v>0.316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187-4240-ABC2-C35FCA3DF6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06271609274826"/>
          <c:w val="1"/>
          <c:h val="0.1937283907251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 Party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No Party</c:v>
                </c:pt>
              </c:strCache>
            </c:strRef>
          </c:tx>
          <c:dPt>
            <c:idx val="0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9E9-4D99-9590-E61F982BE738}"/>
              </c:ext>
            </c:extLst>
          </c:dPt>
          <c:dPt>
            <c:idx val="1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9E9-4D99-9590-E61F982BE738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9E9-4D99-9590-E61F982BE738}"/>
              </c:ext>
            </c:extLst>
          </c:dPt>
          <c:dPt>
            <c:idx val="3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9E9-4D99-9590-E61F982BE738}"/>
              </c:ext>
            </c:extLst>
          </c:dPt>
          <c:dLbls>
            <c:dLbl>
              <c:idx val="0"/>
              <c:layout>
                <c:manualLayout>
                  <c:x val="-7.6654613565752303E-2"/>
                  <c:y val="0.12543442895107601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tx1"/>
                        </a:solidFill>
                      </a:rPr>
                      <a:t>14%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9E9-4D99-9590-E61F982BE738}"/>
                </c:ext>
              </c:extLst>
            </c:dLbl>
            <c:dLbl>
              <c:idx val="1"/>
              <c:layout>
                <c:manualLayout>
                  <c:x val="-0.13367207246816201"/>
                  <c:y val="-6.232444968059620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33%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9E9-4D99-9590-E61F982BE738}"/>
                </c:ext>
              </c:extLst>
            </c:dLbl>
            <c:dLbl>
              <c:idx val="2"/>
              <c:layout>
                <c:manualLayout>
                  <c:x val="0.15437638028301701"/>
                  <c:y val="-0.10039330963390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5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500" baseline="0" dirty="0">
                        <a:solidFill>
                          <a:schemeClr val="bg1"/>
                        </a:solidFill>
                      </a:rPr>
                      <a:t>36%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114444595352177"/>
                      <c:h val="8.795848198890579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19E9-4D99-9590-E61F982BE738}"/>
                </c:ext>
              </c:extLst>
            </c:dLbl>
            <c:dLbl>
              <c:idx val="3"/>
              <c:layout>
                <c:manualLayout>
                  <c:x val="9.6645602572289796E-2"/>
                  <c:y val="0.1353232561627699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5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17%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3981506820466423E-2"/>
                      <c:h val="8.795848198890579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19E9-4D99-9590-E61F982BE7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P18-24</c:v>
                </c:pt>
                <c:pt idx="1">
                  <c:v>P25-44</c:v>
                </c:pt>
                <c:pt idx="2">
                  <c:v>P45-64</c:v>
                </c:pt>
                <c:pt idx="3">
                  <c:v>P66+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0.14799999999999999</c:v>
                </c:pt>
                <c:pt idx="1">
                  <c:v>0.32300000000000001</c:v>
                </c:pt>
                <c:pt idx="2">
                  <c:v>0.36699999999999999</c:v>
                </c:pt>
                <c:pt idx="3">
                  <c:v>0.16200000000000001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9E9-4D99-9590-E61F982BE7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06271609274826"/>
          <c:w val="1"/>
          <c:h val="0.1937283907251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Republican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Republican</c:v>
                </c:pt>
              </c:strCache>
            </c:strRef>
          </c:tx>
          <c:dPt>
            <c:idx val="0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154-4F31-9449-5DCF84ED0580}"/>
              </c:ext>
            </c:extLst>
          </c:dPt>
          <c:dPt>
            <c:idx val="1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154-4F31-9449-5DCF84ED0580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154-4F31-9449-5DCF84ED0580}"/>
              </c:ext>
            </c:extLst>
          </c:dPt>
          <c:dPt>
            <c:idx val="3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154-4F31-9449-5DCF84ED0580}"/>
              </c:ext>
            </c:extLst>
          </c:dPt>
          <c:dLbls>
            <c:dLbl>
              <c:idx val="0"/>
              <c:layout>
                <c:manualLayout>
                  <c:x val="-0.151027366560371"/>
                  <c:y val="3.32640212705132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tx1"/>
                        </a:solidFill>
                      </a:rPr>
                      <a:t>4%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154-4F31-9449-5DCF84ED0580}"/>
                </c:ext>
              </c:extLst>
            </c:dLbl>
            <c:dLbl>
              <c:idx val="1"/>
              <c:layout>
                <c:manualLayout>
                  <c:x val="-0.116509129469404"/>
                  <c:y val="9.234571762983509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154-4F31-9449-5DCF84ED0580}"/>
                </c:ext>
              </c:extLst>
            </c:dLbl>
            <c:dLbl>
              <c:idx val="2"/>
              <c:layout>
                <c:manualLayout>
                  <c:x val="-3.58462369867927E-2"/>
                  <c:y val="-0.20622026621472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5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500" baseline="0" dirty="0">
                        <a:solidFill>
                          <a:schemeClr val="bg1"/>
                        </a:solidFill>
                      </a:rPr>
                      <a:t>42%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56297638699409"/>
                      <c:h val="8.795848198890579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C154-4F31-9449-5DCF84ED0580}"/>
                </c:ext>
              </c:extLst>
            </c:dLbl>
            <c:dLbl>
              <c:idx val="3"/>
              <c:layout>
                <c:manualLayout>
                  <c:x val="0.116669046654825"/>
                  <c:y val="0.11090165079796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154-4F31-9449-5DCF84ED05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P18-24</c:v>
                </c:pt>
                <c:pt idx="1">
                  <c:v>P25-44</c:v>
                </c:pt>
                <c:pt idx="2">
                  <c:v>P45-64</c:v>
                </c:pt>
                <c:pt idx="3">
                  <c:v>P66+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4.4999999999999998E-2</c:v>
                </c:pt>
                <c:pt idx="1">
                  <c:v>0.214</c:v>
                </c:pt>
                <c:pt idx="2">
                  <c:v>0.42499999999999999</c:v>
                </c:pt>
                <c:pt idx="3">
                  <c:v>0.316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154-4F31-9449-5DCF84ED05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06271609274826"/>
          <c:w val="1"/>
          <c:h val="0.1937283907251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Independent Citizen Movement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Independent Citizen Movement</c:v>
                </c:pt>
              </c:strCache>
            </c:strRef>
          </c:tx>
          <c:dPt>
            <c:idx val="0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F2D-4A64-B425-9F19F5C5EBD2}"/>
              </c:ext>
            </c:extLst>
          </c:dPt>
          <c:dPt>
            <c:idx val="1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F2D-4A64-B425-9F19F5C5EBD2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F2D-4A64-B425-9F19F5C5EBD2}"/>
              </c:ext>
            </c:extLst>
          </c:dPt>
          <c:dPt>
            <c:idx val="3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F2D-4A64-B425-9F19F5C5EBD2}"/>
              </c:ext>
            </c:extLst>
          </c:dPt>
          <c:dLbls>
            <c:dLbl>
              <c:idx val="0"/>
              <c:layout>
                <c:manualLayout>
                  <c:x val="-0.15674834755995701"/>
                  <c:y val="7.3966696878521396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tx1"/>
                        </a:solidFill>
                      </a:rPr>
                      <a:t>3%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F2D-4A64-B425-9F19F5C5EBD2}"/>
                </c:ext>
              </c:extLst>
            </c:dLbl>
            <c:dLbl>
              <c:idx val="1"/>
              <c:layout>
                <c:manualLayout>
                  <c:x val="-9.3625205471059902E-2"/>
                  <c:y val="0.11269705543383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F2D-4A64-B425-9F19F5C5EBD2}"/>
                </c:ext>
              </c:extLst>
            </c:dLbl>
            <c:dLbl>
              <c:idx val="2"/>
              <c:layout>
                <c:manualLayout>
                  <c:x val="-0.107358463750273"/>
                  <c:y val="-0.20011486487352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5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500" baseline="0" dirty="0">
                        <a:solidFill>
                          <a:schemeClr val="bg1"/>
                        </a:solidFill>
                      </a:rPr>
                      <a:t>44%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28395609801256"/>
                      <c:h val="0.1001692846713082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F2D-4A64-B425-9F19F5C5EBD2}"/>
                </c:ext>
              </c:extLst>
            </c:dLbl>
            <c:dLbl>
              <c:idx val="3"/>
              <c:layout>
                <c:manualLayout>
                  <c:x val="0.14384369549673201"/>
                  <c:y val="9.258560702111530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5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37%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684199667597565E-2"/>
                      <c:h val="8.388821442810497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4F2D-4A64-B425-9F19F5C5EB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P18-24</c:v>
                </c:pt>
                <c:pt idx="1">
                  <c:v>P25-44</c:v>
                </c:pt>
                <c:pt idx="2">
                  <c:v>P45-64</c:v>
                </c:pt>
                <c:pt idx="3">
                  <c:v>P66+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3.7999999999999999E-2</c:v>
                </c:pt>
                <c:pt idx="1">
                  <c:v>0.16</c:v>
                </c:pt>
                <c:pt idx="2">
                  <c:v>0.44600000000000001</c:v>
                </c:pt>
                <c:pt idx="3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F2D-4A64-B425-9F19F5C5EB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06271609274826"/>
          <c:w val="1"/>
          <c:h val="0.1937283907251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6261000925776998"/>
          <c:w val="1"/>
          <c:h val="0.114840378932910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5359016453404202"/>
          <c:w val="1"/>
          <c:h val="0.1193503012947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A25-44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A25-44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839-42A3-8B70-57012D6479F1}"/>
              </c:ext>
            </c:extLst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839-42A3-8B70-57012D6479F1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839-42A3-8B70-57012D6479F1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839-42A3-8B70-57012D6479F1}"/>
              </c:ext>
            </c:extLst>
          </c:dPt>
          <c:dLbls>
            <c:dLbl>
              <c:idx val="0"/>
              <c:layout>
                <c:manualLayout>
                  <c:x val="-0.168190309559129"/>
                  <c:y val="-3.7376273480956901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1"/>
                        </a:solidFill>
                      </a:rPr>
                      <a:t>56%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839-42A3-8B70-57012D6479F1}"/>
                </c:ext>
              </c:extLst>
            </c:dLbl>
            <c:dLbl>
              <c:idx val="2"/>
              <c:layout>
                <c:manualLayout>
                  <c:x val="0.14293443080068099"/>
                  <c:y val="4.2066054994122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39%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839-42A3-8B70-57012D6479F1}"/>
                </c:ext>
              </c:extLst>
            </c:dLbl>
            <c:dLbl>
              <c:idx val="3"/>
              <c:layout>
                <c:manualLayout>
                  <c:x val="-0.14649607932613201"/>
                  <c:y val="2.949629958194820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839-42A3-8B70-57012D6479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Democratic</c:v>
                </c:pt>
                <c:pt idx="1">
                  <c:v>ICM</c:v>
                </c:pt>
                <c:pt idx="2">
                  <c:v>No Party</c:v>
                </c:pt>
                <c:pt idx="3">
                  <c:v>Republican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0.56999999999999995</c:v>
                </c:pt>
                <c:pt idx="1">
                  <c:v>0.02</c:v>
                </c:pt>
                <c:pt idx="2">
                  <c:v>0.38</c:v>
                </c:pt>
                <c:pt idx="3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839-42A3-8B70-57012D6479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9813091772201805"/>
          <c:w val="1"/>
          <c:h val="0.2018690822779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A45-65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P45-65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9AE-41C9-A039-E0A8AD7D6ABA}"/>
              </c:ext>
            </c:extLst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9AE-41C9-A039-E0A8AD7D6ABA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9AE-41C9-A039-E0A8AD7D6ABA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9AE-41C9-A039-E0A8AD7D6ABA}"/>
              </c:ext>
            </c:extLst>
          </c:dPt>
          <c:dLbls>
            <c:dLbl>
              <c:idx val="0"/>
              <c:layout>
                <c:manualLayout>
                  <c:x val="-0.136724914061405"/>
                  <c:y val="-0.135062694940177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1"/>
                        </a:solidFill>
                      </a:rPr>
                      <a:t>67%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9AE-41C9-A039-E0A8AD7D6ABA}"/>
                </c:ext>
              </c:extLst>
            </c:dLbl>
            <c:dLbl>
              <c:idx val="1"/>
              <c:layout>
                <c:manualLayout>
                  <c:x val="-2.63799163835832E-2"/>
                  <c:y val="1.641247258178029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9AE-41C9-A039-E0A8AD7D6ABA}"/>
                </c:ext>
              </c:extLst>
            </c:dLbl>
            <c:dLbl>
              <c:idx val="2"/>
              <c:layout>
                <c:manualLayout>
                  <c:x val="0.12863197830171499"/>
                  <c:y val="7.462819548052869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9AE-41C9-A039-E0A8AD7D6ABA}"/>
                </c:ext>
              </c:extLst>
            </c:dLbl>
            <c:dLbl>
              <c:idx val="3"/>
              <c:layout>
                <c:manualLayout>
                  <c:x val="-0.14649607932613201"/>
                  <c:y val="2.949629958194820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9AE-41C9-A039-E0A8AD7D6A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Democratic</c:v>
                </c:pt>
                <c:pt idx="1">
                  <c:v>ICM</c:v>
                </c:pt>
                <c:pt idx="2">
                  <c:v>No Party</c:v>
                </c:pt>
                <c:pt idx="3">
                  <c:v>Republican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0.67</c:v>
                </c:pt>
                <c:pt idx="1">
                  <c:v>0.03</c:v>
                </c:pt>
                <c:pt idx="2">
                  <c:v>0.26</c:v>
                </c:pt>
                <c:pt idx="3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9AE-41C9-A039-E0A8AD7D6A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9813091772201805"/>
          <c:w val="1"/>
          <c:h val="0.2018690822779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A66+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P66+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E2C-49B1-87E3-C53EFB98F7B6}"/>
              </c:ext>
            </c:extLst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E2C-49B1-87E3-C53EFB98F7B6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E2C-49B1-87E3-C53EFB98F7B6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E2C-49B1-87E3-C53EFB98F7B6}"/>
              </c:ext>
            </c:extLst>
          </c:dPt>
          <c:dLbls>
            <c:dLbl>
              <c:idx val="0"/>
              <c:layout>
                <c:manualLayout>
                  <c:x val="-0.139585404561199"/>
                  <c:y val="-0.15134376518338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1"/>
                        </a:solidFill>
                      </a:rPr>
                      <a:t>75%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E2C-49B1-87E3-C53EFB98F7B6}"/>
                </c:ext>
              </c:extLst>
            </c:dLbl>
            <c:dLbl>
              <c:idx val="1"/>
              <c:layout>
                <c:manualLayout>
                  <c:x val="-2.5286736018170199E-2"/>
                  <c:y val="1.5275682106334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E2C-49B1-87E3-C53EFB98F7B6}"/>
                </c:ext>
              </c:extLst>
            </c:dLbl>
            <c:dLbl>
              <c:idx val="2"/>
              <c:layout>
                <c:manualLayout>
                  <c:x val="0.117190005718559"/>
                  <c:y val="0.10719033596693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3981506820466423E-2"/>
                      <c:h val="7.981794686730414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E2C-49B1-87E3-C53EFB98F7B6}"/>
                </c:ext>
              </c:extLst>
            </c:dLbl>
            <c:dLbl>
              <c:idx val="3"/>
              <c:layout>
                <c:manualLayout>
                  <c:x val="-0.14649607932613201"/>
                  <c:y val="2.949629958194820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E2C-49B1-87E3-C53EFB98F7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Democratic</c:v>
                </c:pt>
                <c:pt idx="1">
                  <c:v>ICM</c:v>
                </c:pt>
                <c:pt idx="2">
                  <c:v>No Party</c:v>
                </c:pt>
                <c:pt idx="3">
                  <c:v>Republican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0.75</c:v>
                </c:pt>
                <c:pt idx="1">
                  <c:v>0.04</c:v>
                </c:pt>
                <c:pt idx="2">
                  <c:v>0.17</c:v>
                </c:pt>
                <c:pt idx="3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E2C-49B1-87E3-C53EFB98F7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9813107415322404"/>
          <c:w val="1"/>
          <c:h val="0.2018690822779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0.25089</cdr:x>
      <cdr:y>0.94103</cdr:y>
    </cdr:from>
    <cdr:to>
      <cdr:x>0.74971</cdr:x>
      <cdr:y>1</cdr:y>
    </cdr:to>
    <cdr:sp macro="" textlink="">
      <cdr:nvSpPr>
        <cdr:cNvPr id="2" name="Footer Placeholder 1">
          <a:extLst xmlns:a="http://schemas.openxmlformats.org/drawingml/2006/main">
            <a:ext uri="{FF2B5EF4-FFF2-40B4-BE49-F238E27FC236}">
              <a16:creationId xmlns:a16="http://schemas.microsoft.com/office/drawing/2014/main" id="{2A0D752F-5961-4192-8A02-8C1D03AB44A9}"/>
            </a:ext>
          </a:extLst>
        </cdr:cNvPr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2295948" y="5826354"/>
          <a:ext cx="4564924" cy="365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91440" tIns="45720" rIns="91440" bIns="45720" rtlCol="0" anchor="ctr"/>
        <a:lstStyle xmlns:a="http://schemas.openxmlformats.org/drawingml/2006/main">
          <a:defPPr>
            <a:defRPr lang="en-US"/>
          </a:defPPr>
          <a:lvl1pPr marL="0" algn="ctr" defTabSz="457200" rtl="0" eaLnBrk="1" latinLnBrk="0" hangingPunct="1">
            <a:defRPr sz="1200" kern="12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</a:rPr>
            <a:t>Source: Elections System of the Virgin Islands.  November 5, 2018</a:t>
          </a:r>
        </a:p>
      </cdr:txBody>
    </cdr:sp>
  </cdr:relSizeAnchor>
  <cdr:relSizeAnchor xmlns:cdr="http://schemas.openxmlformats.org/drawingml/2006/chartDrawing">
    <cdr:from>
      <cdr:x>0.77034</cdr:x>
      <cdr:y>0.43288</cdr:y>
    </cdr:from>
    <cdr:to>
      <cdr:x>0.96906</cdr:x>
      <cdr:y>0.5671</cdr:y>
    </cdr:to>
    <cdr:sp macro="" textlink="">
      <cdr:nvSpPr>
        <cdr:cNvPr id="4" name="TextBox 2"/>
        <cdr:cNvSpPr txBox="1"/>
      </cdr:nvSpPr>
      <cdr:spPr>
        <a:xfrm xmlns:a="http://schemas.openxmlformats.org/drawingml/2006/main">
          <a:off x="7049625" y="2680172"/>
          <a:ext cx="1818603" cy="8309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9050">
          <a:solidFill>
            <a:schemeClr val="tx1"/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800" b="1" dirty="0"/>
            <a:t>51,092 </a:t>
          </a:r>
        </a:p>
        <a:p xmlns:a="http://schemas.openxmlformats.org/drawingml/2006/main">
          <a:pPr algn="ctr"/>
          <a:r>
            <a:rPr lang="en-US" sz="2000" b="1" dirty="0"/>
            <a:t>Active Voters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59" tIns="46579" rIns="93159" bIns="46579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6434"/>
          </a:xfrm>
          <a:prstGeom prst="rect">
            <a:avLst/>
          </a:prstGeom>
        </p:spPr>
        <p:txBody>
          <a:bodyPr vert="horz" lIns="93159" tIns="46579" rIns="93159" bIns="46579" rtlCol="0"/>
          <a:lstStyle>
            <a:lvl1pPr algn="r">
              <a:defRPr sz="1300"/>
            </a:lvl1pPr>
          </a:lstStyle>
          <a:p>
            <a:fld id="{90742DEA-4375-4FCF-B19A-CA17933CB468}" type="datetimeFigureOut">
              <a:rPr lang="en-US" smtClean="0"/>
              <a:t>11/14/2018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59" tIns="46579" rIns="93159" bIns="4657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4"/>
            <a:ext cx="5608320" cy="3660458"/>
          </a:xfrm>
          <a:prstGeom prst="rect">
            <a:avLst/>
          </a:prstGeom>
        </p:spPr>
        <p:txBody>
          <a:bodyPr vert="horz" lIns="93159" tIns="46579" rIns="93159" bIns="4657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59" tIns="46579" rIns="93159" bIns="46579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3159" tIns="46579" rIns="93159" bIns="46579" rtlCol="0" anchor="b"/>
          <a:lstStyle>
            <a:lvl1pPr algn="r">
              <a:defRPr sz="1300"/>
            </a:lvl1pPr>
          </a:lstStyle>
          <a:p>
            <a:fld id="{5AD90B1A-6BA9-462F-AECF-4C5C481B52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818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DED4-A21A-4315-94EA-E2C32474FE55}" type="datetime1">
              <a:rPr lang="en-US" smtClean="0"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Source: Elections System of the Virgin Islands.  May,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F9498-C15F-4475-8DB6-101105ABE3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759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68D29-B4F9-4DCC-8BDD-99734CEE0D16}" type="datetime1">
              <a:rPr lang="en-US" smtClean="0"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Source: Elections System of the Virgin Islands.  May,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F9498-C15F-4475-8DB6-101105ABE3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826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500B8-0884-46D3-A6FA-60E22BBB8521}" type="datetime1">
              <a:rPr lang="en-US" smtClean="0"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Source: Elections System of the Virgin Islands.  May,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F9498-C15F-4475-8DB6-101105ABE3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613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8FFF-DA63-44BA-9EFC-88E70ECCE6DC}" type="datetime1">
              <a:rPr lang="en-US" smtClean="0"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Source: Elections System of the Virgin Islands.  May,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F9498-C15F-4475-8DB6-101105ABE3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180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80EB5-3EB6-4CBA-AD21-523774E3F2BE}" type="datetime1">
              <a:rPr lang="en-US" smtClean="0"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Source: Elections System of the Virgin Islands.  May,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F9498-C15F-4475-8DB6-101105ABE3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527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CF6AB-0532-4A67-A113-439BE9F67B06}" type="datetime1">
              <a:rPr lang="en-US" smtClean="0"/>
              <a:t>11/14/2018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Source: Elections System of the Virgin Islands.  May, 2018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F9498-C15F-4475-8DB6-101105ABE3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679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C7DF2-E31D-4B4A-A7A8-AC073378428B}" type="datetime1">
              <a:rPr lang="en-US" smtClean="0"/>
              <a:t>11/14/2018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Source: Elections System of the Virgin Islands.  May, 2018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F9498-C15F-4475-8DB6-101105ABE3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486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6ED2F-56D1-41CB-B878-F90997335631}" type="datetime1">
              <a:rPr lang="en-US" smtClean="0"/>
              <a:t>11/14/2018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Source: Elections System of the Virgin Islands.  May, 2018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F9498-C15F-4475-8DB6-101105ABE3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12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EA27-2AF4-47FC-8FB2-FF0E0AE4C035}" type="datetime1">
              <a:rPr lang="en-US" smtClean="0"/>
              <a:t>11/14/2018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Source: Elections System of the Virgin Islands.  May, 2018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F9498-C15F-4475-8DB6-101105ABE3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280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CBF16-C9FE-48C2-B93C-B77B9C474A57}" type="datetime1">
              <a:rPr lang="en-US" smtClean="0"/>
              <a:t>11/14/2018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Source: Elections System of the Virgin Islands.  May, 2018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F9498-C15F-4475-8DB6-101105ABE3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840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73CA-A04F-4E9B-8176-E25FA8E615A2}" type="datetime1">
              <a:rPr lang="en-US" smtClean="0"/>
              <a:t>11/14/2018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Source: Elections System of the Virgin Islands.  May, 2018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F9498-C15F-4475-8DB6-101105ABE3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110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371E8-5392-41DB-B809-460433FD957D}" type="datetime1">
              <a:rPr lang="en-US" smtClean="0"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Source: Elections System of the Virgin Islands.  May,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F9498-C15F-4475-8DB6-101105ABE3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435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.xml"/><Relationship Id="rId3" Type="http://schemas.openxmlformats.org/officeDocument/2006/relationships/chart" Target="../charts/chart3.xml"/><Relationship Id="rId7" Type="http://schemas.openxmlformats.org/officeDocument/2006/relationships/chart" Target="../charts/chart7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10" Type="http://schemas.openxmlformats.org/officeDocument/2006/relationships/chart" Target="../charts/chart10.xml"/><Relationship Id="rId4" Type="http://schemas.openxmlformats.org/officeDocument/2006/relationships/chart" Target="../charts/chart4.xml"/><Relationship Id="rId9" Type="http://schemas.openxmlformats.org/officeDocument/2006/relationships/chart" Target="../charts/char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8.xml"/><Relationship Id="rId3" Type="http://schemas.openxmlformats.org/officeDocument/2006/relationships/chart" Target="../charts/chart13.xml"/><Relationship Id="rId7" Type="http://schemas.openxmlformats.org/officeDocument/2006/relationships/chart" Target="../charts/chart17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10" Type="http://schemas.openxmlformats.org/officeDocument/2006/relationships/chart" Target="../charts/chart20.xml"/><Relationship Id="rId4" Type="http://schemas.openxmlformats.org/officeDocument/2006/relationships/chart" Target="../charts/chart14.xml"/><Relationship Id="rId9" Type="http://schemas.openxmlformats.org/officeDocument/2006/relationships/chart" Target="../charts/char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8CA751-1AA4-4FE5-9AB6-81C62DE1E9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736"/>
            <a:ext cx="1495698" cy="997131"/>
          </a:xfrm>
          <a:prstGeom prst="rect">
            <a:avLst/>
          </a:prstGeom>
        </p:spPr>
      </p:pic>
      <p:pic>
        <p:nvPicPr>
          <p:cNvPr id="3" name="Picture 2" descr="LillyBroadLogo.jpg">
            <a:extLst>
              <a:ext uri="{FF2B5EF4-FFF2-40B4-BE49-F238E27FC236}">
                <a16:creationId xmlns:a16="http://schemas.microsoft.com/office/drawing/2014/main" id="{AF337DA1-10EF-4726-9C73-618DAE41399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78765" y="6018394"/>
            <a:ext cx="1765235" cy="8374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FB6D64-E0CF-41C6-8E99-6BD412B728C3}"/>
              </a:ext>
            </a:extLst>
          </p:cNvPr>
          <p:cNvSpPr txBox="1"/>
          <p:nvPr/>
        </p:nvSpPr>
        <p:spPr>
          <a:xfrm>
            <a:off x="108344" y="4111757"/>
            <a:ext cx="88750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u="sng" dirty="0"/>
              <a:t>USVI Voter Statistics</a:t>
            </a:r>
          </a:p>
          <a:p>
            <a:pPr algn="ctr"/>
            <a:r>
              <a:rPr lang="en-US" b="1" dirty="0"/>
              <a:t>(Updated November 5, 2018)</a:t>
            </a:r>
            <a:r>
              <a:rPr lang="en-US" sz="3600" b="1" u="sng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0E9F35-9C6C-445E-A49A-7C121870EC18}"/>
              </a:ext>
            </a:extLst>
          </p:cNvPr>
          <p:cNvSpPr txBox="1"/>
          <p:nvPr/>
        </p:nvSpPr>
        <p:spPr>
          <a:xfrm>
            <a:off x="4545873" y="6283241"/>
            <a:ext cx="304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/>
              <a:t>Prepared by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326FDA-4824-4954-8583-3434A658EA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150" y="549984"/>
            <a:ext cx="3543700" cy="35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396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FF2856E-9408-4D53-9FB7-0404AEC7BB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422968"/>
              </p:ext>
            </p:extLst>
          </p:nvPr>
        </p:nvGraphicFramePr>
        <p:xfrm>
          <a:off x="11017" y="595955"/>
          <a:ext cx="9132983" cy="6174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F8ECE40-BA1B-4FFA-A22B-0815FC18DCD3}"/>
              </a:ext>
            </a:extLst>
          </p:cNvPr>
          <p:cNvSpPr/>
          <p:nvPr/>
        </p:nvSpPr>
        <p:spPr>
          <a:xfrm>
            <a:off x="192388" y="161067"/>
            <a:ext cx="8763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2600" b="1" dirty="0">
                <a:ea typeface="ＭＳ Ｐゴシック" charset="-128"/>
              </a:rPr>
              <a:t>USVI Voter Landscape By Party Affiliation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A0D752F-5961-4192-8A02-8C1D03AB4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9538" y="6435989"/>
            <a:ext cx="4564924" cy="365125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Source: Elections System of the Virgin Islands.  November 5, 2018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98825" y="2629372"/>
            <a:ext cx="1818603" cy="83099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51,092 </a:t>
            </a:r>
          </a:p>
          <a:p>
            <a:pPr algn="ctr"/>
            <a:r>
              <a:rPr lang="en-US" sz="2000" b="1" dirty="0"/>
              <a:t>Active Voters</a:t>
            </a:r>
          </a:p>
        </p:txBody>
      </p:sp>
    </p:spTree>
    <p:extLst>
      <p:ext uri="{BB962C8B-B14F-4D97-AF65-F5344CB8AC3E}">
        <p14:creationId xmlns:p14="http://schemas.microsoft.com/office/powerpoint/2010/main" val="1404844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82BDDA6-F891-4B6C-9CBC-5BAF0F96243D}"/>
              </a:ext>
            </a:extLst>
          </p:cNvPr>
          <p:cNvGraphicFramePr/>
          <p:nvPr>
            <p:extLst/>
          </p:nvPr>
        </p:nvGraphicFramePr>
        <p:xfrm>
          <a:off x="-342392" y="3511297"/>
          <a:ext cx="4323080" cy="3093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0F3ED62-5335-424E-A99D-C3C427C65C81}"/>
              </a:ext>
            </a:extLst>
          </p:cNvPr>
          <p:cNvGraphicFramePr/>
          <p:nvPr>
            <p:extLst/>
          </p:nvPr>
        </p:nvGraphicFramePr>
        <p:xfrm>
          <a:off x="5335519" y="595503"/>
          <a:ext cx="4323080" cy="3093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171F4E35-8B3F-42CD-8B84-B6B018DD7864}"/>
              </a:ext>
            </a:extLst>
          </p:cNvPr>
          <p:cNvGraphicFramePr/>
          <p:nvPr>
            <p:extLst/>
          </p:nvPr>
        </p:nvGraphicFramePr>
        <p:xfrm>
          <a:off x="5174488" y="3541780"/>
          <a:ext cx="4323080" cy="3093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47C3B5F6-383C-46EF-847B-519EFCCDFCF7}"/>
              </a:ext>
            </a:extLst>
          </p:cNvPr>
          <p:cNvGraphicFramePr/>
          <p:nvPr>
            <p:extLst/>
          </p:nvPr>
        </p:nvGraphicFramePr>
        <p:xfrm>
          <a:off x="-207803" y="3780477"/>
          <a:ext cx="4015232" cy="2816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E52088FF-E885-49C9-833E-C64BA05E24E2}"/>
              </a:ext>
            </a:extLst>
          </p:cNvPr>
          <p:cNvGraphicFramePr/>
          <p:nvPr>
            <p:extLst/>
          </p:nvPr>
        </p:nvGraphicFramePr>
        <p:xfrm>
          <a:off x="5224799" y="794431"/>
          <a:ext cx="4015232" cy="2816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CC2A1A63-0810-446A-87C5-C16DB23EBE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6007000"/>
              </p:ext>
            </p:extLst>
          </p:nvPr>
        </p:nvGraphicFramePr>
        <p:xfrm>
          <a:off x="4694965" y="661120"/>
          <a:ext cx="4439799" cy="3120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8A6C616C-21E1-46D2-A318-633140B31F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3260367"/>
              </p:ext>
            </p:extLst>
          </p:nvPr>
        </p:nvGraphicFramePr>
        <p:xfrm>
          <a:off x="0" y="3737812"/>
          <a:ext cx="4439799" cy="3120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BF19580E-887F-46D0-B575-9F5BD25687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197046"/>
              </p:ext>
            </p:extLst>
          </p:nvPr>
        </p:nvGraphicFramePr>
        <p:xfrm>
          <a:off x="4694964" y="3778251"/>
          <a:ext cx="4439799" cy="3120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F549608C-4964-4EB2-994A-8591E1E3E8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2558276"/>
              </p:ext>
            </p:extLst>
          </p:nvPr>
        </p:nvGraphicFramePr>
        <p:xfrm>
          <a:off x="0" y="651712"/>
          <a:ext cx="4439799" cy="3120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24" name="Rectangle 23">
            <a:extLst>
              <a:ext uri="{FF2B5EF4-FFF2-40B4-BE49-F238E27FC236}">
                <a16:creationId xmlns:a16="http://schemas.microsoft.com/office/drawing/2014/main" id="{DAE8387D-4E3E-4675-A025-5CDB3867D1DE}"/>
              </a:ext>
            </a:extLst>
          </p:cNvPr>
          <p:cNvSpPr/>
          <p:nvPr/>
        </p:nvSpPr>
        <p:spPr>
          <a:xfrm>
            <a:off x="192388" y="161067"/>
            <a:ext cx="8763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2600" b="1" dirty="0">
                <a:ea typeface="ＭＳ Ｐゴシック" charset="-128"/>
              </a:rPr>
              <a:t>USVI Party Affiliation By Age Group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212C49-84E6-4A4C-A0B4-FAE9E574D7E2}"/>
              </a:ext>
            </a:extLst>
          </p:cNvPr>
          <p:cNvCxnSpPr>
            <a:cxnSpLocks/>
          </p:cNvCxnSpPr>
          <p:nvPr/>
        </p:nvCxnSpPr>
        <p:spPr>
          <a:xfrm>
            <a:off x="406400" y="3737812"/>
            <a:ext cx="8275782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61450A8-CA22-460D-9DF9-5FA654DA71BB}"/>
              </a:ext>
            </a:extLst>
          </p:cNvPr>
          <p:cNvCxnSpPr>
            <a:cxnSpLocks/>
          </p:cNvCxnSpPr>
          <p:nvPr/>
        </p:nvCxnSpPr>
        <p:spPr>
          <a:xfrm>
            <a:off x="4580387" y="886691"/>
            <a:ext cx="1" cy="5578764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310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880BADD-F6EB-45B5-8497-079368C03D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7148982"/>
              </p:ext>
            </p:extLst>
          </p:nvPr>
        </p:nvGraphicFramePr>
        <p:xfrm>
          <a:off x="0" y="666527"/>
          <a:ext cx="9151347" cy="6191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FE967E2-5D1F-471F-A91E-A257B4999226}"/>
              </a:ext>
            </a:extLst>
          </p:cNvPr>
          <p:cNvSpPr/>
          <p:nvPr/>
        </p:nvSpPr>
        <p:spPr>
          <a:xfrm>
            <a:off x="192388" y="161067"/>
            <a:ext cx="8763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2600" b="1" dirty="0">
                <a:ea typeface="ＭＳ Ｐゴシック" charset="-128"/>
              </a:rPr>
              <a:t>USVI Voter Landscape By Age Group</a:t>
            </a:r>
          </a:p>
        </p:txBody>
      </p:sp>
    </p:spTree>
    <p:extLst>
      <p:ext uri="{BB962C8B-B14F-4D97-AF65-F5344CB8AC3E}">
        <p14:creationId xmlns:p14="http://schemas.microsoft.com/office/powerpoint/2010/main" val="4257536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82BDDA6-F891-4B6C-9CBC-5BAF0F96243D}"/>
              </a:ext>
            </a:extLst>
          </p:cNvPr>
          <p:cNvGraphicFramePr/>
          <p:nvPr/>
        </p:nvGraphicFramePr>
        <p:xfrm>
          <a:off x="-342392" y="3511297"/>
          <a:ext cx="4323080" cy="3093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0F3ED62-5335-424E-A99D-C3C427C65C81}"/>
              </a:ext>
            </a:extLst>
          </p:cNvPr>
          <p:cNvGraphicFramePr/>
          <p:nvPr>
            <p:extLst/>
          </p:nvPr>
        </p:nvGraphicFramePr>
        <p:xfrm>
          <a:off x="4809039" y="595503"/>
          <a:ext cx="4323080" cy="3093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171F4E35-8B3F-42CD-8B84-B6B018DD7864}"/>
              </a:ext>
            </a:extLst>
          </p:cNvPr>
          <p:cNvGraphicFramePr/>
          <p:nvPr/>
        </p:nvGraphicFramePr>
        <p:xfrm>
          <a:off x="5174488" y="3541780"/>
          <a:ext cx="4323080" cy="3093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47C3B5F6-383C-46EF-847B-519EFCCDFCF7}"/>
              </a:ext>
            </a:extLst>
          </p:cNvPr>
          <p:cNvGraphicFramePr/>
          <p:nvPr>
            <p:extLst/>
          </p:nvPr>
        </p:nvGraphicFramePr>
        <p:xfrm>
          <a:off x="-306955" y="3802512"/>
          <a:ext cx="4015232" cy="2816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E52088FF-E885-49C9-833E-C64BA05E24E2}"/>
              </a:ext>
            </a:extLst>
          </p:cNvPr>
          <p:cNvGraphicFramePr/>
          <p:nvPr>
            <p:extLst/>
          </p:nvPr>
        </p:nvGraphicFramePr>
        <p:xfrm>
          <a:off x="5246832" y="827480"/>
          <a:ext cx="4015232" cy="2816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F549608C-4964-4EB2-994A-8591E1E3E8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150912"/>
              </p:ext>
            </p:extLst>
          </p:nvPr>
        </p:nvGraphicFramePr>
        <p:xfrm>
          <a:off x="17147" y="672030"/>
          <a:ext cx="4439799" cy="3120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DFDC6A38-8D48-4732-BCF0-A97CD601B9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6686339"/>
              </p:ext>
            </p:extLst>
          </p:nvPr>
        </p:nvGraphicFramePr>
        <p:xfrm>
          <a:off x="15308" y="3737814"/>
          <a:ext cx="4439799" cy="3120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CA594CCE-CDA2-478B-9BB8-D2B038515A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3184012"/>
              </p:ext>
            </p:extLst>
          </p:nvPr>
        </p:nvGraphicFramePr>
        <p:xfrm>
          <a:off x="4696303" y="3742062"/>
          <a:ext cx="4439799" cy="3120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7C51B527-6619-4BEC-9996-11A7C6ACEF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8754970"/>
              </p:ext>
            </p:extLst>
          </p:nvPr>
        </p:nvGraphicFramePr>
        <p:xfrm>
          <a:off x="4690277" y="677539"/>
          <a:ext cx="4439799" cy="3120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468CD16D-45A3-47B8-8B31-2A5735B36D1F}"/>
              </a:ext>
            </a:extLst>
          </p:cNvPr>
          <p:cNvSpPr/>
          <p:nvPr/>
        </p:nvSpPr>
        <p:spPr>
          <a:xfrm>
            <a:off x="192388" y="161067"/>
            <a:ext cx="8763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2600" b="1" dirty="0">
                <a:ea typeface="ＭＳ Ｐゴシック" charset="-128"/>
              </a:rPr>
              <a:t>USVI Age Distribution By Party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FD8140C-D614-479D-AD0D-E503D8189631}"/>
              </a:ext>
            </a:extLst>
          </p:cNvPr>
          <p:cNvCxnSpPr>
            <a:cxnSpLocks/>
          </p:cNvCxnSpPr>
          <p:nvPr/>
        </p:nvCxnSpPr>
        <p:spPr>
          <a:xfrm>
            <a:off x="4580387" y="950259"/>
            <a:ext cx="1" cy="54864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9D1CBCD-0D1E-4888-81D0-93A9E4DCE846}"/>
              </a:ext>
            </a:extLst>
          </p:cNvPr>
          <p:cNvCxnSpPr>
            <a:cxnSpLocks/>
          </p:cNvCxnSpPr>
          <p:nvPr/>
        </p:nvCxnSpPr>
        <p:spPr>
          <a:xfrm>
            <a:off x="439271" y="3771900"/>
            <a:ext cx="8256494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732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12656</TotalTime>
  <Words>151</Words>
  <Application>Microsoft Office PowerPoint</Application>
  <PresentationFormat>On-screen Show (4:3)</PresentationFormat>
  <Paragraphs>62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ＭＳ Ｐゴシック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Influences Voters Most: TV</dc:title>
  <dc:creator>MB</dc:creator>
  <cp:lastModifiedBy>Mark Walton</cp:lastModifiedBy>
  <cp:revision>269</cp:revision>
  <cp:lastPrinted>2018-05-21T21:19:11Z</cp:lastPrinted>
  <dcterms:created xsi:type="dcterms:W3CDTF">2018-02-23T21:25:56Z</dcterms:created>
  <dcterms:modified xsi:type="dcterms:W3CDTF">2018-11-14T19:51:31Z</dcterms:modified>
</cp:coreProperties>
</file>