
<file path=[Content_Types].xml><?xml version="1.0" encoding="utf-8"?>
<Types xmlns="http://schemas.openxmlformats.org/package/2006/content-types">
  <Default Extension="emf" ContentType="image/x-emf"/>
  <Default Extension="jfif" ContentType="image/jpeg"/>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15"/>
  </p:notesMasterIdLst>
  <p:sldIdLst>
    <p:sldId id="256" r:id="rId5"/>
    <p:sldId id="269" r:id="rId6"/>
    <p:sldId id="274" r:id="rId7"/>
    <p:sldId id="292" r:id="rId8"/>
    <p:sldId id="293" r:id="rId9"/>
    <p:sldId id="291" r:id="rId10"/>
    <p:sldId id="279" r:id="rId11"/>
    <p:sldId id="275" r:id="rId12"/>
    <p:sldId id="264"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72814F-2273-E087-FBC0-36E1AD882E12}" name="Sandra Webster" initials="SW" userId="S::Sandra.Webster@vipd.vi.gov::ca5304c5-bbcc-4190-b82b-8005316091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15" autoAdjust="0"/>
    <p:restoredTop sz="94629" autoAdjust="0"/>
  </p:normalViewPr>
  <p:slideViewPr>
    <p:cSldViewPr snapToGrid="0">
      <p:cViewPr varScale="1">
        <p:scale>
          <a:sx n="86" d="100"/>
          <a:sy n="86" d="100"/>
        </p:scale>
        <p:origin x="120"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hil Ramchandani" userId="01784ce4-099f-4d55-8c8a-459c0d193891" providerId="ADAL" clId="{F31D455F-756E-4565-A406-2A0A40EA0C01}"/>
    <pc:docChg chg="modSld">
      <pc:chgData name="Sahil Ramchandani" userId="01784ce4-099f-4d55-8c8a-459c0d193891" providerId="ADAL" clId="{F31D455F-756E-4565-A406-2A0A40EA0C01}" dt="2023-03-13T19:26:24.334" v="6" actId="20577"/>
      <pc:docMkLst>
        <pc:docMk/>
      </pc:docMkLst>
      <pc:sldChg chg="modSp mod">
        <pc:chgData name="Sahil Ramchandani" userId="01784ce4-099f-4d55-8c8a-459c0d193891" providerId="ADAL" clId="{F31D455F-756E-4565-A406-2A0A40EA0C01}" dt="2023-03-13T19:26:24.334" v="6" actId="20577"/>
        <pc:sldMkLst>
          <pc:docMk/>
          <pc:sldMk cId="3640991582" sldId="256"/>
        </pc:sldMkLst>
        <pc:spChg chg="mod">
          <ac:chgData name="Sahil Ramchandani" userId="01784ce4-099f-4d55-8c8a-459c0d193891" providerId="ADAL" clId="{F31D455F-756E-4565-A406-2A0A40EA0C01}" dt="2023-03-13T19:26:24.334" v="6" actId="20577"/>
          <ac:spMkLst>
            <pc:docMk/>
            <pc:sldMk cId="3640991582" sldId="256"/>
            <ac:spMk id="3" creationId="{356F5F23-9CEC-4207-A454-659F3EBD32D3}"/>
          </ac:spMkLst>
        </pc:spChg>
      </pc:sldChg>
      <pc:sldChg chg="modSp mod">
        <pc:chgData name="Sahil Ramchandani" userId="01784ce4-099f-4d55-8c8a-459c0d193891" providerId="ADAL" clId="{F31D455F-756E-4565-A406-2A0A40EA0C01}" dt="2023-03-13T19:03:16.707" v="1" actId="20577"/>
        <pc:sldMkLst>
          <pc:docMk/>
          <pc:sldMk cId="683486794" sldId="279"/>
        </pc:sldMkLst>
        <pc:graphicFrameChg chg="modGraphic">
          <ac:chgData name="Sahil Ramchandani" userId="01784ce4-099f-4d55-8c8a-459c0d193891" providerId="ADAL" clId="{F31D455F-756E-4565-A406-2A0A40EA0C01}" dt="2023-03-13T19:03:16.707" v="1" actId="20577"/>
          <ac:graphicFrameMkLst>
            <pc:docMk/>
            <pc:sldMk cId="683486794" sldId="279"/>
            <ac:graphicFrameMk id="15" creationId="{CC81F088-8F15-4942-B9EA-55711913F85D}"/>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78937007874015"/>
          <c:y val="0.24157407407407408"/>
          <c:w val="0.80165507436570427"/>
          <c:h val="0.5909106153397492"/>
        </c:manualLayout>
      </c:layout>
      <c:lineChart>
        <c:grouping val="standard"/>
        <c:varyColors val="0"/>
        <c:ser>
          <c:idx val="0"/>
          <c:order val="0"/>
          <c:spPr>
            <a:ln w="28575" cap="rnd">
              <a:solidFill>
                <a:srgbClr val="FFC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Sheet1!$B$29:$G$29</c:f>
              <c:strCache>
                <c:ptCount val="6"/>
                <c:pt idx="0">
                  <c:v>FY-2019
ACTUAL</c:v>
                </c:pt>
                <c:pt idx="1">
                  <c:v>FY - 2020
ACTUAL</c:v>
                </c:pt>
                <c:pt idx="2">
                  <c:v>FY - 2021
ACTUAL</c:v>
                </c:pt>
                <c:pt idx="3">
                  <c:v>FY - 2022
ACTUAL</c:v>
                </c:pt>
                <c:pt idx="4">
                  <c:v>FY- 2023
PROJECTION</c:v>
                </c:pt>
                <c:pt idx="5">
                  <c:v>FY-2024  PROJECTION</c:v>
                </c:pt>
              </c:strCache>
            </c:strRef>
          </c:cat>
          <c:val>
            <c:numRef>
              <c:f>Sheet1!$B$30:$G$30</c:f>
              <c:numCache>
                <c:formatCode>"$"#,##0.00</c:formatCode>
                <c:ptCount val="6"/>
                <c:pt idx="0">
                  <c:v>522648</c:v>
                </c:pt>
                <c:pt idx="1">
                  <c:v>377273</c:v>
                </c:pt>
                <c:pt idx="2">
                  <c:v>491403</c:v>
                </c:pt>
                <c:pt idx="3">
                  <c:v>490665</c:v>
                </c:pt>
                <c:pt idx="4">
                  <c:v>549517</c:v>
                </c:pt>
                <c:pt idx="5">
                  <c:v>615459</c:v>
                </c:pt>
              </c:numCache>
            </c:numRef>
          </c:val>
          <c:smooth val="0"/>
          <c:extLst>
            <c:ext xmlns:c16="http://schemas.microsoft.com/office/drawing/2014/chart" uri="{C3380CC4-5D6E-409C-BE32-E72D297353CC}">
              <c16:uniqueId val="{00000005-CEBF-49E7-96E7-E1BB12C6C60F}"/>
            </c:ext>
          </c:extLst>
        </c:ser>
        <c:dLbls>
          <c:dLblPos val="ctr"/>
          <c:showLegendKey val="0"/>
          <c:showVal val="1"/>
          <c:showCatName val="0"/>
          <c:showSerName val="0"/>
          <c:showPercent val="0"/>
          <c:showBubbleSize val="0"/>
        </c:dLbls>
        <c:smooth val="0"/>
        <c:axId val="893055632"/>
        <c:axId val="543928864"/>
      </c:lineChart>
      <c:catAx>
        <c:axId val="89305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50000"/>
                  </a:schemeClr>
                </a:solidFill>
                <a:latin typeface="+mn-lt"/>
                <a:ea typeface="+mn-ea"/>
                <a:cs typeface="+mn-cs"/>
              </a:defRPr>
            </a:pPr>
            <a:endParaRPr lang="en-US"/>
          </a:p>
        </c:txPr>
        <c:crossAx val="543928864"/>
        <c:crosses val="autoZero"/>
        <c:auto val="1"/>
        <c:lblAlgn val="ctr"/>
        <c:lblOffset val="100"/>
        <c:noMultiLvlLbl val="0"/>
      </c:catAx>
      <c:valAx>
        <c:axId val="543928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30556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FY2022 Actuals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Oct</c:v>
                </c:pt>
                <c:pt idx="1">
                  <c:v>Nov</c:v>
                </c:pt>
                <c:pt idx="2">
                  <c:v>Dec</c:v>
                </c:pt>
                <c:pt idx="3">
                  <c:v>Jan</c:v>
                </c:pt>
                <c:pt idx="4">
                  <c:v>Feb</c:v>
                </c:pt>
                <c:pt idx="5">
                  <c:v>Mar</c:v>
                </c:pt>
                <c:pt idx="6">
                  <c:v>May</c:v>
                </c:pt>
                <c:pt idx="7">
                  <c:v>Jun</c:v>
                </c:pt>
                <c:pt idx="8">
                  <c:v>July</c:v>
                </c:pt>
                <c:pt idx="9">
                  <c:v>Aug </c:v>
                </c:pt>
                <c:pt idx="10">
                  <c:v>Sept </c:v>
                </c:pt>
              </c:strCache>
            </c:strRef>
          </c:cat>
          <c:val>
            <c:numRef>
              <c:f>Sheet1!$B$2:$B$12</c:f>
              <c:numCache>
                <c:formatCode>_("$"* #,##0.00_);_("$"* \(#,##0.00\);_("$"* "-"??_);_(@_)</c:formatCode>
                <c:ptCount val="11"/>
                <c:pt idx="0">
                  <c:v>41066</c:v>
                </c:pt>
                <c:pt idx="1">
                  <c:v>39134</c:v>
                </c:pt>
                <c:pt idx="2">
                  <c:v>32870</c:v>
                </c:pt>
                <c:pt idx="3">
                  <c:v>34144</c:v>
                </c:pt>
                <c:pt idx="4">
                  <c:v>41239</c:v>
                </c:pt>
                <c:pt idx="5">
                  <c:v>49204</c:v>
                </c:pt>
                <c:pt idx="6">
                  <c:v>33401</c:v>
                </c:pt>
                <c:pt idx="7">
                  <c:v>47147</c:v>
                </c:pt>
                <c:pt idx="8">
                  <c:v>41109</c:v>
                </c:pt>
                <c:pt idx="9">
                  <c:v>39956</c:v>
                </c:pt>
                <c:pt idx="10">
                  <c:v>44025</c:v>
                </c:pt>
              </c:numCache>
            </c:numRef>
          </c:val>
          <c:smooth val="0"/>
          <c:extLst>
            <c:ext xmlns:c16="http://schemas.microsoft.com/office/drawing/2014/chart" uri="{C3380CC4-5D6E-409C-BE32-E72D297353CC}">
              <c16:uniqueId val="{00000000-8934-46B5-B48B-09CA3FC5E035}"/>
            </c:ext>
          </c:extLst>
        </c:ser>
        <c:ser>
          <c:idx val="1"/>
          <c:order val="1"/>
          <c:tx>
            <c:strRef>
              <c:f>Sheet1!$C$1</c:f>
              <c:strCache>
                <c:ptCount val="1"/>
                <c:pt idx="0">
                  <c:v>FY2023 Actuals + Forecast</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Oct</c:v>
                </c:pt>
                <c:pt idx="1">
                  <c:v>Nov</c:v>
                </c:pt>
                <c:pt idx="2">
                  <c:v>Dec</c:v>
                </c:pt>
                <c:pt idx="3">
                  <c:v>Jan</c:v>
                </c:pt>
                <c:pt idx="4">
                  <c:v>Feb</c:v>
                </c:pt>
                <c:pt idx="5">
                  <c:v>Mar</c:v>
                </c:pt>
                <c:pt idx="6">
                  <c:v>May</c:v>
                </c:pt>
                <c:pt idx="7">
                  <c:v>Jun</c:v>
                </c:pt>
                <c:pt idx="8">
                  <c:v>July</c:v>
                </c:pt>
                <c:pt idx="9">
                  <c:v>Aug </c:v>
                </c:pt>
                <c:pt idx="10">
                  <c:v>Sept </c:v>
                </c:pt>
              </c:strCache>
            </c:strRef>
          </c:cat>
          <c:val>
            <c:numRef>
              <c:f>Sheet1!$C$2:$C$12</c:f>
              <c:numCache>
                <c:formatCode>_("$"* #,##0.00_);_("$"* \(#,##0.00\);_("$"* "-"??_);_(@_)</c:formatCode>
                <c:ptCount val="11"/>
                <c:pt idx="0">
                  <c:v>40004</c:v>
                </c:pt>
                <c:pt idx="1">
                  <c:v>46246</c:v>
                </c:pt>
                <c:pt idx="2">
                  <c:v>43502</c:v>
                </c:pt>
                <c:pt idx="3">
                  <c:v>41969</c:v>
                </c:pt>
                <c:pt idx="4">
                  <c:v>45363</c:v>
                </c:pt>
                <c:pt idx="5">
                  <c:v>56585</c:v>
                </c:pt>
                <c:pt idx="6">
                  <c:v>38411</c:v>
                </c:pt>
                <c:pt idx="7">
                  <c:v>54219</c:v>
                </c:pt>
                <c:pt idx="8">
                  <c:v>47275</c:v>
                </c:pt>
                <c:pt idx="9">
                  <c:v>45949</c:v>
                </c:pt>
                <c:pt idx="10">
                  <c:v>60629</c:v>
                </c:pt>
              </c:numCache>
            </c:numRef>
          </c:val>
          <c:smooth val="0"/>
          <c:extLst>
            <c:ext xmlns:c16="http://schemas.microsoft.com/office/drawing/2014/chart" uri="{C3380CC4-5D6E-409C-BE32-E72D297353CC}">
              <c16:uniqueId val="{00000001-8934-46B5-B48B-09CA3FC5E035}"/>
            </c:ext>
          </c:extLst>
        </c:ser>
        <c:dLbls>
          <c:showLegendKey val="0"/>
          <c:showVal val="0"/>
          <c:showCatName val="0"/>
          <c:showSerName val="0"/>
          <c:showPercent val="0"/>
          <c:showBubbleSize val="0"/>
        </c:dLbls>
        <c:smooth val="0"/>
        <c:axId val="1417659232"/>
        <c:axId val="1463497376"/>
      </c:lineChart>
      <c:catAx>
        <c:axId val="141765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63497376"/>
        <c:crosses val="autoZero"/>
        <c:auto val="1"/>
        <c:lblAlgn val="ctr"/>
        <c:lblOffset val="100"/>
        <c:noMultiLvlLbl val="0"/>
      </c:catAx>
      <c:valAx>
        <c:axId val="1463497376"/>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765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Current/Proposed Fees Impact – Fiscal Year 2022 Data</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 STX'!$B$5</c:f>
              <c:strCache>
                <c:ptCount val="1"/>
                <c:pt idx="0">
                  <c:v>Current Fee Collections (FY22)</c:v>
                </c:pt>
              </c:strCache>
            </c:strRef>
          </c:tx>
          <c:spPr>
            <a:solidFill>
              <a:schemeClr val="accent1"/>
            </a:solidFill>
            <a:ln>
              <a:solidFill>
                <a:schemeClr val="accent1">
                  <a:lumMod val="50000"/>
                </a:schemeClr>
              </a:solidFill>
            </a:ln>
            <a:effectLst/>
          </c:spPr>
          <c:invertIfNegative val="0"/>
          <c:dLbls>
            <c:dLbl>
              <c:idx val="3"/>
              <c:layout>
                <c:manualLayout>
                  <c:x val="-8.2037779857220777E-17"/>
                  <c:y val="-1.0834492504982356E-1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F46-4E0D-8BDE-B4C4A54BD2CE}"/>
                </c:ext>
              </c:extLst>
            </c:dLbl>
            <c:dLbl>
              <c:idx val="4"/>
              <c:layout>
                <c:manualLayout>
                  <c:x val="-1.230580913469813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F46-4E0D-8BDE-B4C4A54BD2CE}"/>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STX'!$A$6:$A$13</c:f>
              <c:strCache>
                <c:ptCount val="8"/>
                <c:pt idx="1">
                  <c:v>Firearm License</c:v>
                </c:pt>
                <c:pt idx="2">
                  <c:v>Firearm Registration</c:v>
                </c:pt>
                <c:pt idx="3">
                  <c:v>Firearm Fines</c:v>
                </c:pt>
                <c:pt idx="4">
                  <c:v>Firearm Renewal</c:v>
                </c:pt>
                <c:pt idx="5">
                  <c:v>Traffic Obstruction</c:v>
                </c:pt>
                <c:pt idx="6">
                  <c:v>Escort Permit Service</c:v>
                </c:pt>
                <c:pt idx="7">
                  <c:v>Liquor Permit</c:v>
                </c:pt>
              </c:strCache>
            </c:strRef>
          </c:cat>
          <c:val>
            <c:numRef>
              <c:f>'Sheet1 STX'!$B$6:$B$13</c:f>
              <c:numCache>
                <c:formatCode>"$"#,##0</c:formatCode>
                <c:ptCount val="8"/>
                <c:pt idx="1">
                  <c:v>12318</c:v>
                </c:pt>
                <c:pt idx="2">
                  <c:v>48975</c:v>
                </c:pt>
                <c:pt idx="3">
                  <c:v>2175</c:v>
                </c:pt>
                <c:pt idx="4">
                  <c:v>60087</c:v>
                </c:pt>
                <c:pt idx="5">
                  <c:v>4300</c:v>
                </c:pt>
                <c:pt idx="6">
                  <c:v>3750</c:v>
                </c:pt>
                <c:pt idx="7">
                  <c:v>3100</c:v>
                </c:pt>
              </c:numCache>
            </c:numRef>
          </c:val>
          <c:extLst>
            <c:ext xmlns:c16="http://schemas.microsoft.com/office/drawing/2014/chart" uri="{C3380CC4-5D6E-409C-BE32-E72D297353CC}">
              <c16:uniqueId val="{00000000-667E-4D01-80F3-FA0B6D4347B9}"/>
            </c:ext>
          </c:extLst>
        </c:ser>
        <c:ser>
          <c:idx val="1"/>
          <c:order val="1"/>
          <c:tx>
            <c:strRef>
              <c:f>'Sheet1 STX'!$C$5</c:f>
              <c:strCache>
                <c:ptCount val="1"/>
                <c:pt idx="0">
                  <c:v>Proposed Fee Potential Collections (FY22)</c:v>
                </c:pt>
              </c:strCache>
            </c:strRef>
          </c:tx>
          <c:spPr>
            <a:solidFill>
              <a:schemeClr val="accent2"/>
            </a:solidFill>
            <a:ln>
              <a:solidFill>
                <a:srgbClr val="FFC000"/>
              </a:solidFill>
            </a:ln>
            <a:effectLst/>
          </c:spPr>
          <c:invertIfNegative val="0"/>
          <c:dPt>
            <c:idx val="2"/>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1-3D96-46D6-9A07-9C2DA9DBF334}"/>
              </c:ext>
            </c:extLst>
          </c:dPt>
          <c:dPt>
            <c:idx val="3"/>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2-3D96-46D6-9A07-9C2DA9DBF334}"/>
              </c:ext>
            </c:extLst>
          </c:dPt>
          <c:dPt>
            <c:idx val="4"/>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3-3D96-46D6-9A07-9C2DA9DBF334}"/>
              </c:ext>
            </c:extLst>
          </c:dPt>
          <c:dPt>
            <c:idx val="5"/>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4-3D96-46D6-9A07-9C2DA9DBF334}"/>
              </c:ext>
            </c:extLst>
          </c:dPt>
          <c:dPt>
            <c:idx val="6"/>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5-3D96-46D6-9A07-9C2DA9DBF334}"/>
              </c:ext>
            </c:extLst>
          </c:dPt>
          <c:dPt>
            <c:idx val="7"/>
            <c:invertIfNegative val="0"/>
            <c:bubble3D val="0"/>
            <c:spPr>
              <a:solidFill>
                <a:schemeClr val="accent2"/>
              </a:solidFill>
              <a:ln>
                <a:solidFill>
                  <a:srgbClr val="FFC000"/>
                </a:solidFill>
              </a:ln>
              <a:effectLst/>
            </c:spPr>
            <c:extLst>
              <c:ext xmlns:c16="http://schemas.microsoft.com/office/drawing/2014/chart" uri="{C3380CC4-5D6E-409C-BE32-E72D297353CC}">
                <c16:uniqueId val="{00000006-3D96-46D6-9A07-9C2DA9DBF334}"/>
              </c:ext>
            </c:extLst>
          </c:dPt>
          <c:dLbls>
            <c:dLbl>
              <c:idx val="3"/>
              <c:layout>
                <c:manualLayout>
                  <c:x val="4.47483968534477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96-46D6-9A07-9C2DA9DBF334}"/>
                </c:ext>
              </c:extLst>
            </c:dLbl>
            <c:dLbl>
              <c:idx val="5"/>
              <c:layout>
                <c:manualLayout>
                  <c:x val="7.830969449353276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96-46D6-9A07-9C2DA9DBF334}"/>
                </c:ext>
              </c:extLst>
            </c:dLbl>
            <c:dLbl>
              <c:idx val="6"/>
              <c:layout>
                <c:manualLayout>
                  <c:x val="8.949679370689554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96-46D6-9A07-9C2DA9DBF334}"/>
                </c:ext>
              </c:extLst>
            </c:dLbl>
            <c:dLbl>
              <c:idx val="7"/>
              <c:layout>
                <c:manualLayout>
                  <c:x val="5.5935496066808069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96-46D6-9A07-9C2DA9DBF334}"/>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STX'!$A$6:$A$13</c:f>
              <c:strCache>
                <c:ptCount val="8"/>
                <c:pt idx="1">
                  <c:v>Firearm License</c:v>
                </c:pt>
                <c:pt idx="2">
                  <c:v>Firearm Registration</c:v>
                </c:pt>
                <c:pt idx="3">
                  <c:v>Firearm Fines</c:v>
                </c:pt>
                <c:pt idx="4">
                  <c:v>Firearm Renewal</c:v>
                </c:pt>
                <c:pt idx="5">
                  <c:v>Traffic Obstruction</c:v>
                </c:pt>
                <c:pt idx="6">
                  <c:v>Escort Permit Service</c:v>
                </c:pt>
                <c:pt idx="7">
                  <c:v>Liquor Permit</c:v>
                </c:pt>
              </c:strCache>
            </c:strRef>
          </c:cat>
          <c:val>
            <c:numRef>
              <c:f>'Sheet1 STX'!$C$6:$C$13</c:f>
              <c:numCache>
                <c:formatCode>"$"#,##0</c:formatCode>
                <c:ptCount val="8"/>
                <c:pt idx="1">
                  <c:v>24636</c:v>
                </c:pt>
                <c:pt idx="2">
                  <c:v>113019</c:v>
                </c:pt>
                <c:pt idx="3">
                  <c:v>4350</c:v>
                </c:pt>
                <c:pt idx="4">
                  <c:v>120174</c:v>
                </c:pt>
                <c:pt idx="5">
                  <c:v>8600</c:v>
                </c:pt>
                <c:pt idx="6">
                  <c:v>7500</c:v>
                </c:pt>
                <c:pt idx="7">
                  <c:v>6200</c:v>
                </c:pt>
              </c:numCache>
            </c:numRef>
          </c:val>
          <c:extLst>
            <c:ext xmlns:c16="http://schemas.microsoft.com/office/drawing/2014/chart" uri="{C3380CC4-5D6E-409C-BE32-E72D297353CC}">
              <c16:uniqueId val="{00000001-667E-4D01-80F3-FA0B6D4347B9}"/>
            </c:ext>
          </c:extLst>
        </c:ser>
        <c:dLbls>
          <c:dLblPos val="outEnd"/>
          <c:showLegendKey val="0"/>
          <c:showVal val="1"/>
          <c:showCatName val="0"/>
          <c:showSerName val="0"/>
          <c:showPercent val="0"/>
          <c:showBubbleSize val="0"/>
        </c:dLbls>
        <c:gapWidth val="219"/>
        <c:overlap val="-27"/>
        <c:axId val="667783728"/>
        <c:axId val="1035118720"/>
      </c:barChart>
      <c:catAx>
        <c:axId val="66778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35118720"/>
        <c:crosses val="autoZero"/>
        <c:auto val="1"/>
        <c:lblAlgn val="ctr"/>
        <c:lblOffset val="100"/>
        <c:noMultiLvlLbl val="0"/>
      </c:catAx>
      <c:valAx>
        <c:axId val="103511872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783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95A0D5-5C13-4E4A-8739-2C47C7354115}" type="doc">
      <dgm:prSet loTypeId="urn:microsoft.com/office/officeart/2009/3/layout/IncreasingArrowsProcess" loCatId="process" qsTypeId="urn:microsoft.com/office/officeart/2005/8/quickstyle/simple1" qsCatId="simple" csTypeId="urn:microsoft.com/office/officeart/2005/8/colors/accent1_2" csCatId="accent1" phldr="1"/>
      <dgm:spPr/>
    </dgm:pt>
    <dgm:pt modelId="{9F9AD523-4BE0-4111-8584-32E2A687AA8F}">
      <dgm:prSet phldrT="[Text]"/>
      <dgm:spPr/>
      <dgm:t>
        <a:bodyPr/>
        <a:lstStyle/>
        <a:p>
          <a:r>
            <a:rPr lang="en-US" dirty="0"/>
            <a:t>Online Records &amp; Firearms Processing &amp; Services</a:t>
          </a:r>
        </a:p>
      </dgm:t>
    </dgm:pt>
    <dgm:pt modelId="{622757D2-3007-4FB4-AC6B-E7C814173F49}" type="parTrans" cxnId="{E9D1BB0F-95C3-4473-A7E6-1E0F1D6FD987}">
      <dgm:prSet/>
      <dgm:spPr/>
      <dgm:t>
        <a:bodyPr/>
        <a:lstStyle/>
        <a:p>
          <a:endParaRPr lang="en-US"/>
        </a:p>
      </dgm:t>
    </dgm:pt>
    <dgm:pt modelId="{E471B55D-7E00-4A07-8A94-EA7E47E96466}" type="sibTrans" cxnId="{E9D1BB0F-95C3-4473-A7E6-1E0F1D6FD987}">
      <dgm:prSet/>
      <dgm:spPr/>
      <dgm:t>
        <a:bodyPr/>
        <a:lstStyle/>
        <a:p>
          <a:endParaRPr lang="en-US"/>
        </a:p>
      </dgm:t>
    </dgm:pt>
    <dgm:pt modelId="{446B0538-3A52-484B-A2CF-D304AE4FECDA}">
      <dgm:prSet phldrT="[Text]"/>
      <dgm:spPr/>
      <dgm:t>
        <a:bodyPr/>
        <a:lstStyle/>
        <a:p>
          <a:pPr algn="ctr"/>
          <a:r>
            <a:rPr lang="en-US" dirty="0"/>
            <a:t>Records Management System</a:t>
          </a:r>
        </a:p>
      </dgm:t>
    </dgm:pt>
    <dgm:pt modelId="{70CB4CEC-B1DA-4F42-8974-FF8DF4783F25}" type="parTrans" cxnId="{4DA80AB3-3EDD-4B5A-91D8-6B509A130528}">
      <dgm:prSet/>
      <dgm:spPr/>
      <dgm:t>
        <a:bodyPr/>
        <a:lstStyle/>
        <a:p>
          <a:endParaRPr lang="en-US"/>
        </a:p>
      </dgm:t>
    </dgm:pt>
    <dgm:pt modelId="{2DE4E10A-5793-40EC-96F9-FFC3A2FA912B}" type="sibTrans" cxnId="{4DA80AB3-3EDD-4B5A-91D8-6B509A130528}">
      <dgm:prSet/>
      <dgm:spPr/>
      <dgm:t>
        <a:bodyPr/>
        <a:lstStyle/>
        <a:p>
          <a:endParaRPr lang="en-US"/>
        </a:p>
      </dgm:t>
    </dgm:pt>
    <dgm:pt modelId="{936A88B7-552E-4858-B738-6088FA56962B}">
      <dgm:prSet/>
      <dgm:spPr/>
      <dgm:t>
        <a:bodyPr/>
        <a:lstStyle/>
        <a:p>
          <a:r>
            <a:rPr lang="en-US" dirty="0"/>
            <a:t>Activated Alarms</a:t>
          </a:r>
        </a:p>
      </dgm:t>
    </dgm:pt>
    <dgm:pt modelId="{D3F5731C-6288-4CC8-829B-E43EC8C127B7}" type="parTrans" cxnId="{11569F25-AA5F-459D-8338-AA5690E4A0F8}">
      <dgm:prSet/>
      <dgm:spPr/>
      <dgm:t>
        <a:bodyPr/>
        <a:lstStyle/>
        <a:p>
          <a:endParaRPr lang="en-US"/>
        </a:p>
      </dgm:t>
    </dgm:pt>
    <dgm:pt modelId="{A3E8832E-9E1E-4FF6-9547-428E1324E6F3}" type="sibTrans" cxnId="{11569F25-AA5F-459D-8338-AA5690E4A0F8}">
      <dgm:prSet/>
      <dgm:spPr/>
      <dgm:t>
        <a:bodyPr/>
        <a:lstStyle/>
        <a:p>
          <a:endParaRPr lang="en-US"/>
        </a:p>
      </dgm:t>
    </dgm:pt>
    <dgm:pt modelId="{7CC2656B-FB4D-4431-8137-A91059141681}">
      <dgm:prSet/>
      <dgm:spPr/>
      <dgm:t>
        <a:bodyPr/>
        <a:lstStyle/>
        <a:p>
          <a:r>
            <a:rPr lang="en-US" dirty="0"/>
            <a:t>The capabilities for customers to request and process services online will provide an added convenience and minimize the need for in person visits.  Online offers efficiency and the reduction of paperwork.</a:t>
          </a:r>
        </a:p>
      </dgm:t>
    </dgm:pt>
    <dgm:pt modelId="{2ADC4D6B-70DB-44CD-A2B6-85D0DBF177F5}" type="parTrans" cxnId="{141271A7-073A-41F0-AB4E-EE9C621FA62C}">
      <dgm:prSet/>
      <dgm:spPr/>
      <dgm:t>
        <a:bodyPr/>
        <a:lstStyle/>
        <a:p>
          <a:endParaRPr lang="en-US"/>
        </a:p>
      </dgm:t>
    </dgm:pt>
    <dgm:pt modelId="{2A8C8141-EA6E-4890-A2F1-DB5D53E772CC}" type="sibTrans" cxnId="{141271A7-073A-41F0-AB4E-EE9C621FA62C}">
      <dgm:prSet/>
      <dgm:spPr/>
      <dgm:t>
        <a:bodyPr/>
        <a:lstStyle/>
        <a:p>
          <a:endParaRPr lang="en-US"/>
        </a:p>
      </dgm:t>
    </dgm:pt>
    <dgm:pt modelId="{030870D9-5A66-42B0-B831-F76264F8DA24}">
      <dgm:prSet/>
      <dgm:spPr/>
      <dgm:t>
        <a:bodyPr/>
        <a:lstStyle/>
        <a:p>
          <a:pPr algn="l"/>
          <a:r>
            <a:rPr lang="en-US" b="0" dirty="0"/>
            <a:t>After a reasonable number of courtesy responses to activated alarms, law enforcement should enforce the false alarm fees.  Officers receive several activated alarm calls daily, without a fee being assigned to the business.  The assessed fees can be utilized to offset crime prevention programs.</a:t>
          </a:r>
        </a:p>
      </dgm:t>
    </dgm:pt>
    <dgm:pt modelId="{3D42BF9A-A300-404E-BA79-206FC60A7937}" type="parTrans" cxnId="{3CA2CE58-553F-4387-8C08-B194DA98DD5A}">
      <dgm:prSet/>
      <dgm:spPr/>
      <dgm:t>
        <a:bodyPr/>
        <a:lstStyle/>
        <a:p>
          <a:endParaRPr lang="en-US"/>
        </a:p>
      </dgm:t>
    </dgm:pt>
    <dgm:pt modelId="{B6464803-1C75-497F-86CA-AF397F35F0E5}" type="sibTrans" cxnId="{3CA2CE58-553F-4387-8C08-B194DA98DD5A}">
      <dgm:prSet/>
      <dgm:spPr/>
      <dgm:t>
        <a:bodyPr/>
        <a:lstStyle/>
        <a:p>
          <a:endParaRPr lang="en-US"/>
        </a:p>
      </dgm:t>
    </dgm:pt>
    <dgm:pt modelId="{D607F1A2-7493-4423-819A-A7631B97D0E3}">
      <dgm:prSet/>
      <dgm:spPr/>
      <dgm:t>
        <a:bodyPr/>
        <a:lstStyle/>
        <a:p>
          <a:r>
            <a:rPr lang="en-US" dirty="0"/>
            <a:t>Will aid in reducing operating costs and improving efficiency of employees. The operation of the Records Bureau consumes a significant amount of time and money in terms of storage space, printing, filing and staffing to maintain an organized record system. It also takes a lot of time to search or reproduce records in absence of an organized, digital system</a:t>
          </a:r>
          <a:r>
            <a:rPr lang="en-US"/>
            <a:t>.  This </a:t>
          </a:r>
          <a:r>
            <a:rPr lang="en-US" dirty="0"/>
            <a:t>sometimes equates to additional hours in overtime pay.</a:t>
          </a:r>
        </a:p>
      </dgm:t>
    </dgm:pt>
    <dgm:pt modelId="{623F9254-2155-4C57-A88D-AB541468E63D}" type="parTrans" cxnId="{BB35CBD1-4DFE-4988-948C-00A2A2F0C212}">
      <dgm:prSet/>
      <dgm:spPr/>
      <dgm:t>
        <a:bodyPr/>
        <a:lstStyle/>
        <a:p>
          <a:endParaRPr lang="en-US"/>
        </a:p>
      </dgm:t>
    </dgm:pt>
    <dgm:pt modelId="{789552F7-B03E-42B1-A0F9-42FA4EFAFFAE}" type="sibTrans" cxnId="{BB35CBD1-4DFE-4988-948C-00A2A2F0C212}">
      <dgm:prSet/>
      <dgm:spPr/>
      <dgm:t>
        <a:bodyPr/>
        <a:lstStyle/>
        <a:p>
          <a:endParaRPr lang="en-US"/>
        </a:p>
      </dgm:t>
    </dgm:pt>
    <dgm:pt modelId="{E8F73BAB-3D9C-4713-A142-17A7B849F115}" type="pres">
      <dgm:prSet presAssocID="{D495A0D5-5C13-4E4A-8739-2C47C7354115}" presName="Name0" presStyleCnt="0">
        <dgm:presLayoutVars>
          <dgm:chMax val="5"/>
          <dgm:chPref val="5"/>
          <dgm:dir/>
          <dgm:animLvl val="lvl"/>
        </dgm:presLayoutVars>
      </dgm:prSet>
      <dgm:spPr/>
    </dgm:pt>
    <dgm:pt modelId="{264BD865-F91B-4714-B3FA-81E4875CFC71}" type="pres">
      <dgm:prSet presAssocID="{936A88B7-552E-4858-B738-6088FA56962B}" presName="parentText1" presStyleLbl="node1" presStyleIdx="0" presStyleCnt="3">
        <dgm:presLayoutVars>
          <dgm:chMax/>
          <dgm:chPref val="3"/>
          <dgm:bulletEnabled val="1"/>
        </dgm:presLayoutVars>
      </dgm:prSet>
      <dgm:spPr/>
    </dgm:pt>
    <dgm:pt modelId="{DC09979D-171F-4A54-8D57-21EFF0693638}" type="pres">
      <dgm:prSet presAssocID="{936A88B7-552E-4858-B738-6088FA56962B}" presName="childText1" presStyleLbl="solidAlignAcc1" presStyleIdx="0" presStyleCnt="3">
        <dgm:presLayoutVars>
          <dgm:chMax val="0"/>
          <dgm:chPref val="0"/>
          <dgm:bulletEnabled val="1"/>
        </dgm:presLayoutVars>
      </dgm:prSet>
      <dgm:spPr/>
    </dgm:pt>
    <dgm:pt modelId="{50AEEE92-B697-4212-91E5-82F9255D68A0}" type="pres">
      <dgm:prSet presAssocID="{9F9AD523-4BE0-4111-8584-32E2A687AA8F}" presName="parentText2" presStyleLbl="node1" presStyleIdx="1" presStyleCnt="3">
        <dgm:presLayoutVars>
          <dgm:chMax/>
          <dgm:chPref val="3"/>
          <dgm:bulletEnabled val="1"/>
        </dgm:presLayoutVars>
      </dgm:prSet>
      <dgm:spPr/>
    </dgm:pt>
    <dgm:pt modelId="{72B72B61-2609-4D2C-8844-05433EB8B1C4}" type="pres">
      <dgm:prSet presAssocID="{9F9AD523-4BE0-4111-8584-32E2A687AA8F}" presName="childText2" presStyleLbl="solidAlignAcc1" presStyleIdx="1" presStyleCnt="3">
        <dgm:presLayoutVars>
          <dgm:chMax val="0"/>
          <dgm:chPref val="0"/>
          <dgm:bulletEnabled val="1"/>
        </dgm:presLayoutVars>
      </dgm:prSet>
      <dgm:spPr/>
    </dgm:pt>
    <dgm:pt modelId="{E8D121D6-74BD-402D-B69E-9C2290CC3717}" type="pres">
      <dgm:prSet presAssocID="{446B0538-3A52-484B-A2CF-D304AE4FECDA}" presName="parentText3" presStyleLbl="node1" presStyleIdx="2" presStyleCnt="3">
        <dgm:presLayoutVars>
          <dgm:chMax/>
          <dgm:chPref val="3"/>
          <dgm:bulletEnabled val="1"/>
        </dgm:presLayoutVars>
      </dgm:prSet>
      <dgm:spPr/>
    </dgm:pt>
    <dgm:pt modelId="{48952050-63BC-4A94-A920-3125606BAE6C}" type="pres">
      <dgm:prSet presAssocID="{446B0538-3A52-484B-A2CF-D304AE4FECDA}" presName="childText3" presStyleLbl="solidAlignAcc1" presStyleIdx="2" presStyleCnt="3">
        <dgm:presLayoutVars>
          <dgm:chMax val="0"/>
          <dgm:chPref val="0"/>
          <dgm:bulletEnabled val="1"/>
        </dgm:presLayoutVars>
      </dgm:prSet>
      <dgm:spPr/>
    </dgm:pt>
  </dgm:ptLst>
  <dgm:cxnLst>
    <dgm:cxn modelId="{49BEAD07-5CC6-4496-BB89-F286098F1974}" type="presOf" srcId="{9F9AD523-4BE0-4111-8584-32E2A687AA8F}" destId="{50AEEE92-B697-4212-91E5-82F9255D68A0}" srcOrd="0" destOrd="0" presId="urn:microsoft.com/office/officeart/2009/3/layout/IncreasingArrowsProcess"/>
    <dgm:cxn modelId="{E9D1BB0F-95C3-4473-A7E6-1E0F1D6FD987}" srcId="{D495A0D5-5C13-4E4A-8739-2C47C7354115}" destId="{9F9AD523-4BE0-4111-8584-32E2A687AA8F}" srcOrd="1" destOrd="0" parTransId="{622757D2-3007-4FB4-AC6B-E7C814173F49}" sibTransId="{E471B55D-7E00-4A07-8A94-EA7E47E96466}"/>
    <dgm:cxn modelId="{11569F25-AA5F-459D-8338-AA5690E4A0F8}" srcId="{D495A0D5-5C13-4E4A-8739-2C47C7354115}" destId="{936A88B7-552E-4858-B738-6088FA56962B}" srcOrd="0" destOrd="0" parTransId="{D3F5731C-6288-4CC8-829B-E43EC8C127B7}" sibTransId="{A3E8832E-9E1E-4FF6-9547-428E1324E6F3}"/>
    <dgm:cxn modelId="{E2124947-E35D-42BC-8F68-2E7E8BA0AC56}" type="presOf" srcId="{030870D9-5A66-42B0-B831-F76264F8DA24}" destId="{DC09979D-171F-4A54-8D57-21EFF0693638}" srcOrd="0" destOrd="0" presId="urn:microsoft.com/office/officeart/2009/3/layout/IncreasingArrowsProcess"/>
    <dgm:cxn modelId="{3CA2CE58-553F-4387-8C08-B194DA98DD5A}" srcId="{936A88B7-552E-4858-B738-6088FA56962B}" destId="{030870D9-5A66-42B0-B831-F76264F8DA24}" srcOrd="0" destOrd="0" parTransId="{3D42BF9A-A300-404E-BA79-206FC60A7937}" sibTransId="{B6464803-1C75-497F-86CA-AF397F35F0E5}"/>
    <dgm:cxn modelId="{17D75E79-3C14-4D18-AE53-0E304725C1AD}" type="presOf" srcId="{7CC2656B-FB4D-4431-8137-A91059141681}" destId="{72B72B61-2609-4D2C-8844-05433EB8B1C4}" srcOrd="0" destOrd="0" presId="urn:microsoft.com/office/officeart/2009/3/layout/IncreasingArrowsProcess"/>
    <dgm:cxn modelId="{34019E90-CB39-488A-A031-5001D72453E0}" type="presOf" srcId="{936A88B7-552E-4858-B738-6088FA56962B}" destId="{264BD865-F91B-4714-B3FA-81E4875CFC71}" srcOrd="0" destOrd="0" presId="urn:microsoft.com/office/officeart/2009/3/layout/IncreasingArrowsProcess"/>
    <dgm:cxn modelId="{141271A7-073A-41F0-AB4E-EE9C621FA62C}" srcId="{9F9AD523-4BE0-4111-8584-32E2A687AA8F}" destId="{7CC2656B-FB4D-4431-8137-A91059141681}" srcOrd="0" destOrd="0" parTransId="{2ADC4D6B-70DB-44CD-A2B6-85D0DBF177F5}" sibTransId="{2A8C8141-EA6E-4890-A2F1-DB5D53E772CC}"/>
    <dgm:cxn modelId="{4DA80AB3-3EDD-4B5A-91D8-6B509A130528}" srcId="{D495A0D5-5C13-4E4A-8739-2C47C7354115}" destId="{446B0538-3A52-484B-A2CF-D304AE4FECDA}" srcOrd="2" destOrd="0" parTransId="{70CB4CEC-B1DA-4F42-8974-FF8DF4783F25}" sibTransId="{2DE4E10A-5793-40EC-96F9-FFC3A2FA912B}"/>
    <dgm:cxn modelId="{41F7C1B6-A4CB-4176-98B0-88AD2C622F7E}" type="presOf" srcId="{446B0538-3A52-484B-A2CF-D304AE4FECDA}" destId="{E8D121D6-74BD-402D-B69E-9C2290CC3717}" srcOrd="0" destOrd="0" presId="urn:microsoft.com/office/officeart/2009/3/layout/IncreasingArrowsProcess"/>
    <dgm:cxn modelId="{813B8EC5-EF63-42FC-A7EE-E799048848A8}" type="presOf" srcId="{D495A0D5-5C13-4E4A-8739-2C47C7354115}" destId="{E8F73BAB-3D9C-4713-A142-17A7B849F115}" srcOrd="0" destOrd="0" presId="urn:microsoft.com/office/officeart/2009/3/layout/IncreasingArrowsProcess"/>
    <dgm:cxn modelId="{BB35CBD1-4DFE-4988-948C-00A2A2F0C212}" srcId="{446B0538-3A52-484B-A2CF-D304AE4FECDA}" destId="{D607F1A2-7493-4423-819A-A7631B97D0E3}" srcOrd="0" destOrd="0" parTransId="{623F9254-2155-4C57-A88D-AB541468E63D}" sibTransId="{789552F7-B03E-42B1-A0F9-42FA4EFAFFAE}"/>
    <dgm:cxn modelId="{B4F1DADC-6A9D-4BB7-8FF4-D14DE658BD2D}" type="presOf" srcId="{D607F1A2-7493-4423-819A-A7631B97D0E3}" destId="{48952050-63BC-4A94-A920-3125606BAE6C}" srcOrd="0" destOrd="0" presId="urn:microsoft.com/office/officeart/2009/3/layout/IncreasingArrowsProcess"/>
    <dgm:cxn modelId="{940D27F5-78D1-41B5-95EA-AA0293930EEE}" type="presParOf" srcId="{E8F73BAB-3D9C-4713-A142-17A7B849F115}" destId="{264BD865-F91B-4714-B3FA-81E4875CFC71}" srcOrd="0" destOrd="0" presId="urn:microsoft.com/office/officeart/2009/3/layout/IncreasingArrowsProcess"/>
    <dgm:cxn modelId="{B5595204-4D73-49F4-BE6E-92300B9209FF}" type="presParOf" srcId="{E8F73BAB-3D9C-4713-A142-17A7B849F115}" destId="{DC09979D-171F-4A54-8D57-21EFF0693638}" srcOrd="1" destOrd="0" presId="urn:microsoft.com/office/officeart/2009/3/layout/IncreasingArrowsProcess"/>
    <dgm:cxn modelId="{3E9CCE17-D5FA-4D9E-8638-0E0DA794EC49}" type="presParOf" srcId="{E8F73BAB-3D9C-4713-A142-17A7B849F115}" destId="{50AEEE92-B697-4212-91E5-82F9255D68A0}" srcOrd="2" destOrd="0" presId="urn:microsoft.com/office/officeart/2009/3/layout/IncreasingArrowsProcess"/>
    <dgm:cxn modelId="{199741E4-D5A2-4767-8D5F-55E4E0ED4690}" type="presParOf" srcId="{E8F73BAB-3D9C-4713-A142-17A7B849F115}" destId="{72B72B61-2609-4D2C-8844-05433EB8B1C4}" srcOrd="3" destOrd="0" presId="urn:microsoft.com/office/officeart/2009/3/layout/IncreasingArrowsProcess"/>
    <dgm:cxn modelId="{31BD5B4E-12B1-41C2-B739-B334C1EB9092}" type="presParOf" srcId="{E8F73BAB-3D9C-4713-A142-17A7B849F115}" destId="{E8D121D6-74BD-402D-B69E-9C2290CC3717}" srcOrd="4" destOrd="0" presId="urn:microsoft.com/office/officeart/2009/3/layout/IncreasingArrowsProcess"/>
    <dgm:cxn modelId="{4D9A08BB-F835-410D-AF61-F1D4AA823F78}" type="presParOf" srcId="{E8F73BAB-3D9C-4713-A142-17A7B849F115}" destId="{48952050-63BC-4A94-A920-3125606BAE6C}"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BD865-F91B-4714-B3FA-81E4875CFC71}">
      <dsp:nvSpPr>
        <dsp:cNvPr id="0" name=""/>
        <dsp:cNvSpPr/>
      </dsp:nvSpPr>
      <dsp:spPr>
        <a:xfrm>
          <a:off x="950952" y="10266"/>
          <a:ext cx="9128044" cy="1329391"/>
        </a:xfrm>
        <a:prstGeom prst="rightArrow">
          <a:avLst>
            <a:gd name="adj1" fmla="val 50000"/>
            <a:gd name="adj2" fmla="val 5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11041" numCol="1" spcCol="1270" anchor="ctr" anchorCtr="0">
          <a:noAutofit/>
        </a:bodyPr>
        <a:lstStyle/>
        <a:p>
          <a:pPr marL="0" lvl="0" indent="0" algn="l" defTabSz="800100">
            <a:lnSpc>
              <a:spcPct val="90000"/>
            </a:lnSpc>
            <a:spcBef>
              <a:spcPct val="0"/>
            </a:spcBef>
            <a:spcAft>
              <a:spcPct val="35000"/>
            </a:spcAft>
            <a:buNone/>
          </a:pPr>
          <a:r>
            <a:rPr lang="en-US" sz="1800" kern="1200" dirty="0"/>
            <a:t>Activated Alarms</a:t>
          </a:r>
        </a:p>
      </dsp:txBody>
      <dsp:txXfrm>
        <a:off x="950952" y="342614"/>
        <a:ext cx="8795696" cy="664695"/>
      </dsp:txXfrm>
    </dsp:sp>
    <dsp:sp modelId="{DC09979D-171F-4A54-8D57-21EFF0693638}">
      <dsp:nvSpPr>
        <dsp:cNvPr id="0" name=""/>
        <dsp:cNvSpPr/>
      </dsp:nvSpPr>
      <dsp:spPr>
        <a:xfrm>
          <a:off x="950952" y="1035418"/>
          <a:ext cx="2811437" cy="2560896"/>
        </a:xfrm>
        <a:prstGeom prst="rect">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0" kern="1200" dirty="0"/>
            <a:t>After a reasonable number of courtesy responses to activated alarms, law enforcement should enforce the false alarm fees.  Officers receive several activated alarm calls daily, without a fee being assigned to the business.  The assessed fees can be utilized to offset crime prevention programs.</a:t>
          </a:r>
        </a:p>
      </dsp:txBody>
      <dsp:txXfrm>
        <a:off x="950952" y="1035418"/>
        <a:ext cx="2811437" cy="2560896"/>
      </dsp:txXfrm>
    </dsp:sp>
    <dsp:sp modelId="{50AEEE92-B697-4212-91E5-82F9255D68A0}">
      <dsp:nvSpPr>
        <dsp:cNvPr id="0" name=""/>
        <dsp:cNvSpPr/>
      </dsp:nvSpPr>
      <dsp:spPr>
        <a:xfrm>
          <a:off x="3762390" y="453396"/>
          <a:ext cx="6316607" cy="1329391"/>
        </a:xfrm>
        <a:prstGeom prst="rightArrow">
          <a:avLst>
            <a:gd name="adj1" fmla="val 50000"/>
            <a:gd name="adj2" fmla="val 5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11041" numCol="1" spcCol="1270" anchor="ctr" anchorCtr="0">
          <a:noAutofit/>
        </a:bodyPr>
        <a:lstStyle/>
        <a:p>
          <a:pPr marL="0" lvl="0" indent="0" algn="l" defTabSz="800100">
            <a:lnSpc>
              <a:spcPct val="90000"/>
            </a:lnSpc>
            <a:spcBef>
              <a:spcPct val="0"/>
            </a:spcBef>
            <a:spcAft>
              <a:spcPct val="35000"/>
            </a:spcAft>
            <a:buNone/>
          </a:pPr>
          <a:r>
            <a:rPr lang="en-US" sz="1800" kern="1200" dirty="0"/>
            <a:t>Online Records &amp; Firearms Processing &amp; Services</a:t>
          </a:r>
        </a:p>
      </dsp:txBody>
      <dsp:txXfrm>
        <a:off x="3762390" y="785744"/>
        <a:ext cx="5984259" cy="664695"/>
      </dsp:txXfrm>
    </dsp:sp>
    <dsp:sp modelId="{72B72B61-2609-4D2C-8844-05433EB8B1C4}">
      <dsp:nvSpPr>
        <dsp:cNvPr id="0" name=""/>
        <dsp:cNvSpPr/>
      </dsp:nvSpPr>
      <dsp:spPr>
        <a:xfrm>
          <a:off x="3762390" y="1478549"/>
          <a:ext cx="2811437" cy="2560896"/>
        </a:xfrm>
        <a:prstGeom prst="rect">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The capabilities for customers to request and process services online will provide an added convenience and minimize the need for in person visits.  Online offers efficiency and the reduction of paperwork.</a:t>
          </a:r>
        </a:p>
      </dsp:txBody>
      <dsp:txXfrm>
        <a:off x="3762390" y="1478549"/>
        <a:ext cx="2811437" cy="2560896"/>
      </dsp:txXfrm>
    </dsp:sp>
    <dsp:sp modelId="{E8D121D6-74BD-402D-B69E-9C2290CC3717}">
      <dsp:nvSpPr>
        <dsp:cNvPr id="0" name=""/>
        <dsp:cNvSpPr/>
      </dsp:nvSpPr>
      <dsp:spPr>
        <a:xfrm>
          <a:off x="6573828" y="896527"/>
          <a:ext cx="3505169" cy="1329391"/>
        </a:xfrm>
        <a:prstGeom prst="rightArrow">
          <a:avLst>
            <a:gd name="adj1" fmla="val 50000"/>
            <a:gd name="adj2" fmla="val 5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211041" numCol="1" spcCol="1270" anchor="ctr" anchorCtr="0">
          <a:noAutofit/>
        </a:bodyPr>
        <a:lstStyle/>
        <a:p>
          <a:pPr marL="0" lvl="0" indent="0" algn="ctr" defTabSz="800100">
            <a:lnSpc>
              <a:spcPct val="90000"/>
            </a:lnSpc>
            <a:spcBef>
              <a:spcPct val="0"/>
            </a:spcBef>
            <a:spcAft>
              <a:spcPct val="35000"/>
            </a:spcAft>
            <a:buNone/>
          </a:pPr>
          <a:r>
            <a:rPr lang="en-US" sz="1800" kern="1200" dirty="0"/>
            <a:t>Records Management System</a:t>
          </a:r>
        </a:p>
      </dsp:txBody>
      <dsp:txXfrm>
        <a:off x="6573828" y="1228875"/>
        <a:ext cx="3172821" cy="664695"/>
      </dsp:txXfrm>
    </dsp:sp>
    <dsp:sp modelId="{48952050-63BC-4A94-A920-3125606BAE6C}">
      <dsp:nvSpPr>
        <dsp:cNvPr id="0" name=""/>
        <dsp:cNvSpPr/>
      </dsp:nvSpPr>
      <dsp:spPr>
        <a:xfrm>
          <a:off x="6573828" y="1921679"/>
          <a:ext cx="2811437" cy="2523418"/>
        </a:xfrm>
        <a:prstGeom prst="rect">
          <a:avLst/>
        </a:prstGeom>
        <a:solidFill>
          <a:schemeClr val="l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Will aid in reducing operating costs and improving efficiency of employees. The operation of the Records Bureau consumes a significant amount of time and money in terms of storage space, printing, filing and staffing to maintain an organized record system. It also takes a lot of time to search or reproduce records in absence of an organized, digital system</a:t>
          </a:r>
          <a:r>
            <a:rPr lang="en-US" sz="1400" kern="1200"/>
            <a:t>.  This </a:t>
          </a:r>
          <a:r>
            <a:rPr lang="en-US" sz="1400" kern="1200" dirty="0"/>
            <a:t>sometimes equates to additional hours in overtime pay.</a:t>
          </a:r>
        </a:p>
      </dsp:txBody>
      <dsp:txXfrm>
        <a:off x="6573828" y="1921679"/>
        <a:ext cx="2811437" cy="2523418"/>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19E6B5-030B-4061-BCA6-F98B7E92DDCF}"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2EE034-2952-48D2-8645-65F64925354D}" type="slidenum">
              <a:rPr lang="en-US" smtClean="0"/>
              <a:t>‹#›</a:t>
            </a:fld>
            <a:endParaRPr lang="en-US"/>
          </a:p>
        </p:txBody>
      </p:sp>
    </p:spTree>
    <p:extLst>
      <p:ext uri="{BB962C8B-B14F-4D97-AF65-F5344CB8AC3E}">
        <p14:creationId xmlns:p14="http://schemas.microsoft.com/office/powerpoint/2010/main" val="363254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2EE034-2952-48D2-8645-65F64925354D}" type="slidenum">
              <a:rPr lang="en-US" smtClean="0"/>
              <a:t>3</a:t>
            </a:fld>
            <a:endParaRPr lang="en-US"/>
          </a:p>
        </p:txBody>
      </p:sp>
    </p:spTree>
    <p:extLst>
      <p:ext uri="{BB962C8B-B14F-4D97-AF65-F5344CB8AC3E}">
        <p14:creationId xmlns:p14="http://schemas.microsoft.com/office/powerpoint/2010/main" val="279233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4B198E1B-2F97-4133-A429-19DF88587C24}" type="datetime1">
              <a:rPr lang="en-US" smtClean="0"/>
              <a:t>3/13/2023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0D19E3-9036-4A04-8581-B8763E2F9771}" type="datetime1">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91F6CC0-0035-4567-9A48-0E40441874FC}" type="datetime1">
              <a:rPr lang="en-US" smtClean="0"/>
              <a:t>3/13/2023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0BA12A-93A3-4E34-8ACA-F51DEF71A4D7}" type="datetime1">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73BBC521-7F3E-4867-AE20-2D95BED05D3A}" type="datetime1">
              <a:rPr lang="en-US" smtClean="0"/>
              <a:t>3/13/2023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6887EF-26D7-4B39-B05E-44DC61B664D4}" type="datetime1">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751690-9B7C-4B8C-A619-0C4FD49935C0}" type="datetime1">
              <a:rPr lang="en-US" smtClean="0"/>
              <a:t>3/13/2023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0A117A-C3AD-4CA5-93C7-9B15C70A58C8}" type="datetime1">
              <a:rPr lang="en-US" smtClean="0"/>
              <a:t>3/13/2023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C46FD-BBEB-4CFF-A19D-7AC8C6C17343}" type="datetime1">
              <a:rPr lang="en-US" smtClean="0"/>
              <a:t>3/13/2023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4A7B5C9-63AA-4D96-B4ED-7C9A26754338}" type="datetime1">
              <a:rPr lang="en-US" smtClean="0"/>
              <a:t>3/13/2023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6C116C-46BA-4395-86B3-4662DD3097DA}" type="datetime1">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BB4BAD1-E0C2-40B4-9DE4-8FDF4AFD6718}" type="datetime1">
              <a:rPr lang="en-US" smtClean="0"/>
              <a:t>3/13/2023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C2B463-6BD5-411E-A3CA-67A9FE003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3E6F24-3E64-4893-9F13-7BEE01C84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9"/>
            <a:ext cx="749861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4A51691-68BF-45E8-91A2-A097098E19CC}"/>
              </a:ext>
            </a:extLst>
          </p:cNvPr>
          <p:cNvSpPr>
            <a:spLocks noGrp="1"/>
          </p:cNvSpPr>
          <p:nvPr>
            <p:ph type="ctrTitle"/>
          </p:nvPr>
        </p:nvSpPr>
        <p:spPr>
          <a:xfrm>
            <a:off x="4579243" y="1419225"/>
            <a:ext cx="6798608" cy="2085869"/>
          </a:xfrm>
        </p:spPr>
        <p:txBody>
          <a:bodyPr>
            <a:normAutofit/>
          </a:bodyPr>
          <a:lstStyle/>
          <a:p>
            <a:r>
              <a:rPr lang="en-US" dirty="0">
                <a:solidFill>
                  <a:srgbClr val="FFFFFF"/>
                </a:solidFill>
              </a:rPr>
              <a:t>Virgin islands police department </a:t>
            </a:r>
          </a:p>
        </p:txBody>
      </p:sp>
      <p:sp>
        <p:nvSpPr>
          <p:cNvPr id="3" name="Subtitle 2">
            <a:extLst>
              <a:ext uri="{FF2B5EF4-FFF2-40B4-BE49-F238E27FC236}">
                <a16:creationId xmlns:a16="http://schemas.microsoft.com/office/drawing/2014/main" id="{356F5F23-9CEC-4207-A454-659F3EBD32D3}"/>
              </a:ext>
            </a:extLst>
          </p:cNvPr>
          <p:cNvSpPr>
            <a:spLocks noGrp="1"/>
          </p:cNvSpPr>
          <p:nvPr>
            <p:ph type="subTitle" idx="1"/>
          </p:nvPr>
        </p:nvSpPr>
        <p:spPr>
          <a:xfrm>
            <a:off x="4579243" y="3505095"/>
            <a:ext cx="6798608" cy="1733655"/>
          </a:xfrm>
        </p:spPr>
        <p:txBody>
          <a:bodyPr>
            <a:normAutofit/>
          </a:bodyPr>
          <a:lstStyle/>
          <a:p>
            <a:r>
              <a:rPr lang="en-US" dirty="0">
                <a:solidFill>
                  <a:srgbClr val="FFC000"/>
                </a:solidFill>
              </a:rPr>
              <a:t>Revenue estimating conference</a:t>
            </a:r>
          </a:p>
          <a:p>
            <a:r>
              <a:rPr lang="en-US" dirty="0">
                <a:solidFill>
                  <a:schemeClr val="bg1"/>
                </a:solidFill>
              </a:rPr>
              <a:t>March 14, 2023</a:t>
            </a:r>
          </a:p>
          <a:p>
            <a:r>
              <a:rPr lang="en-US" dirty="0">
                <a:solidFill>
                  <a:schemeClr val="bg2"/>
                </a:solidFill>
              </a:rPr>
              <a:t>By:  RAY MARTINEZ, Commissioner </a:t>
            </a:r>
          </a:p>
        </p:txBody>
      </p:sp>
      <p:pic>
        <p:nvPicPr>
          <p:cNvPr id="4" name="Picture 3" descr="A picture containing drawing, food&#10;&#10;Description automatically generated">
            <a:extLst>
              <a:ext uri="{FF2B5EF4-FFF2-40B4-BE49-F238E27FC236}">
                <a16:creationId xmlns:a16="http://schemas.microsoft.com/office/drawing/2014/main" id="{8E5E5A71-54C3-43D6-A31F-1E778B5150CF}"/>
              </a:ext>
            </a:extLst>
          </p:cNvPr>
          <p:cNvPicPr>
            <a:picLocks noChangeAspect="1"/>
          </p:cNvPicPr>
          <p:nvPr/>
        </p:nvPicPr>
        <p:blipFill>
          <a:blip r:embed="rId2"/>
          <a:stretch>
            <a:fillRect/>
          </a:stretch>
        </p:blipFill>
        <p:spPr>
          <a:xfrm>
            <a:off x="931166" y="2464104"/>
            <a:ext cx="2716911" cy="2223923"/>
          </a:xfrm>
          <a:prstGeom prst="rect">
            <a:avLst/>
          </a:prstGeom>
        </p:spPr>
      </p:pic>
    </p:spTree>
    <p:extLst>
      <p:ext uri="{BB962C8B-B14F-4D97-AF65-F5344CB8AC3E}">
        <p14:creationId xmlns:p14="http://schemas.microsoft.com/office/powerpoint/2010/main" val="3640991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8AD54DB8-C150-4290-85D6-F5B0262BF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17C35B5F-59FB-4E4A-A4E6-85CC504D7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D9F2F85-26FC-4FB9-AFD5-360EAC967BA6}"/>
              </a:ext>
            </a:extLst>
          </p:cNvPr>
          <p:cNvPicPr>
            <a:picLocks noChangeAspect="1"/>
          </p:cNvPicPr>
          <p:nvPr/>
        </p:nvPicPr>
        <p:blipFill rotWithShape="1">
          <a:blip r:embed="rId2">
            <a:grayscl/>
          </a:blip>
          <a:srcRect t="5671" b="19329"/>
          <a:stretch/>
        </p:blipFill>
        <p:spPr>
          <a:xfrm>
            <a:off x="20" y="10"/>
            <a:ext cx="12191980" cy="6857990"/>
          </a:xfrm>
          <a:prstGeom prst="rect">
            <a:avLst/>
          </a:prstGeom>
        </p:spPr>
      </p:pic>
      <p:grpSp>
        <p:nvGrpSpPr>
          <p:cNvPr id="22" name="Group 21">
            <a:extLst>
              <a:ext uri="{FF2B5EF4-FFF2-40B4-BE49-F238E27FC236}">
                <a16:creationId xmlns:a16="http://schemas.microsoft.com/office/drawing/2014/main" id="{266203B4-6411-4E9D-AAC1-D798EF7311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44" name="Rectangle 22">
              <a:extLst>
                <a:ext uri="{FF2B5EF4-FFF2-40B4-BE49-F238E27FC236}">
                  <a16:creationId xmlns:a16="http://schemas.microsoft.com/office/drawing/2014/main" id="{810D9114-A47D-47E3-9417-1858C7C68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4E6705EF-CBA4-4963-9FCA-08B2780142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6" name="Title 5">
            <a:extLst>
              <a:ext uri="{FF2B5EF4-FFF2-40B4-BE49-F238E27FC236}">
                <a16:creationId xmlns:a16="http://schemas.microsoft.com/office/drawing/2014/main" id="{12024349-509F-4DD4-8054-8EF35744D0B6}"/>
              </a:ext>
            </a:extLst>
          </p:cNvPr>
          <p:cNvSpPr>
            <a:spLocks noGrp="1"/>
          </p:cNvSpPr>
          <p:nvPr>
            <p:ph type="title"/>
          </p:nvPr>
        </p:nvSpPr>
        <p:spPr>
          <a:xfrm>
            <a:off x="654538" y="933110"/>
            <a:ext cx="3412067" cy="2971801"/>
          </a:xfrm>
        </p:spPr>
        <p:txBody>
          <a:bodyPr vert="horz" lIns="91440" tIns="45720" rIns="91440" bIns="45720" rtlCol="0" anchor="b">
            <a:normAutofit/>
          </a:bodyPr>
          <a:lstStyle/>
          <a:p>
            <a:r>
              <a:rPr lang="en-US" sz="3600" dirty="0"/>
              <a:t>questions</a:t>
            </a:r>
          </a:p>
        </p:txBody>
      </p:sp>
      <p:sp>
        <p:nvSpPr>
          <p:cNvPr id="7" name="Slide Number Placeholder 6">
            <a:extLst>
              <a:ext uri="{FF2B5EF4-FFF2-40B4-BE49-F238E27FC236}">
                <a16:creationId xmlns:a16="http://schemas.microsoft.com/office/drawing/2014/main" id="{9CFEADEE-FD02-49BF-A29E-3EBA2C040598}"/>
              </a:ext>
            </a:extLst>
          </p:cNvPr>
          <p:cNvSpPr>
            <a:spLocks noGrp="1"/>
          </p:cNvSpPr>
          <p:nvPr>
            <p:ph type="sldNum" sz="quarter" idx="12"/>
          </p:nvPr>
        </p:nvSpPr>
        <p:spPr/>
        <p:txBody>
          <a:bodyPr/>
          <a:lstStyle/>
          <a:p>
            <a:fld id="{D57F1E4F-1CFF-5643-939E-217C01CDF565}" type="slidenum">
              <a:rPr lang="en-US" sz="1200" smtClean="0">
                <a:solidFill>
                  <a:schemeClr val="accent1">
                    <a:lumMod val="75000"/>
                  </a:schemeClr>
                </a:solidFill>
              </a:rPr>
              <a:pPr/>
              <a:t>10</a:t>
            </a:fld>
            <a:endParaRPr lang="en-US" sz="1200" dirty="0">
              <a:solidFill>
                <a:schemeClr val="accent1">
                  <a:lumMod val="75000"/>
                </a:schemeClr>
              </a:solidFill>
            </a:endParaRPr>
          </a:p>
        </p:txBody>
      </p:sp>
    </p:spTree>
    <p:extLst>
      <p:ext uri="{BB962C8B-B14F-4D97-AF65-F5344CB8AC3E}">
        <p14:creationId xmlns:p14="http://schemas.microsoft.com/office/powerpoint/2010/main" val="2785275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EA29B-B04E-4BEC-8360-D11D29607844}"/>
              </a:ext>
            </a:extLst>
          </p:cNvPr>
          <p:cNvSpPr>
            <a:spLocks noGrp="1"/>
          </p:cNvSpPr>
          <p:nvPr>
            <p:ph type="title"/>
          </p:nvPr>
        </p:nvSpPr>
        <p:spPr>
          <a:xfrm>
            <a:off x="581192" y="702156"/>
            <a:ext cx="11029616" cy="1013800"/>
          </a:xfrm>
        </p:spPr>
        <p:txBody>
          <a:bodyPr>
            <a:normAutofit/>
          </a:bodyPr>
          <a:lstStyle/>
          <a:p>
            <a:r>
              <a:rPr lang="en-US" sz="4000" dirty="0">
                <a:solidFill>
                  <a:srgbClr val="FFC000"/>
                </a:solidFill>
              </a:rPr>
              <a:t>Current fees</a:t>
            </a:r>
          </a:p>
        </p:txBody>
      </p:sp>
      <p:graphicFrame>
        <p:nvGraphicFramePr>
          <p:cNvPr id="4" name="Table 4">
            <a:extLst>
              <a:ext uri="{FF2B5EF4-FFF2-40B4-BE49-F238E27FC236}">
                <a16:creationId xmlns:a16="http://schemas.microsoft.com/office/drawing/2014/main" id="{E30E41E7-30A8-42BD-B63A-9D1A6F531EB3}"/>
              </a:ext>
            </a:extLst>
          </p:cNvPr>
          <p:cNvGraphicFramePr>
            <a:graphicFrameLocks noGrp="1"/>
          </p:cNvGraphicFramePr>
          <p:nvPr>
            <p:ph idx="1"/>
            <p:extLst>
              <p:ext uri="{D42A27DB-BD31-4B8C-83A1-F6EECF244321}">
                <p14:modId xmlns:p14="http://schemas.microsoft.com/office/powerpoint/2010/main" val="1652491936"/>
              </p:ext>
            </p:extLst>
          </p:nvPr>
        </p:nvGraphicFramePr>
        <p:xfrm>
          <a:off x="581192" y="1876110"/>
          <a:ext cx="10968907" cy="4981890"/>
        </p:xfrm>
        <a:graphic>
          <a:graphicData uri="http://schemas.openxmlformats.org/drawingml/2006/table">
            <a:tbl>
              <a:tblPr firstRow="1" bandRow="1">
                <a:tableStyleId>{5C22544A-7EE6-4342-B048-85BDC9FD1C3A}</a:tableStyleId>
              </a:tblPr>
              <a:tblGrid>
                <a:gridCol w="1787585">
                  <a:extLst>
                    <a:ext uri="{9D8B030D-6E8A-4147-A177-3AD203B41FA5}">
                      <a16:colId xmlns:a16="http://schemas.microsoft.com/office/drawing/2014/main" val="3333067881"/>
                    </a:ext>
                  </a:extLst>
                </a:gridCol>
                <a:gridCol w="1298705">
                  <a:extLst>
                    <a:ext uri="{9D8B030D-6E8A-4147-A177-3AD203B41FA5}">
                      <a16:colId xmlns:a16="http://schemas.microsoft.com/office/drawing/2014/main" val="2290104159"/>
                    </a:ext>
                  </a:extLst>
                </a:gridCol>
                <a:gridCol w="3180808">
                  <a:extLst>
                    <a:ext uri="{9D8B030D-6E8A-4147-A177-3AD203B41FA5}">
                      <a16:colId xmlns:a16="http://schemas.microsoft.com/office/drawing/2014/main" val="3430465851"/>
                    </a:ext>
                  </a:extLst>
                </a:gridCol>
                <a:gridCol w="1298705">
                  <a:extLst>
                    <a:ext uri="{9D8B030D-6E8A-4147-A177-3AD203B41FA5}">
                      <a16:colId xmlns:a16="http://schemas.microsoft.com/office/drawing/2014/main" val="493175543"/>
                    </a:ext>
                  </a:extLst>
                </a:gridCol>
                <a:gridCol w="1865157">
                  <a:extLst>
                    <a:ext uri="{9D8B030D-6E8A-4147-A177-3AD203B41FA5}">
                      <a16:colId xmlns:a16="http://schemas.microsoft.com/office/drawing/2014/main" val="1501041163"/>
                    </a:ext>
                  </a:extLst>
                </a:gridCol>
                <a:gridCol w="1537947">
                  <a:extLst>
                    <a:ext uri="{9D8B030D-6E8A-4147-A177-3AD203B41FA5}">
                      <a16:colId xmlns:a16="http://schemas.microsoft.com/office/drawing/2014/main" val="2147086442"/>
                    </a:ext>
                  </a:extLst>
                </a:gridCol>
              </a:tblGrid>
              <a:tr h="455566">
                <a:tc>
                  <a:txBody>
                    <a:bodyPr/>
                    <a:lstStyle/>
                    <a:p>
                      <a:r>
                        <a:rPr lang="en-US" sz="1800" dirty="0"/>
                        <a:t>Service</a:t>
                      </a:r>
                    </a:p>
                  </a:txBody>
                  <a:tcPr marL="89318" marR="89318" marT="44659" marB="44659"/>
                </a:tc>
                <a:tc>
                  <a:txBody>
                    <a:bodyPr/>
                    <a:lstStyle/>
                    <a:p>
                      <a:r>
                        <a:rPr lang="en-US" sz="1800" dirty="0"/>
                        <a:t>Fee</a:t>
                      </a:r>
                    </a:p>
                  </a:txBody>
                  <a:tcPr marL="89318" marR="89318" marT="44659" marB="44659"/>
                </a:tc>
                <a:tc>
                  <a:txBody>
                    <a:bodyPr/>
                    <a:lstStyle/>
                    <a:p>
                      <a:r>
                        <a:rPr lang="en-US" sz="1800"/>
                        <a:t>Service</a:t>
                      </a:r>
                    </a:p>
                  </a:txBody>
                  <a:tcPr marL="89318" marR="89318" marT="44659" marB="44659"/>
                </a:tc>
                <a:tc>
                  <a:txBody>
                    <a:bodyPr/>
                    <a:lstStyle/>
                    <a:p>
                      <a:r>
                        <a:rPr lang="en-US" sz="1800" dirty="0"/>
                        <a:t>Fee</a:t>
                      </a:r>
                    </a:p>
                  </a:txBody>
                  <a:tcPr marL="89318" marR="89318" marT="44659" marB="44659"/>
                </a:tc>
                <a:tc>
                  <a:txBody>
                    <a:bodyPr/>
                    <a:lstStyle/>
                    <a:p>
                      <a:r>
                        <a:rPr lang="en-US" sz="1800"/>
                        <a:t>Service</a:t>
                      </a:r>
                    </a:p>
                  </a:txBody>
                  <a:tcPr marL="89318" marR="89318" marT="44659" marB="44659"/>
                </a:tc>
                <a:tc>
                  <a:txBody>
                    <a:bodyPr/>
                    <a:lstStyle/>
                    <a:p>
                      <a:r>
                        <a:rPr lang="en-US" sz="1800" dirty="0"/>
                        <a:t>Fee</a:t>
                      </a:r>
                    </a:p>
                  </a:txBody>
                  <a:tcPr marL="89318" marR="89318" marT="44659" marB="44659"/>
                </a:tc>
                <a:extLst>
                  <a:ext uri="{0D108BD9-81ED-4DB2-BD59-A6C34878D82A}">
                    <a16:rowId xmlns:a16="http://schemas.microsoft.com/office/drawing/2014/main" val="1068351160"/>
                  </a:ext>
                </a:extLst>
              </a:tr>
              <a:tr h="253884">
                <a:tc>
                  <a:txBody>
                    <a:bodyPr/>
                    <a:lstStyle/>
                    <a:p>
                      <a:pPr algn="l" fontAlgn="b"/>
                      <a:r>
                        <a:rPr lang="en-US" sz="1200" b="0" i="0" u="none" strike="noStrike" dirty="0">
                          <a:solidFill>
                            <a:srgbClr val="000000"/>
                          </a:solidFill>
                          <a:effectLst/>
                          <a:latin typeface="Calibri" panose="020F0502020204030204" pitchFamily="34" charset="0"/>
                        </a:rPr>
                        <a:t>Police Records </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$12.00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Press Pass(Plus $25.00 cost)</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$150.00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Emergency Parking</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$50.00</a:t>
                      </a:r>
                    </a:p>
                  </a:txBody>
                  <a:tcPr marL="4652" marR="4652" marT="4652" marB="0" anchor="b"/>
                </a:tc>
                <a:extLst>
                  <a:ext uri="{0D108BD9-81ED-4DB2-BD59-A6C34878D82A}">
                    <a16:rowId xmlns:a16="http://schemas.microsoft.com/office/drawing/2014/main" val="1799823454"/>
                  </a:ext>
                </a:extLst>
              </a:tr>
              <a:tr h="253884">
                <a:tc>
                  <a:txBody>
                    <a:bodyPr/>
                    <a:lstStyle/>
                    <a:p>
                      <a:pPr algn="l" fontAlgn="b"/>
                      <a:r>
                        <a:rPr lang="en-US" sz="1200" b="0" i="0" u="none" strike="noStrike" dirty="0">
                          <a:solidFill>
                            <a:srgbClr val="000000"/>
                          </a:solidFill>
                          <a:effectLst/>
                          <a:latin typeface="Calibri" panose="020F0502020204030204" pitchFamily="34" charset="0"/>
                        </a:rPr>
                        <a:t>Traffic Records </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$7.00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Watchman Guard Patrol Comp.</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$350.00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Vendors Permits (Per year)</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$100.00</a:t>
                      </a:r>
                    </a:p>
                  </a:txBody>
                  <a:tcPr marL="4652" marR="4652" marT="4652" marB="0" anchor="b"/>
                </a:tc>
                <a:extLst>
                  <a:ext uri="{0D108BD9-81ED-4DB2-BD59-A6C34878D82A}">
                    <a16:rowId xmlns:a16="http://schemas.microsoft.com/office/drawing/2014/main" val="3711449242"/>
                  </a:ext>
                </a:extLst>
              </a:tr>
              <a:tr h="253884">
                <a:tc>
                  <a:txBody>
                    <a:bodyPr/>
                    <a:lstStyle/>
                    <a:p>
                      <a:pPr algn="l" fontAlgn="b"/>
                      <a:r>
                        <a:rPr lang="en-US" sz="1200" b="0" i="0" u="none" strike="noStrike" dirty="0">
                          <a:solidFill>
                            <a:srgbClr val="000000"/>
                          </a:solidFill>
                          <a:effectLst/>
                          <a:latin typeface="Calibri" panose="020F0502020204030204" pitchFamily="34" charset="0"/>
                        </a:rPr>
                        <a:t>Police/Traffic Reports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Watchman's </a:t>
                      </a:r>
                      <a:r>
                        <a:rPr lang="en-US" sz="1200" b="0" i="0" u="none" strike="noStrike" dirty="0" err="1">
                          <a:solidFill>
                            <a:srgbClr val="000000"/>
                          </a:solidFill>
                          <a:effectLst/>
                          <a:latin typeface="Calibri" panose="020F0502020204030204" pitchFamily="34" charset="0"/>
                        </a:rPr>
                        <a:t>Lic</a:t>
                      </a:r>
                      <a:r>
                        <a:rPr lang="en-US" sz="1200" b="0" i="0" u="none" strike="noStrike" dirty="0">
                          <a:solidFill>
                            <a:srgbClr val="000000"/>
                          </a:solidFill>
                          <a:effectLst/>
                          <a:latin typeface="Calibri" panose="020F0502020204030204" pitchFamily="34" charset="0"/>
                        </a:rPr>
                        <a:t>/per off</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$50.00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Liquor Permit</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$100.00</a:t>
                      </a:r>
                    </a:p>
                  </a:txBody>
                  <a:tcPr marL="4652" marR="4652" marT="4652" marB="0" anchor="b"/>
                </a:tc>
                <a:extLst>
                  <a:ext uri="{0D108BD9-81ED-4DB2-BD59-A6C34878D82A}">
                    <a16:rowId xmlns:a16="http://schemas.microsoft.com/office/drawing/2014/main" val="1075009762"/>
                  </a:ext>
                </a:extLst>
              </a:tr>
              <a:tr h="253884">
                <a:tc>
                  <a:txBody>
                    <a:bodyPr/>
                    <a:lstStyle/>
                    <a:p>
                      <a:pPr algn="l" fontAlgn="b"/>
                      <a:r>
                        <a:rPr lang="en-US" sz="1200" b="0" i="0" u="none" strike="noStrike" dirty="0">
                          <a:solidFill>
                            <a:srgbClr val="000000"/>
                          </a:solidFill>
                          <a:effectLst/>
                          <a:latin typeface="Calibri" panose="020F0502020204030204" pitchFamily="34" charset="0"/>
                        </a:rPr>
                        <a:t>Fingerprints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$40.00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Branch Officer Fee</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$125.00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Photocopies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4652" marR="4652" marT="4652" marB="0" anchor="b"/>
                </a:tc>
                <a:extLst>
                  <a:ext uri="{0D108BD9-81ED-4DB2-BD59-A6C34878D82A}">
                    <a16:rowId xmlns:a16="http://schemas.microsoft.com/office/drawing/2014/main" val="2616873644"/>
                  </a:ext>
                </a:extLst>
              </a:tr>
              <a:tr h="253884">
                <a:tc>
                  <a:txBody>
                    <a:bodyPr/>
                    <a:lstStyle/>
                    <a:p>
                      <a:pPr algn="l" fontAlgn="b"/>
                      <a:r>
                        <a:rPr lang="en-US" sz="1200" b="0" i="0" u="none" strike="noStrike" dirty="0">
                          <a:solidFill>
                            <a:srgbClr val="000000"/>
                          </a:solidFill>
                          <a:effectLst/>
                          <a:latin typeface="Calibri" panose="020F0502020204030204" pitchFamily="34" charset="0"/>
                        </a:rPr>
                        <a:t>Record Expungement</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$100.00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Processing Fees (Application)</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$25.00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Miscellaneous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$25.00</a:t>
                      </a:r>
                    </a:p>
                  </a:txBody>
                  <a:tcPr marL="4652" marR="4652" marT="4652" marB="0" anchor="b"/>
                </a:tc>
                <a:extLst>
                  <a:ext uri="{0D108BD9-81ED-4DB2-BD59-A6C34878D82A}">
                    <a16:rowId xmlns:a16="http://schemas.microsoft.com/office/drawing/2014/main" val="657960928"/>
                  </a:ext>
                </a:extLst>
              </a:tr>
              <a:tr h="354347">
                <a:tc>
                  <a:txBody>
                    <a:bodyPr/>
                    <a:lstStyle/>
                    <a:p>
                      <a:pPr algn="l" fontAlgn="b"/>
                      <a:r>
                        <a:rPr lang="en-US" sz="1200" b="0" i="0" u="none" strike="noStrike">
                          <a:solidFill>
                            <a:srgbClr val="000000"/>
                          </a:solidFill>
                          <a:effectLst/>
                          <a:latin typeface="Calibri" panose="020F0502020204030204" pitchFamily="34" charset="0"/>
                        </a:rPr>
                        <a:t>Firearms Applications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$7.00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Watchman Guard Pat. Contract</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$200.00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Subpoena</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$7.00</a:t>
                      </a:r>
                    </a:p>
                  </a:txBody>
                  <a:tcPr marL="4652" marR="4652" marT="4652" marB="0" anchor="b"/>
                </a:tc>
                <a:extLst>
                  <a:ext uri="{0D108BD9-81ED-4DB2-BD59-A6C34878D82A}">
                    <a16:rowId xmlns:a16="http://schemas.microsoft.com/office/drawing/2014/main" val="3048069136"/>
                  </a:ext>
                </a:extLst>
              </a:tr>
              <a:tr h="0">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Firearm Security Registration</a:t>
                      </a:r>
                    </a:p>
                    <a:p>
                      <a:pPr algn="l"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$40.00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Application</a:t>
                      </a:r>
                    </a:p>
                    <a:p>
                      <a:pPr marL="0" marR="0" lvl="0" indent="0" algn="l" defTabSz="457200" rtl="0" eaLnBrk="1" fontAlgn="b"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$25.00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Returned Check Fee</a:t>
                      </a:r>
                    </a:p>
                    <a:p>
                      <a:pPr algn="l"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$50.00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extLst>
                  <a:ext uri="{0D108BD9-81ED-4DB2-BD59-A6C34878D82A}">
                    <a16:rowId xmlns:a16="http://schemas.microsoft.com/office/drawing/2014/main" val="1574360253"/>
                  </a:ext>
                </a:extLst>
              </a:tr>
              <a:tr h="253884">
                <a:tc>
                  <a:txBody>
                    <a:bodyPr/>
                    <a:lstStyle/>
                    <a:p>
                      <a:pPr algn="l" fontAlgn="b"/>
                      <a:r>
                        <a:rPr lang="en-US" sz="1200" b="0" i="0" u="none" strike="noStrike" dirty="0">
                          <a:solidFill>
                            <a:srgbClr val="000000"/>
                          </a:solidFill>
                          <a:effectLst/>
                          <a:latin typeface="Calibri" panose="020F0502020204030204" pitchFamily="34" charset="0"/>
                        </a:rPr>
                        <a:t>Firearm Registration</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$65.00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Private Detective (license)</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$200.00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Blanket Permit</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$65.00</a:t>
                      </a:r>
                    </a:p>
                  </a:txBody>
                  <a:tcPr marL="4652" marR="4652" marT="4652" marB="0" anchor="b"/>
                </a:tc>
                <a:extLst>
                  <a:ext uri="{0D108BD9-81ED-4DB2-BD59-A6C34878D82A}">
                    <a16:rowId xmlns:a16="http://schemas.microsoft.com/office/drawing/2014/main" val="3253470304"/>
                  </a:ext>
                </a:extLst>
              </a:tr>
              <a:tr h="253884">
                <a:tc>
                  <a:txBody>
                    <a:bodyPr/>
                    <a:lstStyle/>
                    <a:p>
                      <a:pPr algn="l" fontAlgn="b"/>
                      <a:r>
                        <a:rPr lang="en-US" sz="1200" b="0" i="0" u="none" strike="noStrike" dirty="0">
                          <a:solidFill>
                            <a:srgbClr val="000000"/>
                          </a:solidFill>
                          <a:effectLst/>
                          <a:latin typeface="Calibri" panose="020F0502020204030204" pitchFamily="34" charset="0"/>
                        </a:rPr>
                        <a:t>Firearm Renewal</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$50.00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Application</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$25.00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Blanket Permit (Sen. Func.)</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$50.00</a:t>
                      </a:r>
                    </a:p>
                  </a:txBody>
                  <a:tcPr marL="4652" marR="4652" marT="4652" marB="0" anchor="b"/>
                </a:tc>
                <a:extLst>
                  <a:ext uri="{0D108BD9-81ED-4DB2-BD59-A6C34878D82A}">
                    <a16:rowId xmlns:a16="http://schemas.microsoft.com/office/drawing/2014/main" val="2447031300"/>
                  </a:ext>
                </a:extLst>
              </a:tr>
              <a:tr h="253884">
                <a:tc>
                  <a:txBody>
                    <a:bodyPr/>
                    <a:lstStyle/>
                    <a:p>
                      <a:pPr algn="l" fontAlgn="b"/>
                      <a:r>
                        <a:rPr lang="en-US" sz="1200" b="0" i="0" u="none" strike="noStrike">
                          <a:solidFill>
                            <a:srgbClr val="000000"/>
                          </a:solidFill>
                          <a:effectLst/>
                          <a:latin typeface="Calibri" panose="020F0502020204030204" pitchFamily="34" charset="0"/>
                        </a:rPr>
                        <a:t>Firearms Duplicate</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$15.00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Carnival Permits (Per Day)</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$75.00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Entertainment</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$15.00</a:t>
                      </a:r>
                    </a:p>
                  </a:txBody>
                  <a:tcPr marL="4652" marR="4652" marT="4652" marB="0" anchor="b"/>
                </a:tc>
                <a:extLst>
                  <a:ext uri="{0D108BD9-81ED-4DB2-BD59-A6C34878D82A}">
                    <a16:rowId xmlns:a16="http://schemas.microsoft.com/office/drawing/2014/main" val="399508669"/>
                  </a:ext>
                </a:extLst>
              </a:tr>
              <a:tr h="272669">
                <a:tc>
                  <a:txBody>
                    <a:bodyPr/>
                    <a:lstStyle/>
                    <a:p>
                      <a:pPr algn="l" fontAlgn="b"/>
                      <a:r>
                        <a:rPr lang="en-US" sz="1200" b="0" i="0" u="none" strike="noStrike" dirty="0">
                          <a:solidFill>
                            <a:srgbClr val="000000"/>
                          </a:solidFill>
                          <a:effectLst/>
                          <a:latin typeface="Calibri" panose="020F0502020204030204" pitchFamily="34" charset="0"/>
                        </a:rPr>
                        <a:t>Firearm Fines</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$20.00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Special Permit</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$100.00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Insuffient Funds</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$50.00</a:t>
                      </a:r>
                    </a:p>
                  </a:txBody>
                  <a:tcPr marL="4652" marR="4652" marT="4652" marB="0" anchor="b"/>
                </a:tc>
                <a:extLst>
                  <a:ext uri="{0D108BD9-81ED-4DB2-BD59-A6C34878D82A}">
                    <a16:rowId xmlns:a16="http://schemas.microsoft.com/office/drawing/2014/main" val="4043944958"/>
                  </a:ext>
                </a:extLst>
              </a:tr>
              <a:tr h="253884">
                <a:tc>
                  <a:txBody>
                    <a:bodyPr/>
                    <a:lstStyle/>
                    <a:p>
                      <a:pPr algn="l" fontAlgn="b"/>
                      <a:r>
                        <a:rPr lang="en-US" sz="1200" b="0" i="0" u="none" strike="noStrike" dirty="0">
                          <a:solidFill>
                            <a:srgbClr val="000000"/>
                          </a:solidFill>
                          <a:effectLst/>
                          <a:latin typeface="Calibri" panose="020F0502020204030204" pitchFamily="34" charset="0"/>
                        </a:rPr>
                        <a:t>Firearm Transfer</a:t>
                      </a:r>
                    </a:p>
                    <a:p>
                      <a:pPr algn="l"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$50.00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l" fontAlgn="t"/>
                      <a:endParaRPr lang="en-US" sz="1200" b="0" i="0" u="none" strike="noStrike" dirty="0">
                        <a:solidFill>
                          <a:srgbClr val="000000"/>
                        </a:solidFill>
                        <a:effectLst/>
                        <a:latin typeface="Calibri" panose="020F0502020204030204" pitchFamily="34" charset="0"/>
                      </a:endParaRPr>
                    </a:p>
                    <a:p>
                      <a:pPr algn="l" fontAlgn="t"/>
                      <a:r>
                        <a:rPr lang="en-US" sz="1200" b="0" i="0" u="none" strike="noStrike" dirty="0">
                          <a:solidFill>
                            <a:srgbClr val="000000"/>
                          </a:solidFill>
                          <a:effectLst/>
                          <a:latin typeface="Calibri" panose="020F0502020204030204" pitchFamily="34" charset="0"/>
                        </a:rPr>
                        <a:t>Activated Alarm(Per Call Monthly after First Three)</a:t>
                      </a:r>
                    </a:p>
                  </a:txBody>
                  <a:tcPr marL="4652" marR="4652" marT="4652" marB="0"/>
                </a:tc>
                <a:tc>
                  <a:txBody>
                    <a:bodyPr/>
                    <a:lstStyle/>
                    <a:p>
                      <a:pPr algn="ctr" fontAlgn="b"/>
                      <a:endParaRPr lang="en-US" sz="1200" b="0" i="0" u="none" strike="noStrike" dirty="0">
                        <a:solidFill>
                          <a:srgbClr val="000000"/>
                        </a:solidFill>
                        <a:effectLst/>
                        <a:latin typeface="Calibri" panose="020F0502020204030204" pitchFamily="34" charset="0"/>
                      </a:endParaRPr>
                    </a:p>
                    <a:p>
                      <a:pPr algn="ctr" fontAlgn="b"/>
                      <a:r>
                        <a:rPr lang="en-US" sz="1200" b="0" i="0" u="none" strike="noStrike" dirty="0">
                          <a:solidFill>
                            <a:srgbClr val="000000"/>
                          </a:solidFill>
                          <a:effectLst/>
                          <a:latin typeface="Calibri" panose="020F0502020204030204" pitchFamily="34" charset="0"/>
                        </a:rPr>
                        <a:t>$100.00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Statistical Data (Students)</a:t>
                      </a:r>
                    </a:p>
                    <a:p>
                      <a:pPr algn="l"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$10.00</a:t>
                      </a:r>
                    </a:p>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extLst>
                  <a:ext uri="{0D108BD9-81ED-4DB2-BD59-A6C34878D82A}">
                    <a16:rowId xmlns:a16="http://schemas.microsoft.com/office/drawing/2014/main" val="236856584"/>
                  </a:ext>
                </a:extLst>
              </a:tr>
              <a:tr h="253884">
                <a:tc>
                  <a:txBody>
                    <a:bodyPr/>
                    <a:lstStyle/>
                    <a:p>
                      <a:pPr algn="l" fontAlgn="b"/>
                      <a:r>
                        <a:rPr lang="en-US" sz="1200" b="0" i="0" u="none" strike="noStrike" dirty="0">
                          <a:solidFill>
                            <a:srgbClr val="000000"/>
                          </a:solidFill>
                          <a:effectLst/>
                          <a:latin typeface="Calibri" panose="020F0502020204030204" pitchFamily="34" charset="0"/>
                        </a:rPr>
                        <a:t>Firearm Reciprocal</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$30.00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Traffic Obstruction</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$100.00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Miscellaneous (Other)</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$25.00</a:t>
                      </a:r>
                    </a:p>
                  </a:txBody>
                  <a:tcPr marL="4652" marR="4652" marT="4652" marB="0" anchor="b"/>
                </a:tc>
                <a:extLst>
                  <a:ext uri="{0D108BD9-81ED-4DB2-BD59-A6C34878D82A}">
                    <a16:rowId xmlns:a16="http://schemas.microsoft.com/office/drawing/2014/main" val="3225996259"/>
                  </a:ext>
                </a:extLst>
              </a:tr>
              <a:tr h="253884">
                <a:tc>
                  <a:txBody>
                    <a:bodyPr/>
                    <a:lstStyle/>
                    <a:p>
                      <a:pPr algn="l" fontAlgn="b"/>
                      <a:r>
                        <a:rPr lang="en-US" sz="1200" b="0" i="0" u="none" strike="noStrike">
                          <a:solidFill>
                            <a:srgbClr val="000000"/>
                          </a:solidFill>
                          <a:effectLst/>
                          <a:latin typeface="Calibri" panose="020F0502020204030204" pitchFamily="34" charset="0"/>
                        </a:rPr>
                        <a:t>Locksmith License*</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$200.00</a:t>
                      </a:r>
                    </a:p>
                  </a:txBody>
                  <a:tcPr marL="4652" marR="4652" marT="4652" marB="0" anchor="b"/>
                </a:tc>
                <a:tc>
                  <a:txBody>
                    <a:bodyPr/>
                    <a:lstStyle/>
                    <a:p>
                      <a:pPr algn="l" fontAlgn="b"/>
                      <a:r>
                        <a:rPr lang="en-US" sz="1200" b="0" i="0" u="none" strike="noStrike">
                          <a:solidFill>
                            <a:srgbClr val="000000"/>
                          </a:solidFill>
                          <a:effectLst/>
                          <a:latin typeface="Calibri" panose="020F0502020204030204" pitchFamily="34" charset="0"/>
                        </a:rPr>
                        <a:t>Escort Permit Service</a:t>
                      </a:r>
                    </a:p>
                  </a:txBody>
                  <a:tcPr marL="4652" marR="4652" marT="4652" marB="0" anchor="b"/>
                </a:tc>
                <a:tc>
                  <a:txBody>
                    <a:bodyPr/>
                    <a:lstStyle/>
                    <a:p>
                      <a:pPr algn="ctr" fontAlgn="b"/>
                      <a:r>
                        <a:rPr lang="en-US" sz="1200" b="0" i="0" u="none" strike="noStrike">
                          <a:solidFill>
                            <a:srgbClr val="000000"/>
                          </a:solidFill>
                          <a:effectLst/>
                          <a:latin typeface="Calibri" panose="020F0502020204030204" pitchFamily="34" charset="0"/>
                        </a:rPr>
                        <a:t>$50.00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Statistical Data</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$50.00</a:t>
                      </a:r>
                    </a:p>
                  </a:txBody>
                  <a:tcPr marL="4652" marR="4652" marT="4652" marB="0" anchor="b"/>
                </a:tc>
                <a:extLst>
                  <a:ext uri="{0D108BD9-81ED-4DB2-BD59-A6C34878D82A}">
                    <a16:rowId xmlns:a16="http://schemas.microsoft.com/office/drawing/2014/main" val="1902301733"/>
                  </a:ext>
                </a:extLst>
              </a:tr>
              <a:tr h="253884">
                <a:tc>
                  <a:txBody>
                    <a:bodyPr/>
                    <a:lstStyle/>
                    <a:p>
                      <a:pPr algn="l" fontAlgn="b"/>
                      <a:r>
                        <a:rPr lang="en-US" sz="1200" b="0" i="0" u="none" strike="noStrike">
                          <a:solidFill>
                            <a:srgbClr val="000000"/>
                          </a:solidFill>
                          <a:effectLst/>
                          <a:latin typeface="Calibri" panose="020F0502020204030204" pitchFamily="34" charset="0"/>
                        </a:rPr>
                        <a:t>Business License</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$150.00</a:t>
                      </a:r>
                    </a:p>
                  </a:txBody>
                  <a:tcPr marL="4652" marR="4652" marT="4652" marB="0" anchor="b"/>
                </a:tc>
                <a:tc>
                  <a:txBody>
                    <a:bodyPr/>
                    <a:lstStyle/>
                    <a:p>
                      <a:pPr algn="l" fontAlgn="b"/>
                      <a:r>
                        <a:rPr lang="en-US" sz="1200" b="0" i="0" u="none" strike="noStrike" dirty="0">
                          <a:solidFill>
                            <a:srgbClr val="000000"/>
                          </a:solidFill>
                          <a:effectLst/>
                          <a:latin typeface="Calibri" panose="020F0502020204030204" pitchFamily="34" charset="0"/>
                        </a:rPr>
                        <a:t>Escort Per Officer**</a:t>
                      </a:r>
                    </a:p>
                  </a:txBody>
                  <a:tcPr marL="4652" marR="4652" marT="4652" marB="0" anchor="b"/>
                </a:tc>
                <a:tc>
                  <a:txBody>
                    <a:bodyPr/>
                    <a:lstStyle/>
                    <a:p>
                      <a:pPr algn="ctr" fontAlgn="b"/>
                      <a:r>
                        <a:rPr lang="en-US" sz="1200" b="0" i="0" u="none" strike="noStrike" dirty="0">
                          <a:solidFill>
                            <a:srgbClr val="000000"/>
                          </a:solidFill>
                          <a:effectLst/>
                          <a:latin typeface="Calibri" panose="020F0502020204030204" pitchFamily="34" charset="0"/>
                        </a:rPr>
                        <a:t>$50.00</a:t>
                      </a:r>
                    </a:p>
                  </a:txBody>
                  <a:tcPr marL="4652" marR="4652" marT="4652"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4652" marR="4652" marT="4652" marB="0" anchor="b"/>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4652" marR="4652" marT="4652" marB="0" anchor="b"/>
                </a:tc>
                <a:extLst>
                  <a:ext uri="{0D108BD9-81ED-4DB2-BD59-A6C34878D82A}">
                    <a16:rowId xmlns:a16="http://schemas.microsoft.com/office/drawing/2014/main" val="4212406147"/>
                  </a:ext>
                </a:extLst>
              </a:tr>
            </a:tbl>
          </a:graphicData>
        </a:graphic>
      </p:graphicFrame>
      <p:sp>
        <p:nvSpPr>
          <p:cNvPr id="3" name="Slide Number Placeholder 2">
            <a:extLst>
              <a:ext uri="{FF2B5EF4-FFF2-40B4-BE49-F238E27FC236}">
                <a16:creationId xmlns:a16="http://schemas.microsoft.com/office/drawing/2014/main" id="{13F24A9F-6A35-4375-BAA7-F99DC70DEDF5}"/>
              </a:ext>
            </a:extLst>
          </p:cNvPr>
          <p:cNvSpPr>
            <a:spLocks noGrp="1"/>
          </p:cNvSpPr>
          <p:nvPr>
            <p:ph type="sldNum" sz="quarter" idx="12"/>
          </p:nvPr>
        </p:nvSpPr>
        <p:spPr>
          <a:xfrm>
            <a:off x="10905962" y="6408574"/>
            <a:ext cx="1052508" cy="365125"/>
          </a:xfrm>
        </p:spPr>
        <p:txBody>
          <a:bodyPr/>
          <a:lstStyle/>
          <a:p>
            <a:fld id="{D57F1E4F-1CFF-5643-939E-217C01CDF565}" type="slidenum">
              <a:rPr lang="en-US" sz="1200" smtClean="0">
                <a:solidFill>
                  <a:schemeClr val="accent1">
                    <a:lumMod val="75000"/>
                  </a:schemeClr>
                </a:solidFill>
              </a:rPr>
              <a:pPr/>
              <a:t>2</a:t>
            </a:fld>
            <a:endParaRPr lang="en-US" sz="1200" dirty="0">
              <a:solidFill>
                <a:schemeClr val="accent1">
                  <a:lumMod val="75000"/>
                </a:schemeClr>
              </a:solidFill>
            </a:endParaRPr>
          </a:p>
        </p:txBody>
      </p:sp>
    </p:spTree>
    <p:extLst>
      <p:ext uri="{BB962C8B-B14F-4D97-AF65-F5344CB8AC3E}">
        <p14:creationId xmlns:p14="http://schemas.microsoft.com/office/powerpoint/2010/main" val="76075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7E087-C9D9-4D55-8B38-E24154A1E4D7}"/>
              </a:ext>
            </a:extLst>
          </p:cNvPr>
          <p:cNvSpPr>
            <a:spLocks noGrp="1"/>
          </p:cNvSpPr>
          <p:nvPr>
            <p:ph type="title"/>
          </p:nvPr>
        </p:nvSpPr>
        <p:spPr/>
        <p:txBody>
          <a:bodyPr>
            <a:normAutofit/>
          </a:bodyPr>
          <a:lstStyle/>
          <a:p>
            <a:r>
              <a:rPr lang="en-US" sz="4000" dirty="0">
                <a:solidFill>
                  <a:srgbClr val="FFC000"/>
                </a:solidFill>
              </a:rPr>
              <a:t>Revenue generation &amp; projection</a:t>
            </a:r>
          </a:p>
        </p:txBody>
      </p:sp>
      <p:sp>
        <p:nvSpPr>
          <p:cNvPr id="4" name="Slide Number Placeholder 3">
            <a:extLst>
              <a:ext uri="{FF2B5EF4-FFF2-40B4-BE49-F238E27FC236}">
                <a16:creationId xmlns:a16="http://schemas.microsoft.com/office/drawing/2014/main" id="{04D544D0-170D-4F1B-B84C-3F22FC7CB86B}"/>
              </a:ext>
            </a:extLst>
          </p:cNvPr>
          <p:cNvSpPr>
            <a:spLocks noGrp="1"/>
          </p:cNvSpPr>
          <p:nvPr>
            <p:ph type="sldNum" sz="quarter" idx="12"/>
          </p:nvPr>
        </p:nvSpPr>
        <p:spPr>
          <a:xfrm>
            <a:off x="10691816" y="6260937"/>
            <a:ext cx="1052508" cy="365125"/>
          </a:xfrm>
        </p:spPr>
        <p:txBody>
          <a:bodyPr/>
          <a:lstStyle/>
          <a:p>
            <a:fld id="{D57F1E4F-1CFF-5643-939E-217C01CDF565}" type="slidenum">
              <a:rPr lang="en-US" sz="1200" smtClean="0">
                <a:solidFill>
                  <a:schemeClr val="accent1">
                    <a:lumMod val="75000"/>
                  </a:schemeClr>
                </a:solidFill>
              </a:rPr>
              <a:pPr/>
              <a:t>3</a:t>
            </a:fld>
            <a:endParaRPr lang="en-US" sz="1200" dirty="0">
              <a:solidFill>
                <a:schemeClr val="accent1">
                  <a:lumMod val="75000"/>
                </a:schemeClr>
              </a:solidFill>
            </a:endParaRPr>
          </a:p>
        </p:txBody>
      </p:sp>
      <p:sp>
        <p:nvSpPr>
          <p:cNvPr id="8" name="Content Placeholder 7">
            <a:extLst>
              <a:ext uri="{FF2B5EF4-FFF2-40B4-BE49-F238E27FC236}">
                <a16:creationId xmlns:a16="http://schemas.microsoft.com/office/drawing/2014/main" id="{7C756DF1-3D1D-F8DF-2D19-E8DB08C68BA2}"/>
              </a:ext>
            </a:extLst>
          </p:cNvPr>
          <p:cNvSpPr>
            <a:spLocks noGrp="1"/>
          </p:cNvSpPr>
          <p:nvPr>
            <p:ph idx="1"/>
          </p:nvPr>
        </p:nvSpPr>
        <p:spPr>
          <a:xfrm>
            <a:off x="581192" y="2180496"/>
            <a:ext cx="11029615" cy="4080441"/>
          </a:xfrm>
        </p:spPr>
        <p:txBody>
          <a:bodyPr>
            <a:normAutofit fontScale="92500" lnSpcReduction="10000"/>
          </a:bodyPr>
          <a:lstStyle/>
          <a:p>
            <a:pPr marL="342900" lvl="0" indent="-342900">
              <a:lnSpc>
                <a:spcPct val="106000"/>
              </a:lnSpc>
              <a:buFont typeface="Wingdings 2" panose="05020102010507070707" pitchFamily="18" charset="2"/>
              <a:buChar char=""/>
              <a:tabLst>
                <a:tab pos="457200" algn="l"/>
              </a:tabLst>
            </a:pPr>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FY2020</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 Revenues decreased from $522,648 to $377,273; a decrease of 27% due to Covid19.</a:t>
            </a:r>
            <a:endParaRPr lang="en-VI" sz="1800" dirty="0">
              <a:effectLst/>
              <a:latin typeface="Times New Roman" panose="02020603050405020304" pitchFamily="18" charset="0"/>
              <a:ea typeface="Times New Roman" panose="02020603050405020304" pitchFamily="18" charset="0"/>
            </a:endParaRPr>
          </a:p>
          <a:p>
            <a:pPr marL="151200" indent="0">
              <a:lnSpc>
                <a:spcPct val="106000"/>
              </a:lnSpc>
              <a:buNone/>
            </a:pP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a:t>
            </a:r>
            <a:endParaRPr lang="en-VI" sz="1800" dirty="0">
              <a:effectLst/>
              <a:latin typeface="Times New Roman" panose="02020603050405020304" pitchFamily="18" charset="0"/>
              <a:ea typeface="Times New Roman" panose="02020603050405020304" pitchFamily="18" charset="0"/>
            </a:endParaRPr>
          </a:p>
          <a:p>
            <a:pPr marL="342900" lvl="0" indent="-342900">
              <a:lnSpc>
                <a:spcPct val="106000"/>
              </a:lnSpc>
              <a:buFont typeface="Wingdings 2" panose="05020102010507070707" pitchFamily="18" charset="2"/>
              <a:buChar char=""/>
              <a:tabLst>
                <a:tab pos="457200" algn="l"/>
              </a:tabLst>
            </a:pPr>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FY2021 - </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Revenues increased to $491,403; an increase of 30%. </a:t>
            </a:r>
            <a:endParaRPr lang="en-VI" sz="1800" dirty="0">
              <a:effectLst/>
              <a:latin typeface="Times New Roman" panose="02020603050405020304" pitchFamily="18" charset="0"/>
              <a:ea typeface="Times New Roman" panose="02020603050405020304" pitchFamily="18" charset="0"/>
            </a:endParaRPr>
          </a:p>
          <a:p>
            <a:pPr marL="151200" indent="0">
              <a:lnSpc>
                <a:spcPct val="106000"/>
              </a:lnSpc>
              <a:buNone/>
            </a:pP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a:t>
            </a:r>
            <a:endParaRPr lang="en-VI" sz="1800" dirty="0">
              <a:effectLst/>
              <a:latin typeface="Times New Roman" panose="02020603050405020304" pitchFamily="18" charset="0"/>
              <a:ea typeface="Times New Roman" panose="02020603050405020304" pitchFamily="18" charset="0"/>
            </a:endParaRPr>
          </a:p>
          <a:p>
            <a:pPr marL="342900" lvl="0" indent="-342900">
              <a:lnSpc>
                <a:spcPct val="106000"/>
              </a:lnSpc>
              <a:buFont typeface="Wingdings 2" panose="05020102010507070707" pitchFamily="18" charset="2"/>
              <a:buChar char=""/>
              <a:tabLst>
                <a:tab pos="457200" algn="l"/>
              </a:tabLst>
            </a:pPr>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FY2022</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 Revenues decreased to $490,665; a decrease of 0.2%. </a:t>
            </a:r>
            <a:endParaRPr lang="en-VI" sz="1800" dirty="0">
              <a:effectLst/>
              <a:latin typeface="Times New Roman" panose="02020603050405020304" pitchFamily="18" charset="0"/>
              <a:ea typeface="Times New Roman" panose="02020603050405020304" pitchFamily="18" charset="0"/>
            </a:endParaRPr>
          </a:p>
          <a:p>
            <a:pPr marL="151200" indent="0">
              <a:lnSpc>
                <a:spcPct val="106000"/>
              </a:lnSpc>
              <a:buNone/>
            </a:pP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a:t>
            </a:r>
            <a:endParaRPr lang="en-VI" sz="1800" dirty="0">
              <a:effectLst/>
              <a:latin typeface="Times New Roman" panose="02020603050405020304" pitchFamily="18" charset="0"/>
              <a:ea typeface="Times New Roman" panose="02020603050405020304" pitchFamily="18" charset="0"/>
            </a:endParaRPr>
          </a:p>
          <a:p>
            <a:pPr marL="342900" lvl="0" indent="-342900">
              <a:lnSpc>
                <a:spcPct val="106000"/>
              </a:lnSpc>
              <a:buFont typeface="Wingdings 2" panose="05020102010507070707" pitchFamily="18" charset="2"/>
              <a:buChar char=""/>
              <a:tabLst>
                <a:tab pos="457200" algn="l"/>
              </a:tabLst>
            </a:pPr>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FY2023 -</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Revenues are projected to increase to $549,517; an increase of 12%.</a:t>
            </a:r>
            <a:endParaRPr lang="en-VI" sz="1800" dirty="0">
              <a:effectLst/>
              <a:latin typeface="Times New Roman" panose="02020603050405020304" pitchFamily="18" charset="0"/>
              <a:ea typeface="Times New Roman" panose="02020603050405020304" pitchFamily="18" charset="0"/>
            </a:endParaRPr>
          </a:p>
          <a:p>
            <a:pPr marL="151200" indent="0">
              <a:lnSpc>
                <a:spcPct val="106000"/>
              </a:lnSpc>
              <a:buNone/>
            </a:pP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a:t>
            </a:r>
            <a:endParaRPr lang="en-VI"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tabLst>
                <a:tab pos="457200" algn="l"/>
              </a:tabLst>
            </a:pPr>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FY2024 -</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Revenues are projected to increase to $631,945; an increase of 15%.  </a:t>
            </a:r>
            <a:endParaRPr lang="en-VI" sz="1800" dirty="0">
              <a:effectLst/>
              <a:latin typeface="Times New Roman" panose="02020603050405020304" pitchFamily="18" charset="0"/>
              <a:ea typeface="Times New Roman" panose="02020603050405020304" pitchFamily="18" charset="0"/>
            </a:endParaRPr>
          </a:p>
          <a:p>
            <a:pPr marL="151200" indent="0">
              <a:buNone/>
            </a:pP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a:t>
            </a:r>
            <a:endParaRPr lang="en-VI" sz="1800" dirty="0">
              <a:effectLst/>
              <a:latin typeface="Times New Roman" panose="02020603050405020304" pitchFamily="18" charset="0"/>
              <a:ea typeface="Times New Roman" panose="02020603050405020304" pitchFamily="18" charset="0"/>
            </a:endParaRPr>
          </a:p>
          <a:p>
            <a:r>
              <a:rPr lang="en-US" sz="1800" b="1"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FY2025 -</a:t>
            </a:r>
            <a:r>
              <a:rPr lang="en-US" sz="1800" kern="1200" dirty="0">
                <a:solidFill>
                  <a:srgbClr val="3D3D3D"/>
                </a:solidFill>
                <a:effectLst/>
                <a:latin typeface="Calibri" panose="020F0502020204030204" pitchFamily="34" charset="0"/>
                <a:ea typeface="Calibri" panose="020F0502020204030204" pitchFamily="34" charset="0"/>
                <a:cs typeface="Times New Roman" panose="02020603050405020304" pitchFamily="18" charset="0"/>
              </a:rPr>
              <a:t> Revenues are projected to increase to $726,736; an increase of 15%.</a:t>
            </a:r>
            <a:endParaRPr lang="en-VI" dirty="0"/>
          </a:p>
        </p:txBody>
      </p:sp>
    </p:spTree>
    <p:extLst>
      <p:ext uri="{BB962C8B-B14F-4D97-AF65-F5344CB8AC3E}">
        <p14:creationId xmlns:p14="http://schemas.microsoft.com/office/powerpoint/2010/main" val="3607668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98DA2-58F8-F116-7EDB-A10A6DD1BA32}"/>
              </a:ext>
            </a:extLst>
          </p:cNvPr>
          <p:cNvSpPr>
            <a:spLocks noGrp="1"/>
          </p:cNvSpPr>
          <p:nvPr>
            <p:ph type="title"/>
          </p:nvPr>
        </p:nvSpPr>
        <p:spPr>
          <a:xfrm>
            <a:off x="581192" y="702156"/>
            <a:ext cx="11029616" cy="1013800"/>
          </a:xfrm>
        </p:spPr>
        <p:txBody>
          <a:bodyPr>
            <a:normAutofit/>
          </a:bodyPr>
          <a:lstStyle/>
          <a:p>
            <a:r>
              <a:rPr lang="en-US" dirty="0">
                <a:solidFill>
                  <a:srgbClr val="FFC000"/>
                </a:solidFill>
              </a:rPr>
              <a:t>ANNUAL REVENUES AND PROJECTIONS</a:t>
            </a:r>
            <a:endParaRPr lang="en-VI" dirty="0">
              <a:solidFill>
                <a:srgbClr val="FFC000"/>
              </a:solidFill>
            </a:endParaRPr>
          </a:p>
        </p:txBody>
      </p:sp>
      <p:sp>
        <p:nvSpPr>
          <p:cNvPr id="4" name="Slide Number Placeholder 3">
            <a:extLst>
              <a:ext uri="{FF2B5EF4-FFF2-40B4-BE49-F238E27FC236}">
                <a16:creationId xmlns:a16="http://schemas.microsoft.com/office/drawing/2014/main" id="{89DEE1A5-E948-DCEC-B523-DB74BD6DFDB9}"/>
              </a:ext>
            </a:extLst>
          </p:cNvPr>
          <p:cNvSpPr>
            <a:spLocks noGrp="1"/>
          </p:cNvSpPr>
          <p:nvPr>
            <p:ph type="sldNum" sz="quarter" idx="12"/>
          </p:nvPr>
        </p:nvSpPr>
        <p:spPr>
          <a:xfrm>
            <a:off x="10558300" y="5956137"/>
            <a:ext cx="1052508" cy="365125"/>
          </a:xfrm>
        </p:spPr>
        <p:txBody>
          <a:bodyPr>
            <a:normAutofit/>
          </a:bodyPr>
          <a:lstStyle/>
          <a:p>
            <a:pPr>
              <a:spcAft>
                <a:spcPts val="600"/>
              </a:spcAft>
            </a:pPr>
            <a:fld id="{D57F1E4F-1CFF-5643-939E-217C01CDF565}" type="slidenum">
              <a:rPr lang="en-US" smtClean="0"/>
              <a:pPr>
                <a:spcAft>
                  <a:spcPts val="600"/>
                </a:spcAft>
              </a:pPr>
              <a:t>4</a:t>
            </a:fld>
            <a:endParaRPr lang="en-US"/>
          </a:p>
        </p:txBody>
      </p:sp>
      <p:graphicFrame>
        <p:nvGraphicFramePr>
          <p:cNvPr id="8" name="Content Placeholder 7">
            <a:extLst>
              <a:ext uri="{FF2B5EF4-FFF2-40B4-BE49-F238E27FC236}">
                <a16:creationId xmlns:a16="http://schemas.microsoft.com/office/drawing/2014/main" id="{36D399D0-AF4E-45C1-831D-EBFF394DE548}"/>
              </a:ext>
            </a:extLst>
          </p:cNvPr>
          <p:cNvGraphicFramePr>
            <a:graphicFrameLocks noGrp="1"/>
          </p:cNvGraphicFramePr>
          <p:nvPr>
            <p:ph idx="1"/>
            <p:extLst>
              <p:ext uri="{D42A27DB-BD31-4B8C-83A1-F6EECF244321}">
                <p14:modId xmlns:p14="http://schemas.microsoft.com/office/powerpoint/2010/main" val="1394353984"/>
              </p:ext>
            </p:extLst>
          </p:nvPr>
        </p:nvGraphicFramePr>
        <p:xfrm>
          <a:off x="581025" y="2181225"/>
          <a:ext cx="11219089" cy="367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3687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90F7B-B233-8B2B-5E10-0ABF403A9B05}"/>
              </a:ext>
            </a:extLst>
          </p:cNvPr>
          <p:cNvSpPr>
            <a:spLocks noGrp="1"/>
          </p:cNvSpPr>
          <p:nvPr>
            <p:ph type="title"/>
          </p:nvPr>
        </p:nvSpPr>
        <p:spPr/>
        <p:txBody>
          <a:bodyPr>
            <a:normAutofit/>
          </a:bodyPr>
          <a:lstStyle/>
          <a:p>
            <a:r>
              <a:rPr lang="en-US" dirty="0">
                <a:solidFill>
                  <a:srgbClr val="FFC000"/>
                </a:solidFill>
              </a:rPr>
              <a:t>ANNUAL REVENUES AND PROJECTIONS</a:t>
            </a:r>
            <a:endParaRPr lang="en-VI" dirty="0">
              <a:solidFill>
                <a:srgbClr val="FFFEFF"/>
              </a:solidFill>
            </a:endParaRPr>
          </a:p>
        </p:txBody>
      </p:sp>
      <p:graphicFrame>
        <p:nvGraphicFramePr>
          <p:cNvPr id="7" name="Content Placeholder 6">
            <a:extLst>
              <a:ext uri="{FF2B5EF4-FFF2-40B4-BE49-F238E27FC236}">
                <a16:creationId xmlns:a16="http://schemas.microsoft.com/office/drawing/2014/main" id="{C67198AE-08BD-1B29-485B-2F837C25721E}"/>
              </a:ext>
            </a:extLst>
          </p:cNvPr>
          <p:cNvGraphicFramePr>
            <a:graphicFrameLocks noGrp="1"/>
          </p:cNvGraphicFramePr>
          <p:nvPr>
            <p:ph idx="1"/>
            <p:extLst>
              <p:ext uri="{D42A27DB-BD31-4B8C-83A1-F6EECF244321}">
                <p14:modId xmlns:p14="http://schemas.microsoft.com/office/powerpoint/2010/main" val="3438394426"/>
              </p:ext>
            </p:extLst>
          </p:nvPr>
        </p:nvGraphicFramePr>
        <p:xfrm>
          <a:off x="581025" y="2181226"/>
          <a:ext cx="11029950" cy="387842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5143193F-92AD-F981-17A9-46BDCF3DDCAB}"/>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3" name="TextBox 2">
            <a:extLst>
              <a:ext uri="{FF2B5EF4-FFF2-40B4-BE49-F238E27FC236}">
                <a16:creationId xmlns:a16="http://schemas.microsoft.com/office/drawing/2014/main" id="{C4992ACE-38C4-9DA0-84B3-453D7A1D5F33}"/>
              </a:ext>
            </a:extLst>
          </p:cNvPr>
          <p:cNvSpPr txBox="1"/>
          <p:nvPr/>
        </p:nvSpPr>
        <p:spPr>
          <a:xfrm>
            <a:off x="1495312" y="6059652"/>
            <a:ext cx="4299473" cy="461665"/>
          </a:xfrm>
          <a:prstGeom prst="rect">
            <a:avLst/>
          </a:prstGeom>
          <a:noFill/>
        </p:spPr>
        <p:txBody>
          <a:bodyPr wrap="square" rtlCol="0">
            <a:spAutoFit/>
          </a:bodyPr>
          <a:lstStyle/>
          <a:p>
            <a:r>
              <a:rPr lang="en-US" sz="1200" dirty="0">
                <a:effectLst/>
                <a:latin typeface="Biome Light" panose="020B0502040204020203" pitchFamily="34" charset="0"/>
                <a:ea typeface="Calibri" panose="020F0502020204030204" pitchFamily="34" charset="0"/>
                <a:cs typeface="Biome Light" panose="020B0502040204020203" pitchFamily="34" charset="0"/>
              </a:rPr>
              <a:t>FY2022 Average Monthly Revenues $40,888</a:t>
            </a:r>
            <a:endParaRPr lang="en-VI" sz="1200" dirty="0">
              <a:effectLst/>
              <a:latin typeface="Biome Light" panose="020B0502040204020203" pitchFamily="34" charset="0"/>
              <a:ea typeface="Calibri" panose="020F0502020204030204" pitchFamily="34" charset="0"/>
              <a:cs typeface="Biome Light" panose="020B0502040204020203" pitchFamily="34" charset="0"/>
            </a:endParaRPr>
          </a:p>
          <a:p>
            <a:r>
              <a:rPr lang="en-US" sz="1200" dirty="0">
                <a:effectLst/>
                <a:latin typeface="Biome Light" panose="020B0502040204020203" pitchFamily="34" charset="0"/>
                <a:ea typeface="Calibri" panose="020F0502020204030204" pitchFamily="34" charset="0"/>
                <a:cs typeface="Biome Light" panose="020B0502040204020203" pitchFamily="34" charset="0"/>
              </a:rPr>
              <a:t>FY2023 YTD Average Monthly Revenues $43,416</a:t>
            </a:r>
            <a:endParaRPr lang="en-VI" sz="1200" dirty="0">
              <a:effectLst/>
              <a:latin typeface="Biome Light" panose="020B0502040204020203" pitchFamily="34" charset="0"/>
              <a:ea typeface="Calibri" panose="020F0502020204030204" pitchFamily="34" charset="0"/>
              <a:cs typeface="Biome Light" panose="020B0502040204020203" pitchFamily="34" charset="0"/>
            </a:endParaRPr>
          </a:p>
        </p:txBody>
      </p:sp>
    </p:spTree>
    <p:extLst>
      <p:ext uri="{BB962C8B-B14F-4D97-AF65-F5344CB8AC3E}">
        <p14:creationId xmlns:p14="http://schemas.microsoft.com/office/powerpoint/2010/main" val="667533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B7991-156C-347B-18B2-DE3CD461B44B}"/>
              </a:ext>
            </a:extLst>
          </p:cNvPr>
          <p:cNvSpPr>
            <a:spLocks noGrp="1"/>
          </p:cNvSpPr>
          <p:nvPr>
            <p:ph type="title"/>
          </p:nvPr>
        </p:nvSpPr>
        <p:spPr/>
        <p:txBody>
          <a:bodyPr/>
          <a:lstStyle/>
          <a:p>
            <a:r>
              <a:rPr lang="en-US" dirty="0">
                <a:solidFill>
                  <a:srgbClr val="FFC000"/>
                </a:solidFill>
              </a:rPr>
              <a:t>Annual revenues and projections</a:t>
            </a:r>
            <a:endParaRPr lang="en-VI" dirty="0">
              <a:solidFill>
                <a:srgbClr val="FFC000"/>
              </a:solidFill>
            </a:endParaRPr>
          </a:p>
        </p:txBody>
      </p:sp>
      <p:sp>
        <p:nvSpPr>
          <p:cNvPr id="4" name="Slide Number Placeholder 3">
            <a:extLst>
              <a:ext uri="{FF2B5EF4-FFF2-40B4-BE49-F238E27FC236}">
                <a16:creationId xmlns:a16="http://schemas.microsoft.com/office/drawing/2014/main" id="{AFCF2193-E898-3E71-EC09-010223699D60}"/>
              </a:ext>
            </a:extLst>
          </p:cNvPr>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21" name="Content Placeholder 20">
            <a:extLst>
              <a:ext uri="{FF2B5EF4-FFF2-40B4-BE49-F238E27FC236}">
                <a16:creationId xmlns:a16="http://schemas.microsoft.com/office/drawing/2014/main" id="{34E7B34F-2E9B-B7D4-BFCB-A7F4EEB5F970}"/>
              </a:ext>
            </a:extLst>
          </p:cNvPr>
          <p:cNvGraphicFramePr>
            <a:graphicFrameLocks noGrp="1" noChangeAspect="1"/>
          </p:cNvGraphicFramePr>
          <p:nvPr>
            <p:ph idx="1"/>
            <p:extLst>
              <p:ext uri="{D42A27DB-BD31-4B8C-83A1-F6EECF244321}">
                <p14:modId xmlns:p14="http://schemas.microsoft.com/office/powerpoint/2010/main" val="866905079"/>
              </p:ext>
            </p:extLst>
          </p:nvPr>
        </p:nvGraphicFramePr>
        <p:xfrm>
          <a:off x="483080" y="1715956"/>
          <a:ext cx="11240218" cy="4796987"/>
        </p:xfrm>
        <a:graphic>
          <a:graphicData uri="http://schemas.openxmlformats.org/presentationml/2006/ole">
            <mc:AlternateContent xmlns:mc="http://schemas.openxmlformats.org/markup-compatibility/2006">
              <mc:Choice xmlns:v="urn:schemas-microsoft-com:vml" Requires="v">
                <p:oleObj name="Worksheet" r:id="rId2" imgW="11525172" imgH="5495752" progId="Excel.Sheet.12">
                  <p:embed/>
                </p:oleObj>
              </mc:Choice>
              <mc:Fallback>
                <p:oleObj name="Worksheet" r:id="rId2" imgW="11525172" imgH="5495752" progId="Excel.Sheet.12">
                  <p:embed/>
                  <p:pic>
                    <p:nvPicPr>
                      <p:cNvPr id="21" name="Content Placeholder 20">
                        <a:extLst>
                          <a:ext uri="{FF2B5EF4-FFF2-40B4-BE49-F238E27FC236}">
                            <a16:creationId xmlns:a16="http://schemas.microsoft.com/office/drawing/2014/main" id="{34E7B34F-2E9B-B7D4-BFCB-A7F4EEB5F970}"/>
                          </a:ext>
                        </a:extLst>
                      </p:cNvPr>
                      <p:cNvPicPr/>
                      <p:nvPr/>
                    </p:nvPicPr>
                    <p:blipFill>
                      <a:blip r:embed="rId3"/>
                      <a:stretch>
                        <a:fillRect/>
                      </a:stretch>
                    </p:blipFill>
                    <p:spPr>
                      <a:xfrm>
                        <a:off x="483080" y="1715956"/>
                        <a:ext cx="11240218" cy="4796987"/>
                      </a:xfrm>
                      <a:prstGeom prst="rect">
                        <a:avLst/>
                      </a:prstGeom>
                    </p:spPr>
                  </p:pic>
                </p:oleObj>
              </mc:Fallback>
            </mc:AlternateContent>
          </a:graphicData>
        </a:graphic>
      </p:graphicFrame>
    </p:spTree>
    <p:extLst>
      <p:ext uri="{BB962C8B-B14F-4D97-AF65-F5344CB8AC3E}">
        <p14:creationId xmlns:p14="http://schemas.microsoft.com/office/powerpoint/2010/main" val="2514090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2018-1F25-417A-902F-0030FA1E7035}"/>
              </a:ext>
            </a:extLst>
          </p:cNvPr>
          <p:cNvSpPr>
            <a:spLocks noGrp="1"/>
          </p:cNvSpPr>
          <p:nvPr>
            <p:ph type="title"/>
          </p:nvPr>
        </p:nvSpPr>
        <p:spPr>
          <a:xfrm>
            <a:off x="581192" y="702156"/>
            <a:ext cx="11029616" cy="875978"/>
          </a:xfrm>
        </p:spPr>
        <p:txBody>
          <a:bodyPr>
            <a:noAutofit/>
          </a:bodyPr>
          <a:lstStyle/>
          <a:p>
            <a:br>
              <a:rPr lang="en-US" sz="4000" dirty="0">
                <a:solidFill>
                  <a:schemeClr val="accent2"/>
                </a:solidFill>
              </a:rPr>
            </a:br>
            <a:r>
              <a:rPr lang="en-US" sz="4000" dirty="0">
                <a:solidFill>
                  <a:schemeClr val="accent2"/>
                </a:solidFill>
              </a:rPr>
              <a:t>PROPOSED service fees INCREASE</a:t>
            </a:r>
            <a:endParaRPr lang="en-VI" sz="4000" dirty="0">
              <a:solidFill>
                <a:schemeClr val="accent2"/>
              </a:solidFill>
            </a:endParaRPr>
          </a:p>
        </p:txBody>
      </p:sp>
      <p:sp>
        <p:nvSpPr>
          <p:cNvPr id="4" name="Slide Number Placeholder 3">
            <a:extLst>
              <a:ext uri="{FF2B5EF4-FFF2-40B4-BE49-F238E27FC236}">
                <a16:creationId xmlns:a16="http://schemas.microsoft.com/office/drawing/2014/main" id="{67BF8249-96D8-44DA-B4F8-6410CD3DEF62}"/>
              </a:ext>
            </a:extLst>
          </p:cNvPr>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15" name="Content Placeholder 14">
            <a:extLst>
              <a:ext uri="{FF2B5EF4-FFF2-40B4-BE49-F238E27FC236}">
                <a16:creationId xmlns:a16="http://schemas.microsoft.com/office/drawing/2014/main" id="{CC81F088-8F15-4942-B9EA-55711913F85D}"/>
              </a:ext>
            </a:extLst>
          </p:cNvPr>
          <p:cNvGraphicFramePr>
            <a:graphicFrameLocks noGrp="1"/>
          </p:cNvGraphicFramePr>
          <p:nvPr>
            <p:ph idx="1"/>
            <p:extLst>
              <p:ext uri="{D42A27DB-BD31-4B8C-83A1-F6EECF244321}">
                <p14:modId xmlns:p14="http://schemas.microsoft.com/office/powerpoint/2010/main" val="4025125065"/>
              </p:ext>
            </p:extLst>
          </p:nvPr>
        </p:nvGraphicFramePr>
        <p:xfrm>
          <a:off x="309344" y="2030038"/>
          <a:ext cx="10575194" cy="4621423"/>
        </p:xfrm>
        <a:graphic>
          <a:graphicData uri="http://schemas.openxmlformats.org/drawingml/2006/table">
            <a:tbl>
              <a:tblPr/>
              <a:tblGrid>
                <a:gridCol w="2984614">
                  <a:extLst>
                    <a:ext uri="{9D8B030D-6E8A-4147-A177-3AD203B41FA5}">
                      <a16:colId xmlns:a16="http://schemas.microsoft.com/office/drawing/2014/main" val="276982821"/>
                    </a:ext>
                  </a:extLst>
                </a:gridCol>
                <a:gridCol w="2630224">
                  <a:extLst>
                    <a:ext uri="{9D8B030D-6E8A-4147-A177-3AD203B41FA5}">
                      <a16:colId xmlns:a16="http://schemas.microsoft.com/office/drawing/2014/main" val="3079033462"/>
                    </a:ext>
                  </a:extLst>
                </a:gridCol>
                <a:gridCol w="1650662">
                  <a:extLst>
                    <a:ext uri="{9D8B030D-6E8A-4147-A177-3AD203B41FA5}">
                      <a16:colId xmlns:a16="http://schemas.microsoft.com/office/drawing/2014/main" val="4184096126"/>
                    </a:ext>
                  </a:extLst>
                </a:gridCol>
                <a:gridCol w="1015324">
                  <a:extLst>
                    <a:ext uri="{9D8B030D-6E8A-4147-A177-3AD203B41FA5}">
                      <a16:colId xmlns:a16="http://schemas.microsoft.com/office/drawing/2014/main" val="4037700911"/>
                    </a:ext>
                  </a:extLst>
                </a:gridCol>
                <a:gridCol w="1147185">
                  <a:extLst>
                    <a:ext uri="{9D8B030D-6E8A-4147-A177-3AD203B41FA5}">
                      <a16:colId xmlns:a16="http://schemas.microsoft.com/office/drawing/2014/main" val="924533455"/>
                    </a:ext>
                  </a:extLst>
                </a:gridCol>
                <a:gridCol w="1147185">
                  <a:extLst>
                    <a:ext uri="{9D8B030D-6E8A-4147-A177-3AD203B41FA5}">
                      <a16:colId xmlns:a16="http://schemas.microsoft.com/office/drawing/2014/main" val="3023710293"/>
                    </a:ext>
                  </a:extLst>
                </a:gridCol>
              </a:tblGrid>
              <a:tr h="535028">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Fee Description</a:t>
                      </a:r>
                    </a:p>
                  </a:txBody>
                  <a:tcPr marL="2464" marR="2464" marT="246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Legal Authority</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Date of Last increase</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Amount of Last Increase</a:t>
                      </a:r>
                    </a:p>
                  </a:txBody>
                  <a:tcPr marL="2464" marR="2464" marT="2464"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Current Fee</a:t>
                      </a:r>
                    </a:p>
                  </a:txBody>
                  <a:tcPr marL="2464" marR="2464" marT="2464"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cs typeface="Calibri" panose="020F0502020204030204" pitchFamily="34" charset="0"/>
                        </a:rPr>
                        <a:t>Proposed Increase</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3158518"/>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Firearms License</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VIC Title 23, Ch. 5,451-489a</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dirty="0">
                          <a:solidFill>
                            <a:srgbClr val="548235"/>
                          </a:solidFill>
                          <a:effectLst/>
                          <a:latin typeface="Calibri" panose="020F0502020204030204" pitchFamily="34" charset="0"/>
                          <a:cs typeface="Calibri" panose="020F0502020204030204" pitchFamily="34" charset="0"/>
                        </a:rPr>
                        <a:t>$150.00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2776926"/>
                  </a:ext>
                </a:extLst>
              </a:tr>
              <a:tr h="528216">
                <a:tc>
                  <a:txBody>
                    <a:bodyPr/>
                    <a:lstStyle/>
                    <a:p>
                      <a:pPr algn="l" fontAlgn="b"/>
                      <a:r>
                        <a:rPr lang="en-US" sz="1100" b="1" i="0" u="none" strike="noStrike">
                          <a:solidFill>
                            <a:srgbClr val="000000"/>
                          </a:solidFill>
                          <a:effectLst/>
                          <a:latin typeface="Calibri" panose="020F0502020204030204" pitchFamily="34" charset="0"/>
                          <a:cs typeface="Calibri" panose="020F0502020204030204" pitchFamily="34" charset="0"/>
                        </a:rPr>
                        <a:t>Firearm Registration</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ActNo.6117 Bill No. 21-0232</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150.00</a:t>
                      </a:r>
                      <a:endParaRPr lang="en-VI" sz="1100" b="1" i="0" u="none" strike="noStrike" dirty="0">
                        <a:solidFill>
                          <a:srgbClr val="000000"/>
                        </a:solidFill>
                        <a:effectLst/>
                        <a:latin typeface="Calibri" panose="020F0502020204030204" pitchFamily="34" charset="0"/>
                        <a:cs typeface="Calibri" panose="020F0502020204030204" pitchFamily="34" charset="0"/>
                      </a:endParaRP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65.00</a:t>
                      </a:r>
                      <a:endParaRPr lang="en-VI" sz="1100" b="1" i="0" u="none" strike="noStrike" dirty="0">
                        <a:solidFill>
                          <a:srgbClr val="000000"/>
                        </a:solidFill>
                        <a:effectLst/>
                        <a:latin typeface="Calibri" panose="020F0502020204030204" pitchFamily="34" charset="0"/>
                        <a:cs typeface="Calibri" panose="020F0502020204030204" pitchFamily="34" charset="0"/>
                      </a:endParaRP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dirty="0">
                          <a:solidFill>
                            <a:srgbClr val="548235"/>
                          </a:solidFill>
                          <a:effectLst/>
                          <a:latin typeface="Calibri" panose="020F0502020204030204" pitchFamily="34" charset="0"/>
                          <a:cs typeface="Calibri" panose="020F0502020204030204" pitchFamily="34" charset="0"/>
                        </a:rPr>
                        <a:t>$</a:t>
                      </a:r>
                      <a:r>
                        <a:rPr lang="en-US" sz="1100" b="1" i="0" u="none" strike="noStrike" dirty="0">
                          <a:solidFill>
                            <a:srgbClr val="548235"/>
                          </a:solidFill>
                          <a:effectLst/>
                          <a:latin typeface="Calibri" panose="020F0502020204030204" pitchFamily="34" charset="0"/>
                          <a:cs typeface="Calibri" panose="020F0502020204030204" pitchFamily="34" charset="0"/>
                        </a:rPr>
                        <a:t>85.00</a:t>
                      </a:r>
                      <a:endParaRPr lang="en-VI" sz="1100" b="1" i="0" u="none" strike="noStrike" dirty="0">
                        <a:solidFill>
                          <a:srgbClr val="548235"/>
                        </a:solidFill>
                        <a:effectLst/>
                        <a:latin typeface="Calibri" panose="020F0502020204030204" pitchFamily="34" charset="0"/>
                        <a:cs typeface="Calibri" panose="020F0502020204030204" pitchFamily="34" charset="0"/>
                      </a:endParaRP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2922551"/>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Firearms Renewal</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ActNo.6117 Bill No. 21-0232</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50</a:t>
                      </a:r>
                      <a:r>
                        <a:rPr lang="en-VI" sz="1100" b="1" i="0" u="none" strike="noStrike" dirty="0">
                          <a:solidFill>
                            <a:srgbClr val="000000"/>
                          </a:solidFill>
                          <a:effectLst/>
                          <a:latin typeface="Calibri" panose="020F0502020204030204" pitchFamily="34" charset="0"/>
                          <a:cs typeface="Calibri" panose="020F0502020204030204" pitchFamily="34" charset="0"/>
                        </a:rPr>
                        <a:t>.00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50</a:t>
                      </a:r>
                      <a:r>
                        <a:rPr lang="en-VI" sz="1100" b="1" i="0" u="none" strike="noStrike" dirty="0">
                          <a:solidFill>
                            <a:srgbClr val="000000"/>
                          </a:solidFill>
                          <a:effectLst/>
                          <a:latin typeface="Calibri" panose="020F0502020204030204" pitchFamily="34" charset="0"/>
                          <a:cs typeface="Calibri" panose="020F0502020204030204" pitchFamily="34" charset="0"/>
                        </a:rPr>
                        <a:t>.00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dirty="0">
                          <a:solidFill>
                            <a:srgbClr val="548235"/>
                          </a:solidFill>
                          <a:effectLst/>
                          <a:latin typeface="Calibri" panose="020F0502020204030204" pitchFamily="34" charset="0"/>
                          <a:cs typeface="Calibri" panose="020F0502020204030204" pitchFamily="34" charset="0"/>
                        </a:rPr>
                        <a:t>$</a:t>
                      </a:r>
                      <a:r>
                        <a:rPr lang="en-US" sz="1100" b="1" i="0" u="none" strike="noStrike" dirty="0">
                          <a:solidFill>
                            <a:srgbClr val="548235"/>
                          </a:solidFill>
                          <a:effectLst/>
                          <a:latin typeface="Calibri" panose="020F0502020204030204" pitchFamily="34" charset="0"/>
                          <a:cs typeface="Calibri" panose="020F0502020204030204" pitchFamily="34" charset="0"/>
                        </a:rPr>
                        <a:t>10</a:t>
                      </a:r>
                      <a:r>
                        <a:rPr lang="en-VI" sz="1100" b="1" i="0" u="none" strike="noStrike" dirty="0">
                          <a:solidFill>
                            <a:srgbClr val="548235"/>
                          </a:solidFill>
                          <a:effectLst/>
                          <a:latin typeface="Calibri" panose="020F0502020204030204" pitchFamily="34" charset="0"/>
                          <a:cs typeface="Calibri" panose="020F0502020204030204" pitchFamily="34" charset="0"/>
                        </a:rPr>
                        <a:t>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8608738"/>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Firearm Fines</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ActNo.6117 Bill No. 21-0232</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20.00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20.00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$40.00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4755651"/>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Firearm Transfer</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ActNo.6117 Bill No. 21-0232</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928404"/>
                  </a:ext>
                </a:extLst>
              </a:tr>
              <a:tr h="528216">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Firearm Reciprocal</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ActNo.6117 Bill No. 21-0232</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30.00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30.00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$60.00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0079078"/>
                  </a:ext>
                </a:extLst>
              </a:tr>
              <a:tr h="528216">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Carnival Permits (Per Day)</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2203484"/>
                  </a:ext>
                </a:extLst>
              </a:tr>
              <a:tr h="198158">
                <a:tc>
                  <a:txBody>
                    <a:bodyPr/>
                    <a:lstStyle/>
                    <a:p>
                      <a:pPr algn="l" fontAlgn="b"/>
                      <a:r>
                        <a:rPr lang="en-US" sz="1100" b="1" i="0" u="none" strike="noStrike">
                          <a:solidFill>
                            <a:srgbClr val="000000"/>
                          </a:solidFill>
                          <a:effectLst/>
                          <a:latin typeface="Calibri" panose="020F0502020204030204" pitchFamily="34" charset="0"/>
                          <a:cs typeface="Calibri" panose="020F0502020204030204" pitchFamily="34" charset="0"/>
                        </a:rPr>
                        <a:t>Traffic Obstruction</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$150.00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3896899"/>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Escort Permit Service</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821596"/>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Escort Per Officer**</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$75.00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9738484"/>
                  </a:ext>
                </a:extLst>
              </a:tr>
              <a:tr h="198158">
                <a:tc>
                  <a:txBody>
                    <a:bodyPr/>
                    <a:lstStyle/>
                    <a:p>
                      <a:pPr algn="l" fontAlgn="b"/>
                      <a:r>
                        <a:rPr lang="en-US" sz="1100" b="1" i="0" u="none" strike="noStrike">
                          <a:solidFill>
                            <a:srgbClr val="000000"/>
                          </a:solidFill>
                          <a:effectLst/>
                          <a:latin typeface="Calibri" panose="020F0502020204030204" pitchFamily="34" charset="0"/>
                          <a:cs typeface="Calibri" panose="020F0502020204030204" pitchFamily="34" charset="0"/>
                        </a:rPr>
                        <a:t>Emergency Parking</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8844835"/>
                  </a:ext>
                </a:extLst>
              </a:tr>
              <a:tr h="198158">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Vendors Permits (Per year)</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a:solidFill>
                            <a:srgbClr val="548235"/>
                          </a:solidFill>
                          <a:effectLst/>
                          <a:latin typeface="Calibri" panose="020F0502020204030204" pitchFamily="34" charset="0"/>
                          <a:cs typeface="Calibri" panose="020F0502020204030204" pitchFamily="34" charset="0"/>
                        </a:rPr>
                        <a:t>$150.00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020121"/>
                  </a:ext>
                </a:extLst>
              </a:tr>
              <a:tr h="520167">
                <a:tc>
                  <a:txBody>
                    <a:bodyPr/>
                    <a:lstStyle/>
                    <a:p>
                      <a:pPr algn="l" fontAlgn="b"/>
                      <a:r>
                        <a:rPr lang="en-US" sz="1100" b="1" i="0" u="none" strike="noStrike" dirty="0">
                          <a:solidFill>
                            <a:srgbClr val="000000"/>
                          </a:solidFill>
                          <a:effectLst/>
                          <a:latin typeface="Calibri" panose="020F0502020204030204" pitchFamily="34" charset="0"/>
                          <a:cs typeface="Calibri" panose="020F0502020204030204" pitchFamily="34" charset="0"/>
                        </a:rPr>
                        <a:t>Liquor Permit</a:t>
                      </a:r>
                    </a:p>
                  </a:txBody>
                  <a:tcPr marL="2464" marR="2464" marT="246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cs typeface="Calibri" panose="020F0502020204030204" pitchFamily="34" charset="0"/>
                        </a:rPr>
                        <a:t>VIC Title 23, Ch. 1,Sect.7</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panose="020F0502020204030204" pitchFamily="34" charset="0"/>
                          <a:cs typeface="Calibri" panose="020F0502020204030204" pitchFamily="34" charset="0"/>
                        </a:rPr>
                        <a:t>1-Jul-11</a:t>
                      </a:r>
                    </a:p>
                  </a:txBody>
                  <a:tcPr marL="2464" marR="2464" marT="24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dirty="0">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dirty="0">
                          <a:solidFill>
                            <a:srgbClr val="000000"/>
                          </a:solidFill>
                          <a:effectLst/>
                          <a:latin typeface="Calibri" panose="020F0502020204030204" pitchFamily="34" charset="0"/>
                          <a:cs typeface="Calibri" panose="020F0502020204030204" pitchFamily="34" charset="0"/>
                        </a:rPr>
                        <a:t>100.00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VI" sz="1100" b="1" i="0" u="none" strike="noStrike" dirty="0">
                          <a:solidFill>
                            <a:srgbClr val="548235"/>
                          </a:solidFill>
                          <a:effectLst/>
                          <a:latin typeface="Calibri" panose="020F0502020204030204" pitchFamily="34" charset="0"/>
                          <a:cs typeface="Calibri" panose="020F0502020204030204" pitchFamily="34" charset="0"/>
                        </a:rPr>
                        <a:t>$200.00</a:t>
                      </a:r>
                    </a:p>
                  </a:txBody>
                  <a:tcPr marL="2464" marR="2464" marT="24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5549700"/>
                  </a:ext>
                </a:extLst>
              </a:tr>
              <a:tr h="198158">
                <a:tc>
                  <a:txBody>
                    <a:bodyPr/>
                    <a:lstStyle/>
                    <a:p>
                      <a:pPr algn="l" fontAlgn="b"/>
                      <a:r>
                        <a:rPr lang="en-US" sz="1100" b="1" i="0" u="sng" strike="noStrike">
                          <a:solidFill>
                            <a:srgbClr val="000000"/>
                          </a:solidFill>
                          <a:effectLst/>
                          <a:latin typeface="Calibri" panose="020F0502020204030204" pitchFamily="34" charset="0"/>
                          <a:cs typeface="Calibri" panose="020F0502020204030204" pitchFamily="34" charset="0"/>
                        </a:rPr>
                        <a:t>Inflation cost increases</a:t>
                      </a: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VI" sz="1100" b="0" i="0" u="none" strike="noStrike">
                        <a:solidFill>
                          <a:srgbClr val="000000"/>
                        </a:solidFill>
                        <a:effectLst/>
                        <a:latin typeface="Calibri" panose="020F0502020204030204" pitchFamily="34" charset="0"/>
                        <a:cs typeface="Calibri" panose="020F0502020204030204" pitchFamily="34" charset="0"/>
                      </a:endParaRP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VI" sz="1100" b="0" i="0" u="none" strike="noStrike">
                        <a:solidFill>
                          <a:srgbClr val="000000"/>
                        </a:solidFill>
                        <a:effectLst/>
                        <a:latin typeface="Calibri" panose="020F0502020204030204" pitchFamily="34" charset="0"/>
                        <a:cs typeface="Calibri" panose="020F0502020204030204" pitchFamily="34" charset="0"/>
                      </a:endParaRP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VI" sz="1100" b="0" i="0" u="none" strike="noStrike">
                        <a:solidFill>
                          <a:srgbClr val="000000"/>
                        </a:solidFill>
                        <a:effectLst/>
                        <a:latin typeface="Calibri" panose="020F0502020204030204" pitchFamily="34" charset="0"/>
                        <a:cs typeface="Calibri" panose="020F0502020204030204" pitchFamily="34" charset="0"/>
                      </a:endParaRP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VI" sz="1100" b="0" i="0" u="none" strike="noStrike">
                        <a:solidFill>
                          <a:srgbClr val="000000"/>
                        </a:solidFill>
                        <a:effectLst/>
                        <a:latin typeface="Calibri" panose="020F0502020204030204" pitchFamily="34" charset="0"/>
                        <a:cs typeface="Calibri" panose="020F0502020204030204" pitchFamily="34" charset="0"/>
                      </a:endParaRP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VI" sz="1100" b="0" i="0" u="none" strike="noStrike" dirty="0">
                        <a:solidFill>
                          <a:srgbClr val="000000"/>
                        </a:solidFill>
                        <a:effectLst/>
                        <a:latin typeface="Calibri" panose="020F0502020204030204" pitchFamily="34" charset="0"/>
                        <a:cs typeface="Calibri" panose="020F0502020204030204" pitchFamily="34" charset="0"/>
                      </a:endParaRPr>
                    </a:p>
                  </a:txBody>
                  <a:tcPr marL="2464" marR="2464" marT="2464"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49655560"/>
                  </a:ext>
                </a:extLst>
              </a:tr>
            </a:tbl>
          </a:graphicData>
        </a:graphic>
      </p:graphicFrame>
    </p:spTree>
    <p:extLst>
      <p:ext uri="{BB962C8B-B14F-4D97-AF65-F5344CB8AC3E}">
        <p14:creationId xmlns:p14="http://schemas.microsoft.com/office/powerpoint/2010/main" val="683486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3CFBE-F87A-4E34-AF44-7B5ADE543BF9}"/>
              </a:ext>
            </a:extLst>
          </p:cNvPr>
          <p:cNvSpPr>
            <a:spLocks noGrp="1"/>
          </p:cNvSpPr>
          <p:nvPr>
            <p:ph type="title"/>
          </p:nvPr>
        </p:nvSpPr>
        <p:spPr/>
        <p:txBody>
          <a:bodyPr>
            <a:normAutofit/>
          </a:bodyPr>
          <a:lstStyle/>
          <a:p>
            <a:r>
              <a:rPr lang="en-US" sz="4000" dirty="0">
                <a:solidFill>
                  <a:srgbClr val="FFC000"/>
                </a:solidFill>
              </a:rPr>
              <a:t>Proposed service fee increase</a:t>
            </a:r>
          </a:p>
        </p:txBody>
      </p:sp>
      <p:sp>
        <p:nvSpPr>
          <p:cNvPr id="4" name="Slide Number Placeholder 3">
            <a:extLst>
              <a:ext uri="{FF2B5EF4-FFF2-40B4-BE49-F238E27FC236}">
                <a16:creationId xmlns:a16="http://schemas.microsoft.com/office/drawing/2014/main" id="{1CF44E0B-A035-4767-9543-2F8FB77AF52B}"/>
              </a:ext>
            </a:extLst>
          </p:cNvPr>
          <p:cNvSpPr>
            <a:spLocks noGrp="1"/>
          </p:cNvSpPr>
          <p:nvPr>
            <p:ph type="sldNum" sz="quarter" idx="12"/>
          </p:nvPr>
        </p:nvSpPr>
        <p:spPr>
          <a:xfrm>
            <a:off x="10920609" y="6267414"/>
            <a:ext cx="1052508" cy="365125"/>
          </a:xfrm>
        </p:spPr>
        <p:txBody>
          <a:bodyPr/>
          <a:lstStyle/>
          <a:p>
            <a:fld id="{D57F1E4F-1CFF-5643-939E-217C01CDF565}" type="slidenum">
              <a:rPr lang="en-US" sz="1100" smtClean="0">
                <a:solidFill>
                  <a:schemeClr val="accent1">
                    <a:lumMod val="75000"/>
                  </a:schemeClr>
                </a:solidFill>
              </a:rPr>
              <a:pPr/>
              <a:t>8</a:t>
            </a:fld>
            <a:endParaRPr lang="en-US" sz="1100" dirty="0">
              <a:solidFill>
                <a:schemeClr val="accent1">
                  <a:lumMod val="75000"/>
                </a:schemeClr>
              </a:solidFill>
            </a:endParaRPr>
          </a:p>
        </p:txBody>
      </p:sp>
      <p:graphicFrame>
        <p:nvGraphicFramePr>
          <p:cNvPr id="10" name="Content Placeholder 9">
            <a:extLst>
              <a:ext uri="{FF2B5EF4-FFF2-40B4-BE49-F238E27FC236}">
                <a16:creationId xmlns:a16="http://schemas.microsoft.com/office/drawing/2014/main" id="{262B95B3-331E-4100-87C9-C2807909D54A}"/>
              </a:ext>
            </a:extLst>
          </p:cNvPr>
          <p:cNvGraphicFramePr>
            <a:graphicFrameLocks noGrp="1"/>
          </p:cNvGraphicFramePr>
          <p:nvPr>
            <p:ph idx="1"/>
            <p:extLst>
              <p:ext uri="{D42A27DB-BD31-4B8C-83A1-F6EECF244321}">
                <p14:modId xmlns:p14="http://schemas.microsoft.com/office/powerpoint/2010/main" val="1077531779"/>
              </p:ext>
            </p:extLst>
          </p:nvPr>
        </p:nvGraphicFramePr>
        <p:xfrm>
          <a:off x="396815" y="2181225"/>
          <a:ext cx="11352362" cy="42979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5799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2A58-9449-44AD-A255-508B972D7E8B}"/>
              </a:ext>
            </a:extLst>
          </p:cNvPr>
          <p:cNvSpPr>
            <a:spLocks noGrp="1"/>
          </p:cNvSpPr>
          <p:nvPr>
            <p:ph type="title"/>
          </p:nvPr>
        </p:nvSpPr>
        <p:spPr/>
        <p:txBody>
          <a:bodyPr>
            <a:normAutofit/>
          </a:bodyPr>
          <a:lstStyle/>
          <a:p>
            <a:r>
              <a:rPr lang="en-US" sz="4400" dirty="0">
                <a:solidFill>
                  <a:srgbClr val="FFC000"/>
                </a:solidFill>
              </a:rPr>
              <a:t>Projected revenue generators</a:t>
            </a:r>
          </a:p>
        </p:txBody>
      </p:sp>
      <p:graphicFrame>
        <p:nvGraphicFramePr>
          <p:cNvPr id="4" name="Content Placeholder 3">
            <a:extLst>
              <a:ext uri="{FF2B5EF4-FFF2-40B4-BE49-F238E27FC236}">
                <a16:creationId xmlns:a16="http://schemas.microsoft.com/office/drawing/2014/main" id="{E1C961C2-0D5A-44B9-9FAD-CEF67D19CEDD}"/>
              </a:ext>
            </a:extLst>
          </p:cNvPr>
          <p:cNvGraphicFramePr>
            <a:graphicFrameLocks noGrp="1"/>
          </p:cNvGraphicFramePr>
          <p:nvPr>
            <p:ph idx="1"/>
            <p:extLst>
              <p:ext uri="{D42A27DB-BD31-4B8C-83A1-F6EECF244321}">
                <p14:modId xmlns:p14="http://schemas.microsoft.com/office/powerpoint/2010/main" val="3392718752"/>
              </p:ext>
            </p:extLst>
          </p:nvPr>
        </p:nvGraphicFramePr>
        <p:xfrm>
          <a:off x="581025" y="2181225"/>
          <a:ext cx="11029950" cy="445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2280E4BB-C185-4FEF-A28C-45EAEDC9B6C6}"/>
              </a:ext>
            </a:extLst>
          </p:cNvPr>
          <p:cNvSpPr>
            <a:spLocks noGrp="1"/>
          </p:cNvSpPr>
          <p:nvPr>
            <p:ph type="sldNum" sz="quarter" idx="12"/>
          </p:nvPr>
        </p:nvSpPr>
        <p:spPr/>
        <p:txBody>
          <a:bodyPr/>
          <a:lstStyle/>
          <a:p>
            <a:fld id="{D57F1E4F-1CFF-5643-939E-217C01CDF565}" type="slidenum">
              <a:rPr lang="en-US" smtClean="0">
                <a:solidFill>
                  <a:schemeClr val="accent1">
                    <a:lumMod val="75000"/>
                  </a:schemeClr>
                </a:solidFill>
              </a:rPr>
              <a:pPr/>
              <a:t>9</a:t>
            </a:fld>
            <a:endParaRPr lang="en-US" dirty="0">
              <a:solidFill>
                <a:schemeClr val="accent1">
                  <a:lumMod val="75000"/>
                </a:schemeClr>
              </a:solidFill>
            </a:endParaRPr>
          </a:p>
        </p:txBody>
      </p:sp>
    </p:spTree>
    <p:extLst>
      <p:ext uri="{BB962C8B-B14F-4D97-AF65-F5344CB8AC3E}">
        <p14:creationId xmlns:p14="http://schemas.microsoft.com/office/powerpoint/2010/main" val="3724494312"/>
      </p:ext>
    </p:extLst>
  </p:cSld>
  <p:clrMapOvr>
    <a:masterClrMapping/>
  </p:clrMapOvr>
</p:sld>
</file>

<file path=ppt/theme/theme1.xml><?xml version="1.0" encoding="utf-8"?>
<a:theme xmlns:a="http://schemas.openxmlformats.org/drawingml/2006/main" name="Dividend">
  <a:themeElements>
    <a:clrScheme name="Custom 3">
      <a:dk1>
        <a:sysClr val="windowText" lastClr="000000"/>
      </a:dk1>
      <a:lt1>
        <a:sysClr val="window" lastClr="FFFFFF"/>
      </a:lt1>
      <a:dk2>
        <a:srgbClr val="3D3D3D"/>
      </a:dk2>
      <a:lt2>
        <a:srgbClr val="EBEBEB"/>
      </a:lt2>
      <a:accent1>
        <a:srgbClr val="1A3260"/>
      </a:accent1>
      <a:accent2>
        <a:srgbClr val="FFC000"/>
      </a:accent2>
      <a:accent3>
        <a:srgbClr val="FFC000"/>
      </a:accent3>
      <a:accent4>
        <a:srgbClr val="132548"/>
      </a:accent4>
      <a:accent5>
        <a:srgbClr val="A2C777"/>
      </a:accent5>
      <a:accent6>
        <a:srgbClr val="42955F"/>
      </a:accent6>
      <a:hlink>
        <a:srgbClr val="132548"/>
      </a:hlink>
      <a:folHlink>
        <a:srgbClr val="132548"/>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37AA5D61691D4393D5420DCCB11C83" ma:contentTypeVersion="19" ma:contentTypeDescription="Create a new document." ma:contentTypeScope="" ma:versionID="28001c564d707570a534c85849f90ced">
  <xsd:schema xmlns:xsd="http://www.w3.org/2001/XMLSchema" xmlns:xs="http://www.w3.org/2001/XMLSchema" xmlns:p="http://schemas.microsoft.com/office/2006/metadata/properties" xmlns:ns1="http://schemas.microsoft.com/sharepoint/v3" xmlns:ns2="29abbc8d-5c4a-47e4-b4a6-30e08283ccb1" xmlns:ns3="df98074c-a3ed-4045-be3e-dccf56164418" targetNamespace="http://schemas.microsoft.com/office/2006/metadata/properties" ma:root="true" ma:fieldsID="fb80b1d83786887d7e9d868eaf718cc8" ns1:_="" ns2:_="" ns3:_="">
    <xsd:import namespace="http://schemas.microsoft.com/sharepoint/v3"/>
    <xsd:import namespace="29abbc8d-5c4a-47e4-b4a6-30e08283ccb1"/>
    <xsd:import namespace="df98074c-a3ed-4045-be3e-dccf5616441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abbc8d-5c4a-47e4-b4a6-30e08283cc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98074c-a3ed-4045-be3e-dccf5616441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4e63d99-5c50-432d-99f2-c338a657d8d1}" ma:internalName="TaxCatchAll" ma:showField="CatchAllData" ma:web="df98074c-a3ed-4045-be3e-dccf561644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df98074c-a3ed-4045-be3e-dccf56164418" xsi:nil="true"/>
    <lcf76f155ced4ddcb4097134ff3c332f xmlns="29abbc8d-5c4a-47e4-b4a6-30e08283cc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DCF6C26-A601-49C6-9FB0-C4903DD992ED}"/>
</file>

<file path=customXml/itemProps2.xml><?xml version="1.0" encoding="utf-8"?>
<ds:datastoreItem xmlns:ds="http://schemas.openxmlformats.org/officeDocument/2006/customXml" ds:itemID="{7B636827-5F34-4267-9402-35FF13B2CB89}">
  <ds:schemaRefs>
    <ds:schemaRef ds:uri="http://schemas.microsoft.com/sharepoint/v3/contenttype/forms"/>
  </ds:schemaRefs>
</ds:datastoreItem>
</file>

<file path=customXml/itemProps3.xml><?xml version="1.0" encoding="utf-8"?>
<ds:datastoreItem xmlns:ds="http://schemas.openxmlformats.org/officeDocument/2006/customXml" ds:itemID="{D24C6177-F30F-421E-879C-18E1D3A171EA}">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 ds:uri="http://schemas.openxmlformats.org/package/2006/metadata/core-properties"/>
    <ds:schemaRef ds:uri="f64b6322-6209-4fc3-968c-0b7cae422167"/>
    <ds:schemaRef ds:uri="5a60c3fa-c9e4-449c-b03e-0c377e2967b2"/>
  </ds:schemaRefs>
</ds:datastoreItem>
</file>

<file path=docProps/app.xml><?xml version="1.0" encoding="utf-8"?>
<Properties xmlns="http://schemas.openxmlformats.org/officeDocument/2006/extended-properties" xmlns:vt="http://schemas.openxmlformats.org/officeDocument/2006/docPropsVTypes">
  <TotalTime>2428</TotalTime>
  <Words>829</Words>
  <Application>Microsoft Office PowerPoint</Application>
  <PresentationFormat>Widescreen</PresentationFormat>
  <Paragraphs>230</Paragraphs>
  <Slides>10</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9" baseType="lpstr">
      <vt:lpstr>Arial</vt:lpstr>
      <vt:lpstr>Biome Light</vt:lpstr>
      <vt:lpstr>Calibri</vt:lpstr>
      <vt:lpstr>Gill Sans MT</vt:lpstr>
      <vt:lpstr>Times New Roman</vt:lpstr>
      <vt:lpstr>Wingdings</vt:lpstr>
      <vt:lpstr>Wingdings 2</vt:lpstr>
      <vt:lpstr>Dividend</vt:lpstr>
      <vt:lpstr>Worksheet</vt:lpstr>
      <vt:lpstr>Virgin islands police department </vt:lpstr>
      <vt:lpstr>Current fees</vt:lpstr>
      <vt:lpstr>Revenue generation &amp; projection</vt:lpstr>
      <vt:lpstr>ANNUAL REVENUES AND PROJECTIONS</vt:lpstr>
      <vt:lpstr>ANNUAL REVENUES AND PROJECTIONS</vt:lpstr>
      <vt:lpstr>Annual revenues and projections</vt:lpstr>
      <vt:lpstr> PROPOSED service fees INCREASE</vt:lpstr>
      <vt:lpstr>Proposed service fee increase</vt:lpstr>
      <vt:lpstr>Projected revenue generators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Virgin islands police department</dc:title>
  <dc:creator>Carolyn Wattley</dc:creator>
  <cp:lastModifiedBy>Sahil Ramchandani</cp:lastModifiedBy>
  <cp:revision>77</cp:revision>
  <dcterms:created xsi:type="dcterms:W3CDTF">2020-12-01T18:12:14Z</dcterms:created>
  <dcterms:modified xsi:type="dcterms:W3CDTF">2023-03-13T19:26:32Z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0x010100A7573E31A3964A40B380CBD2498971B9</vt:lpwstr>
  </property>
</Properties>
</file>