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9" r:id="rId5"/>
    <p:sldId id="260" r:id="rId6"/>
    <p:sldId id="273" r:id="rId7"/>
    <p:sldId id="261" r:id="rId8"/>
    <p:sldId id="274" r:id="rId9"/>
    <p:sldId id="264" r:id="rId10"/>
    <p:sldId id="263" r:id="rId11"/>
    <p:sldId id="267" r:id="rId12"/>
    <p:sldId id="268" r:id="rId13"/>
    <p:sldId id="270" r:id="rId14"/>
    <p:sldId id="265" r:id="rId15"/>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34"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6" autoAdjust="0"/>
    <p:restoredTop sz="94473" autoAdjust="0"/>
  </p:normalViewPr>
  <p:slideViewPr>
    <p:cSldViewPr snapToGrid="0">
      <p:cViewPr varScale="1">
        <p:scale>
          <a:sx n="96" d="100"/>
          <a:sy n="96" d="100"/>
        </p:scale>
        <p:origin x="1764"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9" d="100"/>
          <a:sy n="69" d="100"/>
        </p:scale>
        <p:origin x="4334" y="51"/>
      </p:cViewPr>
      <p:guideLst>
        <p:guide orient="horz" pos="2934"/>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72421" cy="467602"/>
          </a:xfrm>
          <a:prstGeom prst="rect">
            <a:avLst/>
          </a:prstGeom>
        </p:spPr>
        <p:txBody>
          <a:bodyPr vert="horz" lIns="91428" tIns="45714" rIns="91428" bIns="45714" rtlCol="0"/>
          <a:lstStyle>
            <a:lvl1pPr algn="l">
              <a:defRPr sz="1200"/>
            </a:lvl1pPr>
          </a:lstStyle>
          <a:p>
            <a:endParaRPr lang="en-US" dirty="0"/>
          </a:p>
        </p:txBody>
      </p:sp>
      <p:sp>
        <p:nvSpPr>
          <p:cNvPr id="3" name="Date Placeholder 2"/>
          <p:cNvSpPr>
            <a:spLocks noGrp="1"/>
          </p:cNvSpPr>
          <p:nvPr>
            <p:ph type="dt" idx="1"/>
          </p:nvPr>
        </p:nvSpPr>
        <p:spPr>
          <a:xfrm>
            <a:off x="3884028" y="0"/>
            <a:ext cx="2972421" cy="467602"/>
          </a:xfrm>
          <a:prstGeom prst="rect">
            <a:avLst/>
          </a:prstGeom>
        </p:spPr>
        <p:txBody>
          <a:bodyPr vert="horz" lIns="91428" tIns="45714" rIns="91428" bIns="45714" rtlCol="0"/>
          <a:lstStyle>
            <a:lvl1pPr algn="r">
              <a:defRPr sz="1200"/>
            </a:lvl1pPr>
          </a:lstStyle>
          <a:p>
            <a:fld id="{0B26A116-74E4-45DC-B9C6-5B97B9FB990E}" type="datetimeFigureOut">
              <a:rPr lang="en-US" smtClean="0"/>
              <a:t>3/6/2023</a:t>
            </a:fld>
            <a:endParaRPr lang="en-US" dirty="0"/>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86421" y="4481980"/>
            <a:ext cx="5485158" cy="3667652"/>
          </a:xfrm>
          <a:prstGeom prst="rect">
            <a:avLst/>
          </a:prstGeom>
        </p:spPr>
        <p:txBody>
          <a:bodyPr vert="horz" lIns="91428" tIns="45714" rIns="91428"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46263"/>
            <a:ext cx="2972421" cy="467602"/>
          </a:xfrm>
          <a:prstGeom prst="rect">
            <a:avLst/>
          </a:prstGeom>
        </p:spPr>
        <p:txBody>
          <a:bodyPr vert="horz" lIns="91428" tIns="45714" rIns="91428" bIns="457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028" y="8846263"/>
            <a:ext cx="2972421" cy="467602"/>
          </a:xfrm>
          <a:prstGeom prst="rect">
            <a:avLst/>
          </a:prstGeom>
        </p:spPr>
        <p:txBody>
          <a:bodyPr vert="horz" lIns="91428" tIns="45714" rIns="91428" bIns="45714" rtlCol="0" anchor="b"/>
          <a:lstStyle>
            <a:lvl1pPr algn="r">
              <a:defRPr sz="1200"/>
            </a:lvl1pPr>
          </a:lstStyle>
          <a:p>
            <a:fld id="{051A7ED3-36F7-4238-94C2-5A726834D737}" type="slidenum">
              <a:rPr lang="en-US" smtClean="0"/>
              <a:t>‹#›</a:t>
            </a:fld>
            <a:endParaRPr lang="en-US" dirty="0"/>
          </a:p>
        </p:txBody>
      </p:sp>
    </p:spTree>
    <p:extLst>
      <p:ext uri="{BB962C8B-B14F-4D97-AF65-F5344CB8AC3E}">
        <p14:creationId xmlns:p14="http://schemas.microsoft.com/office/powerpoint/2010/main" val="610206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A7ED3-36F7-4238-94C2-5A726834D737}" type="slidenum">
              <a:rPr lang="en-US" smtClean="0"/>
              <a:t>1</a:t>
            </a:fld>
            <a:endParaRPr lang="en-US" dirty="0"/>
          </a:p>
        </p:txBody>
      </p:sp>
    </p:spTree>
    <p:extLst>
      <p:ext uri="{BB962C8B-B14F-4D97-AF65-F5344CB8AC3E}">
        <p14:creationId xmlns:p14="http://schemas.microsoft.com/office/powerpoint/2010/main" val="3542898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A7ED3-36F7-4238-94C2-5A726834D737}" type="slidenum">
              <a:rPr lang="en-US" smtClean="0"/>
              <a:t>2</a:t>
            </a:fld>
            <a:endParaRPr lang="en-US" dirty="0"/>
          </a:p>
        </p:txBody>
      </p:sp>
    </p:spTree>
    <p:extLst>
      <p:ext uri="{BB962C8B-B14F-4D97-AF65-F5344CB8AC3E}">
        <p14:creationId xmlns:p14="http://schemas.microsoft.com/office/powerpoint/2010/main" val="1388166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$177 million budget; $58.8 million remains available, down from $89.3 million a year ago. $30.5 million spent in FY 2020. Projects are ongoing with approximately $50.3 million projected to be completed in FY 2021, generating approximately $2.5 million in GRT.</a:t>
            </a:r>
          </a:p>
        </p:txBody>
      </p:sp>
      <p:sp>
        <p:nvSpPr>
          <p:cNvPr id="4" name="Slide Number Placeholder 3"/>
          <p:cNvSpPr>
            <a:spLocks noGrp="1"/>
          </p:cNvSpPr>
          <p:nvPr>
            <p:ph type="sldNum" sz="quarter" idx="5"/>
          </p:nvPr>
        </p:nvSpPr>
        <p:spPr/>
        <p:txBody>
          <a:bodyPr/>
          <a:lstStyle/>
          <a:p>
            <a:fld id="{051A7ED3-36F7-4238-94C2-5A726834D737}" type="slidenum">
              <a:rPr lang="en-US" smtClean="0"/>
              <a:t>4</a:t>
            </a:fld>
            <a:endParaRPr lang="en-US" dirty="0"/>
          </a:p>
        </p:txBody>
      </p:sp>
    </p:spTree>
    <p:extLst>
      <p:ext uri="{BB962C8B-B14F-4D97-AF65-F5344CB8AC3E}">
        <p14:creationId xmlns:p14="http://schemas.microsoft.com/office/powerpoint/2010/main" val="3530142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CDL forgiveness yielded $6M in cash to the general fund that would have otherwise gone to debt service.</a:t>
            </a:r>
          </a:p>
        </p:txBody>
      </p:sp>
      <p:sp>
        <p:nvSpPr>
          <p:cNvPr id="4" name="Slide Number Placeholder 3"/>
          <p:cNvSpPr>
            <a:spLocks noGrp="1"/>
          </p:cNvSpPr>
          <p:nvPr>
            <p:ph type="sldNum" sz="quarter" idx="5"/>
          </p:nvPr>
        </p:nvSpPr>
        <p:spPr/>
        <p:txBody>
          <a:bodyPr/>
          <a:lstStyle/>
          <a:p>
            <a:fld id="{051A7ED3-36F7-4238-94C2-5A726834D737}" type="slidenum">
              <a:rPr lang="en-US" smtClean="0"/>
              <a:t>6</a:t>
            </a:fld>
            <a:endParaRPr lang="en-US" dirty="0"/>
          </a:p>
        </p:txBody>
      </p:sp>
    </p:spTree>
    <p:extLst>
      <p:ext uri="{BB962C8B-B14F-4D97-AF65-F5344CB8AC3E}">
        <p14:creationId xmlns:p14="http://schemas.microsoft.com/office/powerpoint/2010/main" val="3404280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CDL payments resume in FY 2022.</a:t>
            </a:r>
          </a:p>
        </p:txBody>
      </p:sp>
      <p:sp>
        <p:nvSpPr>
          <p:cNvPr id="4" name="Slide Number Placeholder 3"/>
          <p:cNvSpPr>
            <a:spLocks noGrp="1"/>
          </p:cNvSpPr>
          <p:nvPr>
            <p:ph type="sldNum" sz="quarter" idx="5"/>
          </p:nvPr>
        </p:nvSpPr>
        <p:spPr/>
        <p:txBody>
          <a:bodyPr/>
          <a:lstStyle/>
          <a:p>
            <a:fld id="{051A7ED3-36F7-4238-94C2-5A726834D737}" type="slidenum">
              <a:rPr lang="en-US" smtClean="0"/>
              <a:t>7</a:t>
            </a:fld>
            <a:endParaRPr lang="en-US" dirty="0"/>
          </a:p>
        </p:txBody>
      </p:sp>
    </p:spTree>
    <p:extLst>
      <p:ext uri="{BB962C8B-B14F-4D97-AF65-F5344CB8AC3E}">
        <p14:creationId xmlns:p14="http://schemas.microsoft.com/office/powerpoint/2010/main" val="2376637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CDL payments resume in FY 2022.</a:t>
            </a:r>
          </a:p>
        </p:txBody>
      </p:sp>
      <p:sp>
        <p:nvSpPr>
          <p:cNvPr id="4" name="Slide Number Placeholder 3"/>
          <p:cNvSpPr>
            <a:spLocks noGrp="1"/>
          </p:cNvSpPr>
          <p:nvPr>
            <p:ph type="sldNum" sz="quarter" idx="5"/>
          </p:nvPr>
        </p:nvSpPr>
        <p:spPr/>
        <p:txBody>
          <a:bodyPr/>
          <a:lstStyle/>
          <a:p>
            <a:fld id="{051A7ED3-36F7-4238-94C2-5A726834D737}" type="slidenum">
              <a:rPr lang="en-US" smtClean="0"/>
              <a:t>8</a:t>
            </a:fld>
            <a:endParaRPr lang="en-US" dirty="0"/>
          </a:p>
        </p:txBody>
      </p:sp>
    </p:spTree>
    <p:extLst>
      <p:ext uri="{BB962C8B-B14F-4D97-AF65-F5344CB8AC3E}">
        <p14:creationId xmlns:p14="http://schemas.microsoft.com/office/powerpoint/2010/main" val="851394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A7ED3-36F7-4238-94C2-5A726834D737}" type="slidenum">
              <a:rPr lang="en-US" smtClean="0"/>
              <a:t>11</a:t>
            </a:fld>
            <a:endParaRPr lang="en-US" dirty="0"/>
          </a:p>
        </p:txBody>
      </p:sp>
    </p:spTree>
    <p:extLst>
      <p:ext uri="{BB962C8B-B14F-4D97-AF65-F5344CB8AC3E}">
        <p14:creationId xmlns:p14="http://schemas.microsoft.com/office/powerpoint/2010/main" val="737746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45DFF3B-D09B-40FB-B323-D9E55F035BF0}" type="datetime1">
              <a:rPr lang="en-US" smtClean="0"/>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579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9363A4-E2D8-4D54-958B-CA9C56FAF282}" type="datetime1">
              <a:rPr lang="en-US" smtClean="0"/>
              <a:t>3/6/2023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022107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77BF0C-B993-475F-BD0F-DA19180C150A}" type="datetime1">
              <a:rPr lang="en-US" smtClean="0"/>
              <a:t>3/6/2023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598532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318EA6-636C-4E1C-8935-DAE3DF41473F}" type="datetime1">
              <a:rPr lang="en-US" smtClean="0"/>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553795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2185416"/>
            <a:ext cx="7315200" cy="2368296"/>
          </a:xfrm>
        </p:spPr>
        <p:txBody>
          <a:bodyPr anchor="b">
            <a:normAutofit/>
          </a:bodyPr>
          <a:lstStyle>
            <a:lvl1pPr>
              <a:defRPr sz="5900" b="0" spc="-100" baseline="0">
                <a:solidFill>
                  <a:schemeClr val="tx1">
                    <a:lumMod val="65000"/>
                    <a:lumOff val="35000"/>
                  </a:schemeClr>
                </a:solidFill>
              </a:defRPr>
            </a:lvl1pPr>
          </a:lstStyle>
          <a:p>
            <a:r>
              <a:rPr lang="en-US" dirty="0"/>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Picture Placeholder 7">
            <a:extLst>
              <a:ext uri="{FF2B5EF4-FFF2-40B4-BE49-F238E27FC236}">
                <a16:creationId xmlns:a16="http://schemas.microsoft.com/office/drawing/2014/main" id="{DC448CEE-DBB7-4BD6-B0E9-B0A6B521BB71}"/>
              </a:ext>
            </a:extLst>
          </p:cNvPr>
          <p:cNvSpPr>
            <a:spLocks noGrp="1"/>
          </p:cNvSpPr>
          <p:nvPr>
            <p:ph type="pic" sz="quarter" idx="10" hasCustomPrompt="1"/>
          </p:nvPr>
        </p:nvSpPr>
        <p:spPr>
          <a:xfrm>
            <a:off x="3867912" y="838200"/>
            <a:ext cx="2062988" cy="1228725"/>
          </a:xfrm>
        </p:spPr>
        <p:txBody>
          <a:bodyPr/>
          <a:lstStyle>
            <a:lvl1pPr>
              <a:defRPr/>
            </a:lvl1pPr>
          </a:lstStyle>
          <a:p>
            <a:r>
              <a:rPr lang="en-US" dirty="0"/>
              <a:t>Insert Logo</a:t>
            </a:r>
          </a:p>
        </p:txBody>
      </p:sp>
    </p:spTree>
    <p:extLst>
      <p:ext uri="{BB962C8B-B14F-4D97-AF65-F5344CB8AC3E}">
        <p14:creationId xmlns:p14="http://schemas.microsoft.com/office/powerpoint/2010/main" val="80522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3F791C6-85F0-4EC6-BEE6-C74D3099BC79}" type="datetime1">
              <a:rPr lang="en-US" smtClean="0"/>
              <a:t>3/6/2023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124736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8C0A8261-D2A8-4D6C-AA28-187085F91018}" type="datetime1">
              <a:rPr lang="en-US" smtClean="0"/>
              <a:t>3/6/2023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453985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6A3F6977-0834-4323-9923-19ED29CB2AD3}" type="datetime1">
              <a:rPr lang="en-US" smtClean="0"/>
              <a:t>3/6/2023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93003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D29FAFB-755A-4AE1-BC00-273E60C632B6}" type="datetime1">
              <a:rPr lang="en-US" smtClean="0"/>
              <a:t>3/6/2023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54674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176CE965-2559-46FD-9FC4-68171963D3E3}" type="datetime1">
              <a:rPr lang="en-US" smtClean="0"/>
              <a:t>3/6/2023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715401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ACF5FD1A-CAF9-47A8-BDBD-CCBC27909FFB}" type="datetime1">
              <a:rPr lang="en-US" smtClean="0"/>
              <a:t>3/6/2023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84096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4C4284E2-03F3-46DD-9273-F0E9E4D95B75}" type="datetime1">
              <a:rPr lang="en-US" smtClean="0"/>
              <a:t>3/6/2023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1528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www.usvipfa.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mailto:nsimmonds@usvipfa.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0C17-B7E7-4131-B9F6-D6FAEE4C5862}"/>
              </a:ext>
            </a:extLst>
          </p:cNvPr>
          <p:cNvSpPr>
            <a:spLocks noGrp="1"/>
          </p:cNvSpPr>
          <p:nvPr>
            <p:ph type="ctrTitle"/>
          </p:nvPr>
        </p:nvSpPr>
        <p:spPr>
          <a:xfrm>
            <a:off x="703336" y="1147730"/>
            <a:ext cx="7987004" cy="2990642"/>
          </a:xfrm>
        </p:spPr>
        <p:txBody>
          <a:bodyPr/>
          <a:lstStyle/>
          <a:p>
            <a:pPr algn="ctr"/>
            <a:r>
              <a:rPr lang="en-US" dirty="0"/>
              <a:t> </a:t>
            </a:r>
            <a:br>
              <a:rPr lang="en-US" dirty="0"/>
            </a:br>
            <a:r>
              <a:rPr lang="en-US" dirty="0"/>
              <a:t>REVENUE ESTIMATING CONFERENCE</a:t>
            </a:r>
          </a:p>
        </p:txBody>
      </p:sp>
      <p:sp>
        <p:nvSpPr>
          <p:cNvPr id="3" name="Subtitle 2">
            <a:extLst>
              <a:ext uri="{FF2B5EF4-FFF2-40B4-BE49-F238E27FC236}">
                <a16:creationId xmlns:a16="http://schemas.microsoft.com/office/drawing/2014/main" id="{041FF69E-6382-4D25-A9CD-04383D7E4084}"/>
              </a:ext>
            </a:extLst>
          </p:cNvPr>
          <p:cNvSpPr>
            <a:spLocks noGrp="1"/>
          </p:cNvSpPr>
          <p:nvPr>
            <p:ph type="subTitle" idx="1"/>
          </p:nvPr>
        </p:nvSpPr>
        <p:spPr>
          <a:xfrm>
            <a:off x="1118677" y="5004318"/>
            <a:ext cx="7315200" cy="914400"/>
          </a:xfrm>
        </p:spPr>
        <p:txBody>
          <a:bodyPr>
            <a:normAutofit/>
          </a:bodyPr>
          <a:lstStyle/>
          <a:p>
            <a:r>
              <a:rPr lang="en-US" dirty="0">
                <a:solidFill>
                  <a:schemeClr val="bg1"/>
                </a:solidFill>
              </a:rPr>
              <a:t>March 8, 2023</a:t>
            </a:r>
          </a:p>
          <a:p>
            <a:r>
              <a:rPr lang="en-US" dirty="0"/>
              <a:t>Virgin Islands Public Finance Authority</a:t>
            </a:r>
          </a:p>
        </p:txBody>
      </p:sp>
      <p:pic>
        <p:nvPicPr>
          <p:cNvPr id="1026" name="Picture 2" descr="VIPFA Logo">
            <a:extLst>
              <a:ext uri="{FF2B5EF4-FFF2-40B4-BE49-F238E27FC236}">
                <a16:creationId xmlns:a16="http://schemas.microsoft.com/office/drawing/2014/main" id="{B0D5A389-51A9-4F69-9810-C1C4561DAB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8072" y="6109607"/>
            <a:ext cx="2410499" cy="7048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5E761B8-6C11-4DAB-9B32-BFB5043B971C}"/>
              </a:ext>
            </a:extLst>
          </p:cNvPr>
          <p:cNvPicPr>
            <a:picLocks noChangeAspect="1"/>
          </p:cNvPicPr>
          <p:nvPr/>
        </p:nvPicPr>
        <p:blipFill>
          <a:blip r:embed="rId4"/>
          <a:stretch>
            <a:fillRect/>
          </a:stretch>
        </p:blipFill>
        <p:spPr>
          <a:xfrm>
            <a:off x="9693178" y="1409700"/>
            <a:ext cx="2235393" cy="2195945"/>
          </a:xfrm>
          <a:prstGeom prst="rect">
            <a:avLst/>
          </a:prstGeom>
        </p:spPr>
      </p:pic>
      <p:sp>
        <p:nvSpPr>
          <p:cNvPr id="4" name="Slide Number Placeholder 3">
            <a:extLst>
              <a:ext uri="{FF2B5EF4-FFF2-40B4-BE49-F238E27FC236}">
                <a16:creationId xmlns:a16="http://schemas.microsoft.com/office/drawing/2014/main" id="{4CF0376B-994A-4252-B045-E18E0E46001A}"/>
              </a:ext>
            </a:extLst>
          </p:cNvPr>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1353030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F08547-4FFD-4128-8CED-181C51C2161A}"/>
              </a:ext>
            </a:extLst>
          </p:cNvPr>
          <p:cNvSpPr>
            <a:spLocks noGrp="1"/>
          </p:cNvSpPr>
          <p:nvPr>
            <p:ph type="title"/>
          </p:nvPr>
        </p:nvSpPr>
        <p:spPr/>
        <p:txBody>
          <a:bodyPr/>
          <a:lstStyle/>
          <a:p>
            <a:r>
              <a:rPr lang="en-US" dirty="0"/>
              <a:t>PFA DEBT SERVICE</a:t>
            </a:r>
            <a:br>
              <a:rPr lang="en-US" dirty="0"/>
            </a:br>
            <a:br>
              <a:rPr lang="en-US" dirty="0"/>
            </a:br>
            <a:r>
              <a:rPr lang="en-US" dirty="0"/>
              <a:t>FY 2025</a:t>
            </a:r>
            <a:endParaRPr lang="en-VI" dirty="0"/>
          </a:p>
        </p:txBody>
      </p:sp>
      <p:sp>
        <p:nvSpPr>
          <p:cNvPr id="2" name="Slide Number Placeholder 1">
            <a:extLst>
              <a:ext uri="{FF2B5EF4-FFF2-40B4-BE49-F238E27FC236}">
                <a16:creationId xmlns:a16="http://schemas.microsoft.com/office/drawing/2014/main" id="{BD4DE368-06AD-4C40-9967-1AB863DFA9C6}"/>
              </a:ext>
            </a:extLst>
          </p:cNvPr>
          <p:cNvSpPr>
            <a:spLocks noGrp="1"/>
          </p:cNvSpPr>
          <p:nvPr>
            <p:ph type="sldNum" sz="quarter" idx="12"/>
          </p:nvPr>
        </p:nvSpPr>
        <p:spPr/>
        <p:txBody>
          <a:bodyPr/>
          <a:lstStyle/>
          <a:p>
            <a:fld id="{4FAB73BC-B049-4115-A692-8D63A059BFB8}" type="slidenum">
              <a:rPr lang="en-US" smtClean="0"/>
              <a:pPr/>
              <a:t>10</a:t>
            </a:fld>
            <a:endParaRPr lang="en-US" dirty="0"/>
          </a:p>
        </p:txBody>
      </p:sp>
      <p:graphicFrame>
        <p:nvGraphicFramePr>
          <p:cNvPr id="6" name="Table 5">
            <a:extLst>
              <a:ext uri="{FF2B5EF4-FFF2-40B4-BE49-F238E27FC236}">
                <a16:creationId xmlns:a16="http://schemas.microsoft.com/office/drawing/2014/main" id="{5D7AEA58-77EB-4707-BB46-C566BBDCE3C9}"/>
              </a:ext>
            </a:extLst>
          </p:cNvPr>
          <p:cNvGraphicFramePr>
            <a:graphicFrameLocks noGrp="1"/>
          </p:cNvGraphicFramePr>
          <p:nvPr>
            <p:extLst>
              <p:ext uri="{D42A27DB-BD31-4B8C-83A1-F6EECF244321}">
                <p14:modId xmlns:p14="http://schemas.microsoft.com/office/powerpoint/2010/main" val="1355771338"/>
              </p:ext>
            </p:extLst>
          </p:nvPr>
        </p:nvGraphicFramePr>
        <p:xfrm>
          <a:off x="3618689" y="788564"/>
          <a:ext cx="7976682" cy="5268287"/>
        </p:xfrm>
        <a:graphic>
          <a:graphicData uri="http://schemas.openxmlformats.org/drawingml/2006/table">
            <a:tbl>
              <a:tblPr>
                <a:tableStyleId>{5C22544A-7EE6-4342-B048-85BDC9FD1C3A}</a:tableStyleId>
              </a:tblPr>
              <a:tblGrid>
                <a:gridCol w="4450149">
                  <a:extLst>
                    <a:ext uri="{9D8B030D-6E8A-4147-A177-3AD203B41FA5}">
                      <a16:colId xmlns:a16="http://schemas.microsoft.com/office/drawing/2014/main" val="4081674658"/>
                    </a:ext>
                  </a:extLst>
                </a:gridCol>
                <a:gridCol w="1175511">
                  <a:extLst>
                    <a:ext uri="{9D8B030D-6E8A-4147-A177-3AD203B41FA5}">
                      <a16:colId xmlns:a16="http://schemas.microsoft.com/office/drawing/2014/main" val="3483106900"/>
                    </a:ext>
                  </a:extLst>
                </a:gridCol>
                <a:gridCol w="1175511">
                  <a:extLst>
                    <a:ext uri="{9D8B030D-6E8A-4147-A177-3AD203B41FA5}">
                      <a16:colId xmlns:a16="http://schemas.microsoft.com/office/drawing/2014/main" val="2272925552"/>
                    </a:ext>
                  </a:extLst>
                </a:gridCol>
                <a:gridCol w="1175511">
                  <a:extLst>
                    <a:ext uri="{9D8B030D-6E8A-4147-A177-3AD203B41FA5}">
                      <a16:colId xmlns:a16="http://schemas.microsoft.com/office/drawing/2014/main" val="828682797"/>
                    </a:ext>
                  </a:extLst>
                </a:gridCol>
              </a:tblGrid>
              <a:tr h="658690">
                <a:tc>
                  <a:txBody>
                    <a:bodyPr/>
                    <a:lstStyle/>
                    <a:p>
                      <a:pPr algn="l" fontAlgn="b"/>
                      <a:r>
                        <a:rPr lang="en-US" sz="1700" u="sng" strike="noStrike" dirty="0">
                          <a:effectLst/>
                        </a:rPr>
                        <a:t> $ In Thousands    (Fiscal Year 2025)</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Principal</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Interest</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Total</a:t>
                      </a:r>
                      <a:endParaRPr lang="en-US" sz="1700" b="1" i="1" u="sng"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39190096"/>
                  </a:ext>
                </a:extLst>
              </a:tr>
              <a:tr h="658690">
                <a:tc>
                  <a:txBody>
                    <a:bodyPr/>
                    <a:lstStyle/>
                    <a:p>
                      <a:pPr algn="l" fontAlgn="b"/>
                      <a:r>
                        <a:rPr lang="en-US" sz="1700" u="none" strike="noStrike" dirty="0">
                          <a:effectLst/>
                        </a:rPr>
                        <a:t> GRT (General Obligations)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38,560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23,457</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62,017</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68829987"/>
                  </a:ext>
                </a:extLst>
              </a:tr>
              <a:tr h="658690">
                <a:tc>
                  <a:txBody>
                    <a:bodyPr/>
                    <a:lstStyle/>
                    <a:p>
                      <a:pPr algn="l" fontAlgn="b"/>
                      <a:r>
                        <a:rPr lang="en-US" sz="1700" u="none" strike="noStrike" dirty="0">
                          <a:effectLst/>
                        </a:rPr>
                        <a:t> Tax Incremental Financing (Island Crossings)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650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565</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1,215</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70902618"/>
                  </a:ext>
                </a:extLst>
              </a:tr>
              <a:tr h="674235">
                <a:tc>
                  <a:txBody>
                    <a:bodyPr/>
                    <a:lstStyle/>
                    <a:p>
                      <a:pPr algn="l" fontAlgn="b"/>
                      <a:r>
                        <a:rPr lang="en-US" sz="1700" u="none" strike="noStrike" dirty="0">
                          <a:effectLst/>
                        </a:rPr>
                        <a:t> GARVEE </a:t>
                      </a:r>
                      <a:r>
                        <a:rPr lang="en-US" sz="1500" u="none" strike="noStrike" dirty="0">
                          <a:effectLst/>
                        </a:rPr>
                        <a:t>(Paid from Federal Highway Grant Revenues)</a:t>
                      </a:r>
                      <a:endParaRPr lang="en-US" sz="15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4,880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2,691</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7,571</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8230259"/>
                  </a:ext>
                </a:extLst>
              </a:tr>
              <a:tr h="658690">
                <a:tc>
                  <a:txBody>
                    <a:bodyPr/>
                    <a:lstStyle/>
                    <a:p>
                      <a:pPr algn="l" fontAlgn="b"/>
                      <a:r>
                        <a:rPr lang="en-US" sz="1700" b="1" i="0" u="none" strike="noStrike" dirty="0">
                          <a:solidFill>
                            <a:srgbClr val="000000"/>
                          </a:solidFill>
                          <a:effectLst/>
                          <a:latin typeface="+mn-lt"/>
                        </a:rPr>
                        <a:t> Total PFA</a:t>
                      </a:r>
                    </a:p>
                  </a:txBody>
                  <a:tcPr marL="6350" marR="6350" marT="6350" marB="0" anchor="b"/>
                </a:tc>
                <a:tc>
                  <a:txBody>
                    <a:bodyPr/>
                    <a:lstStyle/>
                    <a:p>
                      <a:pPr algn="r" fontAlgn="b"/>
                      <a:r>
                        <a:rPr lang="en-US" sz="1700" b="1" i="0" u="none" strike="noStrike" dirty="0">
                          <a:solidFill>
                            <a:srgbClr val="000000"/>
                          </a:solidFill>
                          <a:effectLst/>
                          <a:latin typeface="+mn-lt"/>
                        </a:rPr>
                        <a:t>44,090</a:t>
                      </a:r>
                    </a:p>
                  </a:txBody>
                  <a:tcPr marL="6350" marR="6350" marT="6350" marB="0" anchor="b"/>
                </a:tc>
                <a:tc>
                  <a:txBody>
                    <a:bodyPr/>
                    <a:lstStyle/>
                    <a:p>
                      <a:pPr algn="r" fontAlgn="b"/>
                      <a:r>
                        <a:rPr lang="en-US" sz="1700" b="1" i="0" u="none" strike="noStrike" dirty="0">
                          <a:solidFill>
                            <a:srgbClr val="000000"/>
                          </a:solidFill>
                          <a:effectLst/>
                          <a:latin typeface="+mn-lt"/>
                        </a:rPr>
                        <a:t>26,714</a:t>
                      </a:r>
                    </a:p>
                  </a:txBody>
                  <a:tcPr marL="6350" marR="6350" marT="6350" marB="0" anchor="b"/>
                </a:tc>
                <a:tc>
                  <a:txBody>
                    <a:bodyPr/>
                    <a:lstStyle/>
                    <a:p>
                      <a:pPr algn="r" fontAlgn="b"/>
                      <a:r>
                        <a:rPr lang="en-US" sz="1700" b="1" i="0" u="none" strike="noStrike" dirty="0">
                          <a:solidFill>
                            <a:srgbClr val="000000"/>
                          </a:solidFill>
                          <a:effectLst/>
                          <a:latin typeface="+mn-lt"/>
                        </a:rPr>
                        <a:t>70,803</a:t>
                      </a:r>
                    </a:p>
                  </a:txBody>
                  <a:tcPr marL="6350" marR="6350" marT="6350" marB="0" anchor="b"/>
                </a:tc>
                <a:extLst>
                  <a:ext uri="{0D108BD9-81ED-4DB2-BD59-A6C34878D82A}">
                    <a16:rowId xmlns:a16="http://schemas.microsoft.com/office/drawing/2014/main" val="1551513047"/>
                  </a:ext>
                </a:extLst>
              </a:tr>
              <a:tr h="658690">
                <a:tc>
                  <a:txBody>
                    <a:bodyPr/>
                    <a:lstStyle/>
                    <a:p>
                      <a:pPr algn="l" fontAlgn="b"/>
                      <a:r>
                        <a:rPr lang="en-US" sz="1700" u="none" strike="noStrike" dirty="0">
                          <a:effectLst/>
                        </a:rPr>
                        <a:t> Guarantees (WICO)</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extLst>
                  <a:ext uri="{0D108BD9-81ED-4DB2-BD59-A6C34878D82A}">
                    <a16:rowId xmlns:a16="http://schemas.microsoft.com/office/drawing/2014/main" val="1760721493"/>
                  </a:ext>
                </a:extLst>
              </a:tr>
              <a:tr h="658690">
                <a:tc>
                  <a:txBody>
                    <a:bodyPr/>
                    <a:lstStyle/>
                    <a:p>
                      <a:pPr algn="l" fontAlgn="b"/>
                      <a:r>
                        <a:rPr lang="en-US" sz="1700" b="1" u="none" strike="noStrike" dirty="0">
                          <a:effectLst/>
                        </a:rPr>
                        <a:t> Grand Total</a:t>
                      </a:r>
                      <a:endParaRPr lang="en-US" sz="17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1" i="0" u="none" strike="noStrike" dirty="0">
                          <a:solidFill>
                            <a:srgbClr val="000000"/>
                          </a:solidFill>
                          <a:effectLst/>
                          <a:latin typeface="+mn-lt"/>
                        </a:rPr>
                        <a:t>44,090</a:t>
                      </a:r>
                    </a:p>
                  </a:txBody>
                  <a:tcPr marL="6350" marR="6350" marT="6350" marB="0" anchor="b"/>
                </a:tc>
                <a:tc>
                  <a:txBody>
                    <a:bodyPr/>
                    <a:lstStyle/>
                    <a:p>
                      <a:pPr algn="r" fontAlgn="b"/>
                      <a:r>
                        <a:rPr lang="en-US" sz="1700" b="1" i="0" u="none" strike="noStrike" dirty="0">
                          <a:solidFill>
                            <a:srgbClr val="000000"/>
                          </a:solidFill>
                          <a:effectLst/>
                          <a:latin typeface="+mn-lt"/>
                        </a:rPr>
                        <a:t>26,714</a:t>
                      </a:r>
                    </a:p>
                  </a:txBody>
                  <a:tcPr marL="6350" marR="6350" marT="6350" marB="0" anchor="b"/>
                </a:tc>
                <a:tc>
                  <a:txBody>
                    <a:bodyPr/>
                    <a:lstStyle/>
                    <a:p>
                      <a:pPr algn="r" fontAlgn="b"/>
                      <a:r>
                        <a:rPr lang="en-US" sz="1700" b="1" i="0" u="none" strike="noStrike" dirty="0">
                          <a:solidFill>
                            <a:srgbClr val="000000"/>
                          </a:solidFill>
                          <a:effectLst/>
                          <a:latin typeface="+mn-lt"/>
                        </a:rPr>
                        <a:t>70,803</a:t>
                      </a:r>
                    </a:p>
                  </a:txBody>
                  <a:tcPr marL="6350" marR="6350" marT="6350" marB="0" anchor="b"/>
                </a:tc>
                <a:extLst>
                  <a:ext uri="{0D108BD9-81ED-4DB2-BD59-A6C34878D82A}">
                    <a16:rowId xmlns:a16="http://schemas.microsoft.com/office/drawing/2014/main" val="2058523901"/>
                  </a:ext>
                </a:extLst>
              </a:tr>
              <a:tr h="641912">
                <a:tc gridSpan="4">
                  <a:txBody>
                    <a:bodyPr/>
                    <a:lstStyle/>
                    <a:p>
                      <a:pPr algn="l" fontAlgn="b"/>
                      <a:r>
                        <a:rPr lang="en-US" sz="1700" b="1" i="1" u="none" strike="noStrike" dirty="0">
                          <a:solidFill>
                            <a:schemeClr val="tx1"/>
                          </a:solidFill>
                          <a:effectLst/>
                          <a:latin typeface="+mn-lt"/>
                        </a:rPr>
                        <a:t> </a:t>
                      </a: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33383159"/>
                  </a:ext>
                </a:extLst>
              </a:tr>
            </a:tbl>
          </a:graphicData>
        </a:graphic>
      </p:graphicFrame>
    </p:spTree>
    <p:extLst>
      <p:ext uri="{BB962C8B-B14F-4D97-AF65-F5344CB8AC3E}">
        <p14:creationId xmlns:p14="http://schemas.microsoft.com/office/powerpoint/2010/main" val="2390295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333D-47F7-4E9E-8A2E-C4DA5D7888A0}"/>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2177B22E-4B8A-4EAB-9C1F-304A1439D90B}"/>
              </a:ext>
            </a:extLst>
          </p:cNvPr>
          <p:cNvSpPr>
            <a:spLocks noGrp="1"/>
          </p:cNvSpPr>
          <p:nvPr>
            <p:ph idx="1"/>
          </p:nvPr>
        </p:nvSpPr>
        <p:spPr>
          <a:xfrm>
            <a:off x="3847605" y="1863237"/>
            <a:ext cx="7315200" cy="4157553"/>
          </a:xfrm>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Virgin Islands Public Finance Authority</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hlinkClick r:id="rId3"/>
              </a:rPr>
              <a:t>www.usvipfa.com</a:t>
            </a: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rPr>
              <a:t>Nathan Simmonds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rPr>
              <a:t>Director of Finance and Administration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rPr>
              <a:t>(340) 714-1635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sng" strike="noStrike" kern="1200" cap="none" spc="0" normalizeH="0" baseline="0" noProof="0" dirty="0">
                <a:ln>
                  <a:noFill/>
                </a:ln>
                <a:solidFill>
                  <a:prstClr val="black"/>
                </a:solidFill>
                <a:effectLst/>
                <a:uLnTx/>
                <a:uFillTx/>
                <a:latin typeface="Calibri"/>
                <a:ea typeface="+mn-ea"/>
                <a:cs typeface="+mn-cs"/>
                <a:hlinkClick r:id="rId4"/>
              </a:rPr>
              <a:t>nsimmonds@usvipfa.com</a:t>
            </a:r>
            <a:endParaRPr kumimoji="0" lang="en-US" sz="2200" b="0" i="0" u="sng" strike="noStrike" kern="1200" cap="none" spc="0" normalizeH="0" baseline="0" noProof="0" dirty="0">
              <a:ln>
                <a:noFill/>
              </a:ln>
              <a:solidFill>
                <a:prstClr val="black"/>
              </a:solidFill>
              <a:effectLst/>
              <a:uLnTx/>
              <a:uFillTx/>
              <a:latin typeface="Calibri"/>
              <a:ea typeface="+mn-ea"/>
              <a:cs typeface="+mn-cs"/>
            </a:endParaRPr>
          </a:p>
          <a:p>
            <a:endParaRPr lang="en-US" dirty="0"/>
          </a:p>
        </p:txBody>
      </p:sp>
      <p:sp>
        <p:nvSpPr>
          <p:cNvPr id="4" name="Slide Number Placeholder 3">
            <a:extLst>
              <a:ext uri="{FF2B5EF4-FFF2-40B4-BE49-F238E27FC236}">
                <a16:creationId xmlns:a16="http://schemas.microsoft.com/office/drawing/2014/main" id="{0BDCE3E1-8C35-426F-86D4-24C49EAEF799}"/>
              </a:ext>
            </a:extLst>
          </p:cNvPr>
          <p:cNvSpPr>
            <a:spLocks noGrp="1"/>
          </p:cNvSpPr>
          <p:nvPr>
            <p:ph type="sldNum" sz="quarter" idx="12"/>
          </p:nvPr>
        </p:nvSpPr>
        <p:spPr/>
        <p:txBody>
          <a:bodyPr/>
          <a:lstStyle/>
          <a:p>
            <a:fld id="{4FAB73BC-B049-4115-A692-8D63A059BFB8}" type="slidenum">
              <a:rPr lang="en-US" smtClean="0"/>
              <a:pPr/>
              <a:t>11</a:t>
            </a:fld>
            <a:endParaRPr lang="en-US" dirty="0"/>
          </a:p>
        </p:txBody>
      </p:sp>
      <p:sp>
        <p:nvSpPr>
          <p:cNvPr id="6" name="TextBox 5">
            <a:extLst>
              <a:ext uri="{FF2B5EF4-FFF2-40B4-BE49-F238E27FC236}">
                <a16:creationId xmlns:a16="http://schemas.microsoft.com/office/drawing/2014/main" id="{26CA4B40-1DBB-4383-9466-A5C214D79F57}"/>
              </a:ext>
            </a:extLst>
          </p:cNvPr>
          <p:cNvSpPr txBox="1"/>
          <p:nvPr/>
        </p:nvSpPr>
        <p:spPr>
          <a:xfrm>
            <a:off x="3847605" y="939171"/>
            <a:ext cx="5563590" cy="584775"/>
          </a:xfrm>
          <a:prstGeom prst="rect">
            <a:avLst/>
          </a:prstGeom>
          <a:noFill/>
        </p:spPr>
        <p:txBody>
          <a:bodyPr wrap="square" rtlCol="0">
            <a:spAutoFit/>
          </a:bodyPr>
          <a:lstStyle/>
          <a:p>
            <a:r>
              <a:rPr lang="en-US" sz="3200" dirty="0"/>
              <a:t>Contact Information</a:t>
            </a:r>
          </a:p>
        </p:txBody>
      </p:sp>
    </p:spTree>
    <p:extLst>
      <p:ext uri="{BB962C8B-B14F-4D97-AF65-F5344CB8AC3E}">
        <p14:creationId xmlns:p14="http://schemas.microsoft.com/office/powerpoint/2010/main" val="245677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4C95-1925-4B86-B3CA-4165548EB22B}"/>
              </a:ext>
            </a:extLst>
          </p:cNvPr>
          <p:cNvSpPr>
            <a:spLocks noGrp="1"/>
          </p:cNvSpPr>
          <p:nvPr>
            <p:ph type="title"/>
          </p:nvPr>
        </p:nvSpPr>
        <p:spPr/>
        <p:txBody>
          <a:bodyPr/>
          <a:lstStyle/>
          <a:p>
            <a:r>
              <a:rPr lang="en-US" dirty="0"/>
              <a:t>OBJECTIVE</a:t>
            </a:r>
          </a:p>
        </p:txBody>
      </p:sp>
      <p:sp>
        <p:nvSpPr>
          <p:cNvPr id="3" name="TextBox 2">
            <a:extLst>
              <a:ext uri="{FF2B5EF4-FFF2-40B4-BE49-F238E27FC236}">
                <a16:creationId xmlns:a16="http://schemas.microsoft.com/office/drawing/2014/main" id="{7E8A41EF-C43E-41F6-A753-86AC5113EF4A}"/>
              </a:ext>
            </a:extLst>
          </p:cNvPr>
          <p:cNvSpPr txBox="1"/>
          <p:nvPr/>
        </p:nvSpPr>
        <p:spPr>
          <a:xfrm>
            <a:off x="3918858" y="1330779"/>
            <a:ext cx="7089568"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a:t>Provide a summary of PFA related revenue inflows to the Government of the Virgin Islands.</a:t>
            </a:r>
          </a:p>
          <a:p>
            <a:endParaRPr lang="en-US" sz="2800" dirty="0"/>
          </a:p>
          <a:p>
            <a:pPr marL="285750" indent="-285750">
              <a:buFont typeface="Arial" panose="020B0604020202020204" pitchFamily="34" charset="0"/>
              <a:buChar char="•"/>
            </a:pPr>
            <a:r>
              <a:rPr lang="en-US" sz="2800" dirty="0"/>
              <a:t>Provide a summary of the capital projects, by agency, financed with PFA bond proceeds. </a:t>
            </a:r>
          </a:p>
          <a:p>
            <a:endParaRPr lang="en-US" sz="2800" dirty="0"/>
          </a:p>
          <a:p>
            <a:pPr marL="285750" indent="-285750">
              <a:buFont typeface="Arial" panose="020B0604020202020204" pitchFamily="34" charset="0"/>
              <a:buChar char="•"/>
            </a:pPr>
            <a:r>
              <a:rPr lang="en-US" sz="2800" dirty="0"/>
              <a:t>Provide a summary of debt service on PFA bond financing.</a:t>
            </a:r>
          </a:p>
        </p:txBody>
      </p:sp>
      <p:sp>
        <p:nvSpPr>
          <p:cNvPr id="4" name="Slide Number Placeholder 3">
            <a:extLst>
              <a:ext uri="{FF2B5EF4-FFF2-40B4-BE49-F238E27FC236}">
                <a16:creationId xmlns:a16="http://schemas.microsoft.com/office/drawing/2014/main" id="{B9ABFC69-A6EF-40E7-AD26-BA1CA5A214A5}"/>
              </a:ext>
            </a:extLst>
          </p:cNvPr>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3155191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B2614-AE88-542B-5515-81DDAEC28CC4}"/>
              </a:ext>
            </a:extLst>
          </p:cNvPr>
          <p:cNvSpPr>
            <a:spLocks noGrp="1"/>
          </p:cNvSpPr>
          <p:nvPr>
            <p:ph type="title"/>
          </p:nvPr>
        </p:nvSpPr>
        <p:spPr/>
        <p:txBody>
          <a:bodyPr/>
          <a:lstStyle/>
          <a:p>
            <a:r>
              <a:rPr lang="en-US" dirty="0"/>
              <a:t>PFA RELATED REVENUE INFLOWS</a:t>
            </a:r>
            <a:endParaRPr lang="en-VI" dirty="0"/>
          </a:p>
        </p:txBody>
      </p:sp>
      <p:graphicFrame>
        <p:nvGraphicFramePr>
          <p:cNvPr id="5" name="Content Placeholder 4">
            <a:extLst>
              <a:ext uri="{FF2B5EF4-FFF2-40B4-BE49-F238E27FC236}">
                <a16:creationId xmlns:a16="http://schemas.microsoft.com/office/drawing/2014/main" id="{3119EB0B-0EF5-EB40-67AC-EF7AD1DE081C}"/>
              </a:ext>
            </a:extLst>
          </p:cNvPr>
          <p:cNvGraphicFramePr>
            <a:graphicFrameLocks noGrp="1"/>
          </p:cNvGraphicFramePr>
          <p:nvPr>
            <p:ph idx="1"/>
            <p:extLst>
              <p:ext uri="{D42A27DB-BD31-4B8C-83A1-F6EECF244321}">
                <p14:modId xmlns:p14="http://schemas.microsoft.com/office/powerpoint/2010/main" val="188069877"/>
              </p:ext>
            </p:extLst>
          </p:nvPr>
        </p:nvGraphicFramePr>
        <p:xfrm>
          <a:off x="3540868" y="671210"/>
          <a:ext cx="8093411" cy="5343087"/>
        </p:xfrm>
        <a:graphic>
          <a:graphicData uri="http://schemas.openxmlformats.org/drawingml/2006/table">
            <a:tbl>
              <a:tblPr>
                <a:tableStyleId>{5C22544A-7EE6-4342-B048-85BDC9FD1C3A}</a:tableStyleId>
              </a:tblPr>
              <a:tblGrid>
                <a:gridCol w="3803904">
                  <a:extLst>
                    <a:ext uri="{9D8B030D-6E8A-4147-A177-3AD203B41FA5}">
                      <a16:colId xmlns:a16="http://schemas.microsoft.com/office/drawing/2014/main" val="925180519"/>
                    </a:ext>
                  </a:extLst>
                </a:gridCol>
                <a:gridCol w="755384">
                  <a:extLst>
                    <a:ext uri="{9D8B030D-6E8A-4147-A177-3AD203B41FA5}">
                      <a16:colId xmlns:a16="http://schemas.microsoft.com/office/drawing/2014/main" val="1242281134"/>
                    </a:ext>
                  </a:extLst>
                </a:gridCol>
                <a:gridCol w="687940">
                  <a:extLst>
                    <a:ext uri="{9D8B030D-6E8A-4147-A177-3AD203B41FA5}">
                      <a16:colId xmlns:a16="http://schemas.microsoft.com/office/drawing/2014/main" val="4128713498"/>
                    </a:ext>
                  </a:extLst>
                </a:gridCol>
                <a:gridCol w="687940">
                  <a:extLst>
                    <a:ext uri="{9D8B030D-6E8A-4147-A177-3AD203B41FA5}">
                      <a16:colId xmlns:a16="http://schemas.microsoft.com/office/drawing/2014/main" val="1325006813"/>
                    </a:ext>
                  </a:extLst>
                </a:gridCol>
                <a:gridCol w="782363">
                  <a:extLst>
                    <a:ext uri="{9D8B030D-6E8A-4147-A177-3AD203B41FA5}">
                      <a16:colId xmlns:a16="http://schemas.microsoft.com/office/drawing/2014/main" val="3299547874"/>
                    </a:ext>
                  </a:extLst>
                </a:gridCol>
                <a:gridCol w="687940">
                  <a:extLst>
                    <a:ext uri="{9D8B030D-6E8A-4147-A177-3AD203B41FA5}">
                      <a16:colId xmlns:a16="http://schemas.microsoft.com/office/drawing/2014/main" val="397086969"/>
                    </a:ext>
                  </a:extLst>
                </a:gridCol>
                <a:gridCol w="687940">
                  <a:extLst>
                    <a:ext uri="{9D8B030D-6E8A-4147-A177-3AD203B41FA5}">
                      <a16:colId xmlns:a16="http://schemas.microsoft.com/office/drawing/2014/main" val="453238672"/>
                    </a:ext>
                  </a:extLst>
                </a:gridCol>
              </a:tblGrid>
              <a:tr h="207963">
                <a:tc>
                  <a:txBody>
                    <a:bodyPr/>
                    <a:lstStyle/>
                    <a:p>
                      <a:pPr algn="l" rtl="0" fontAlgn="b"/>
                      <a:r>
                        <a:rPr lang="en-US" sz="1100" u="none" strike="noStrike">
                          <a:effectLst/>
                        </a:rPr>
                        <a:t>$ In Thousands</a:t>
                      </a:r>
                      <a:endParaRPr lang="en-US" sz="1100" b="1" i="0" u="none" strike="noStrike">
                        <a:solidFill>
                          <a:srgbClr val="FFFFFF"/>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1" i="0" u="none" strike="noStrike">
                        <a:solidFill>
                          <a:srgbClr val="FFFFFF"/>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1" i="0" u="none" strike="noStrike">
                        <a:solidFill>
                          <a:srgbClr val="FFFFFF"/>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1" i="0" u="none" strike="noStrike">
                        <a:solidFill>
                          <a:srgbClr val="FFFFFF"/>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1" i="0" u="none" strike="noStrike">
                        <a:solidFill>
                          <a:srgbClr val="FFFFFF"/>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1" i="0" u="none" strike="noStrike">
                        <a:solidFill>
                          <a:srgbClr val="FFFFFF"/>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1" i="0" u="none" strike="noStrike">
                        <a:solidFill>
                          <a:srgbClr val="FFFFFF"/>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2740554800"/>
                  </a:ext>
                </a:extLst>
              </a:tr>
              <a:tr h="214461">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r" rtl="0" fontAlgn="b"/>
                      <a:r>
                        <a:rPr lang="en-VI" sz="1100" u="sng" strike="noStrike">
                          <a:effectLst/>
                        </a:rPr>
                        <a:t>2021</a:t>
                      </a:r>
                      <a:endParaRPr lang="en-VI" sz="1100" b="0" i="0" u="sng"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sng" strike="noStrike">
                          <a:effectLst/>
                        </a:rPr>
                        <a:t>2022</a:t>
                      </a:r>
                      <a:endParaRPr lang="en-VI" sz="1100" b="0" i="0" u="sng"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sng" strike="noStrike">
                          <a:effectLst/>
                        </a:rPr>
                        <a:t>2023</a:t>
                      </a:r>
                      <a:endParaRPr lang="en-VI" sz="1100" b="0" i="0" u="sng"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sng" strike="noStrike">
                          <a:effectLst/>
                        </a:rPr>
                        <a:t>2024</a:t>
                      </a:r>
                      <a:endParaRPr lang="en-VI" sz="1100" b="0" i="0" u="sng"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sng" strike="noStrike">
                          <a:effectLst/>
                        </a:rPr>
                        <a:t>2025</a:t>
                      </a:r>
                      <a:endParaRPr lang="en-VI" sz="1100" b="0" i="0" u="sng"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US" sz="1100" u="sng" strike="noStrike">
                          <a:effectLst/>
                        </a:rPr>
                        <a:t>Total</a:t>
                      </a:r>
                      <a:endParaRPr lang="en-US" sz="1100" b="0" i="0" u="sng" strike="noStrike">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2928991039"/>
                  </a:ext>
                </a:extLst>
              </a:tr>
              <a:tr h="201463">
                <a:tc>
                  <a:txBody>
                    <a:bodyPr/>
                    <a:lstStyle/>
                    <a:p>
                      <a:pPr algn="l" rtl="0" fontAlgn="b"/>
                      <a:r>
                        <a:rPr lang="en-US" sz="1100" u="none" strike="noStrike">
                          <a:effectLst/>
                        </a:rPr>
                        <a:t>Matching Fund Revenues (General Fund)</a:t>
                      </a:r>
                      <a:endParaRPr lang="en-US"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43,219</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45,772</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88,991</a:t>
                      </a:r>
                      <a:endParaRPr lang="en-VI" sz="1100" b="0" i="0" u="none" strike="noStrike">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3410823754"/>
                  </a:ext>
                </a:extLst>
              </a:tr>
              <a:tr h="209285">
                <a:tc>
                  <a:txBody>
                    <a:bodyPr/>
                    <a:lstStyle/>
                    <a:p>
                      <a:pPr algn="l" rtl="0" fontAlgn="b"/>
                      <a:r>
                        <a:rPr lang="en-US" sz="1100" u="none" strike="noStrike">
                          <a:effectLst/>
                        </a:rPr>
                        <a:t>Community Facilities Trust Fund</a:t>
                      </a:r>
                      <a:endParaRPr lang="en-US"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1,197</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1,198</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1,197</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1,197</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1,196</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5,985</a:t>
                      </a:r>
                      <a:endParaRPr lang="en-VI" sz="1100" b="0" i="0" u="none" strike="noStrike">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2433427859"/>
                  </a:ext>
                </a:extLst>
              </a:tr>
              <a:tr h="201463">
                <a:tc>
                  <a:txBody>
                    <a:bodyPr/>
                    <a:lstStyle/>
                    <a:p>
                      <a:pPr algn="l" rtl="0" fontAlgn="b"/>
                      <a:r>
                        <a:rPr lang="en-US" sz="1100" u="none" strike="noStrike">
                          <a:effectLst/>
                        </a:rPr>
                        <a:t>Matching Fund Revenues (Other GVI Contributions)</a:t>
                      </a:r>
                      <a:endParaRPr lang="en-US"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12,600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18,500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31,100</a:t>
                      </a:r>
                      <a:endParaRPr lang="en-VI" sz="1100" b="0" i="0" u="none" strike="noStrike">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4096405641"/>
                  </a:ext>
                </a:extLst>
              </a:tr>
              <a:tr h="207963">
                <a:tc>
                  <a:txBody>
                    <a:bodyPr/>
                    <a:lstStyle/>
                    <a:p>
                      <a:pPr algn="l" rtl="0" fontAlgn="b"/>
                      <a:r>
                        <a:rPr lang="en-US" sz="1100" u="none" strike="noStrike">
                          <a:effectLst/>
                        </a:rPr>
                        <a:t>Lonesome Dove (Senior Citizen fund then General Fund)</a:t>
                      </a:r>
                      <a:endParaRPr lang="en-US"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950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4,400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2,000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1,500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1,500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10,350</a:t>
                      </a:r>
                      <a:endParaRPr lang="en-VI" sz="1100" b="0" i="0" u="none" strike="noStrike">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243885124"/>
                  </a:ext>
                </a:extLst>
              </a:tr>
              <a:tr h="201463">
                <a:tc>
                  <a:txBody>
                    <a:bodyPr/>
                    <a:lstStyle/>
                    <a:p>
                      <a:pPr algn="l" rtl="0" fontAlgn="b"/>
                      <a:r>
                        <a:rPr lang="en-US" sz="1100" u="none" strike="noStrike" dirty="0">
                          <a:effectLst/>
                        </a:rPr>
                        <a:t>Limetree Bay Terminals d/b/a Ocean Point Terminals Payments (General Fund)</a:t>
                      </a:r>
                      <a:endParaRPr lang="en-US"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11,597</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7,000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7,000</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7,000</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7,000</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US" sz="1100" u="none" strike="noStrike" dirty="0">
                          <a:effectLst/>
                        </a:rPr>
                        <a:t>39</a:t>
                      </a:r>
                      <a:r>
                        <a:rPr lang="en-VI" sz="1100" u="none" strike="noStrike" dirty="0">
                          <a:effectLst/>
                        </a:rPr>
                        <a:t>,597</a:t>
                      </a:r>
                      <a:endParaRPr lang="en-VI" sz="1100" b="0" i="0" u="none" strike="noStrike" dirty="0">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4033740553"/>
                  </a:ext>
                </a:extLst>
              </a:tr>
              <a:tr h="201463">
                <a:tc>
                  <a:txBody>
                    <a:bodyPr/>
                    <a:lstStyle/>
                    <a:p>
                      <a:pPr algn="l" rtl="0" fontAlgn="b"/>
                      <a:r>
                        <a:rPr lang="en-US" sz="1100" u="none" strike="noStrike">
                          <a:effectLst/>
                        </a:rPr>
                        <a:t>Limetree Bay Promissory Note (General Fund)</a:t>
                      </a:r>
                      <a:endParaRPr lang="en-US"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2,279</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2,279</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2,279</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2,279</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US" sz="1100" b="0" i="0" u="none" strike="noStrike" dirty="0">
                          <a:solidFill>
                            <a:srgbClr val="000000"/>
                          </a:solidFill>
                          <a:effectLst/>
                          <a:latin typeface="Corbel" panose="020B0503020204020204" pitchFamily="34" charset="0"/>
                        </a:rPr>
                        <a:t>9,116</a:t>
                      </a:r>
                    </a:p>
                  </a:txBody>
                  <a:tcPr marL="5822" marR="5822" marT="5822" marB="0" anchor="b"/>
                </a:tc>
                <a:extLst>
                  <a:ext uri="{0D108BD9-81ED-4DB2-BD59-A6C34878D82A}">
                    <a16:rowId xmlns:a16="http://schemas.microsoft.com/office/drawing/2014/main" val="3218646614"/>
                  </a:ext>
                </a:extLst>
              </a:tr>
              <a:tr h="201463">
                <a:tc>
                  <a:txBody>
                    <a:bodyPr/>
                    <a:lstStyle/>
                    <a:p>
                      <a:pPr algn="l" rtl="0" fontAlgn="b"/>
                      <a:r>
                        <a:rPr lang="en-US" sz="1100" u="none" strike="noStrike">
                          <a:effectLst/>
                        </a:rPr>
                        <a:t>Limetree Bay Refinery Payments (General Fund)</a:t>
                      </a:r>
                      <a:endParaRPr lang="en-US"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2,263</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US" sz="1100" b="0" i="0" u="none" strike="noStrike" dirty="0">
                          <a:solidFill>
                            <a:srgbClr val="000000"/>
                          </a:solidFill>
                          <a:effectLst/>
                          <a:latin typeface="Corbel" panose="020B0503020204020204" pitchFamily="34" charset="0"/>
                        </a:rPr>
                        <a:t>5,205</a:t>
                      </a:r>
                      <a:endParaRPr lang="en-VI" sz="1100" b="0"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US" sz="1100" u="none" strike="noStrike" dirty="0">
                          <a:effectLst/>
                        </a:rPr>
                        <a:t>7,468</a:t>
                      </a:r>
                      <a:endParaRPr lang="en-VI" sz="1100" b="0" i="0" u="none" strike="noStrike" dirty="0">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750747004"/>
                  </a:ext>
                </a:extLst>
              </a:tr>
              <a:tr h="207963">
                <a:tc>
                  <a:txBody>
                    <a:bodyPr/>
                    <a:lstStyle/>
                    <a:p>
                      <a:pPr algn="l" rtl="0" fontAlgn="b"/>
                      <a:r>
                        <a:rPr lang="en-US" sz="1100" u="none" strike="noStrike">
                          <a:effectLst/>
                        </a:rPr>
                        <a:t>Port Hamilton Refinery &amp; Transportation</a:t>
                      </a:r>
                      <a:endParaRPr lang="en-US"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0</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dirty="0">
                          <a:effectLst/>
                        </a:rPr>
                        <a:t>0</a:t>
                      </a:r>
                      <a:endParaRPr lang="en-VI" sz="1100" b="0" i="0" u="none" strike="noStrike" dirty="0">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3079803858"/>
                  </a:ext>
                </a:extLst>
              </a:tr>
              <a:tr h="240457">
                <a:tc>
                  <a:txBody>
                    <a:bodyPr/>
                    <a:lstStyle/>
                    <a:p>
                      <a:pPr algn="l" rtl="0" fontAlgn="b"/>
                      <a:r>
                        <a:rPr lang="en-US" sz="1100" u="none" strike="noStrike">
                          <a:effectLst/>
                        </a:rPr>
                        <a:t>TOTAL</a:t>
                      </a:r>
                      <a:endParaRPr lang="en-US" sz="1100" b="1"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71,826</a:t>
                      </a:r>
                      <a:endParaRPr lang="en-VI" sz="1100" b="1"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US" sz="1100" u="none" strike="noStrike" dirty="0">
                          <a:effectLst/>
                        </a:rPr>
                        <a:t>84,354</a:t>
                      </a:r>
                      <a:endParaRPr lang="en-VI" sz="1100" b="1" i="0" u="none" strike="noStrike" dirty="0">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12,476</a:t>
                      </a:r>
                      <a:endParaRPr lang="en-VI" sz="1100" b="1"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11,976</a:t>
                      </a:r>
                      <a:endParaRPr lang="en-VI" sz="1100" b="1"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VI" sz="1100" u="none" strike="noStrike">
                          <a:effectLst/>
                        </a:rPr>
                        <a:t>11,975</a:t>
                      </a:r>
                      <a:endParaRPr lang="en-VI" sz="1100" b="1" i="0" u="none" strike="noStrike">
                        <a:solidFill>
                          <a:srgbClr val="000000"/>
                        </a:solidFill>
                        <a:effectLst/>
                        <a:latin typeface="Corbel" panose="020B0503020204020204" pitchFamily="34" charset="0"/>
                      </a:endParaRPr>
                    </a:p>
                  </a:txBody>
                  <a:tcPr marL="5822" marR="5822" marT="5822" marB="0" anchor="b"/>
                </a:tc>
                <a:tc>
                  <a:txBody>
                    <a:bodyPr/>
                    <a:lstStyle/>
                    <a:p>
                      <a:pPr algn="r" rtl="0" fontAlgn="b"/>
                      <a:r>
                        <a:rPr lang="en-US" sz="1100" u="none" strike="noStrike" dirty="0">
                          <a:effectLst/>
                        </a:rPr>
                        <a:t>192,607</a:t>
                      </a:r>
                      <a:endParaRPr lang="en-VI" sz="1100" b="1" i="0" u="none" strike="noStrike" dirty="0">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427948762"/>
                  </a:ext>
                </a:extLst>
              </a:tr>
              <a:tr h="207963">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FF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extLst>
                  <a:ext uri="{0D108BD9-81ED-4DB2-BD59-A6C34878D82A}">
                    <a16:rowId xmlns:a16="http://schemas.microsoft.com/office/drawing/2014/main" val="976141354"/>
                  </a:ext>
                </a:extLst>
              </a:tr>
              <a:tr h="298113">
                <a:tc gridSpan="7">
                  <a:txBody>
                    <a:bodyPr/>
                    <a:lstStyle/>
                    <a:p>
                      <a:pPr algn="l" rtl="0" fontAlgn="b"/>
                      <a:r>
                        <a:rPr lang="en-US" sz="1100" u="sng" strike="noStrike" dirty="0">
                          <a:effectLst/>
                        </a:rPr>
                        <a:t>Matching Fund Revenues (General Fund) (Community Facilities Trust Fund) &amp; (Other GVI Contributions):  (FY 2024 &amp; FY 2025 are estimates)</a:t>
                      </a:r>
                      <a:endParaRPr lang="en-US" sz="1100" b="0" i="0" u="sng" strike="noStrike" dirty="0">
                        <a:solidFill>
                          <a:srgbClr val="000000"/>
                        </a:solidFill>
                        <a:effectLst/>
                        <a:latin typeface="Corbel" panose="020B0503020204020204" pitchFamily="34" charset="0"/>
                      </a:endParaRPr>
                    </a:p>
                  </a:txBody>
                  <a:tcPr marL="5822" marR="5822" marT="582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105080308"/>
                  </a:ext>
                </a:extLst>
              </a:tr>
              <a:tr h="207963">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dirty="0">
                          <a:effectLst/>
                        </a:rPr>
                        <a:t> </a:t>
                      </a:r>
                      <a:endParaRPr lang="en-VI" sz="1100" b="0" i="0" u="none" strike="noStrike" dirty="0">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FF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extLst>
                  <a:ext uri="{0D108BD9-81ED-4DB2-BD59-A6C34878D82A}">
                    <a16:rowId xmlns:a16="http://schemas.microsoft.com/office/drawing/2014/main" val="2354285482"/>
                  </a:ext>
                </a:extLst>
              </a:tr>
              <a:tr h="201463">
                <a:tc gridSpan="3">
                  <a:txBody>
                    <a:bodyPr/>
                    <a:lstStyle/>
                    <a:p>
                      <a:pPr algn="l" rtl="0" fontAlgn="b"/>
                      <a:r>
                        <a:rPr lang="en-US" sz="1100" u="sng" strike="noStrike">
                          <a:effectLst/>
                        </a:rPr>
                        <a:t>Lonesome Dove:  (FY2023, FY2024 &amp; FY2025 are estimates)</a:t>
                      </a:r>
                      <a:endParaRPr lang="en-US" sz="1100" b="0" i="0" u="sng" strike="noStrike">
                        <a:solidFill>
                          <a:srgbClr val="000000"/>
                        </a:solidFill>
                        <a:effectLst/>
                        <a:latin typeface="Corbel" panose="020B0503020204020204" pitchFamily="34" charset="0"/>
                      </a:endParaRPr>
                    </a:p>
                  </a:txBody>
                  <a:tcPr marL="5822" marR="5822" marT="5822" marB="0" anchor="b"/>
                </a:tc>
                <a:tc hMerge="1">
                  <a:txBody>
                    <a:bodyPr/>
                    <a:lstStyle/>
                    <a:p>
                      <a:endParaRPr lang="en-VI"/>
                    </a:p>
                  </a:txBody>
                  <a:tcPr/>
                </a:tc>
                <a:tc hMerge="1">
                  <a:txBody>
                    <a:bodyPr/>
                    <a:lstStyle/>
                    <a:p>
                      <a:endParaRPr lang="en-VI"/>
                    </a:p>
                  </a:txBody>
                  <a:tcPr/>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dirty="0">
                          <a:effectLst/>
                        </a:rPr>
                        <a:t> </a:t>
                      </a:r>
                      <a:endParaRPr lang="en-VI" sz="1100" b="0" i="0" u="none" strike="noStrike" dirty="0">
                        <a:solidFill>
                          <a:srgbClr val="00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FF0000"/>
                        </a:solidFill>
                        <a:effectLst/>
                        <a:latin typeface="Arial" panose="020B0604020202020204" pitchFamily="34" charset="0"/>
                      </a:endParaRPr>
                    </a:p>
                  </a:txBody>
                  <a:tcPr marL="5822" marR="5822" marT="5822" marB="0" anchor="b"/>
                </a:tc>
                <a:tc>
                  <a:txBody>
                    <a:bodyPr/>
                    <a:lstStyle/>
                    <a:p>
                      <a:pPr algn="l" fontAlgn="b"/>
                      <a:r>
                        <a:rPr lang="en-VI" sz="1100" u="none" strike="noStrike">
                          <a:effectLst/>
                        </a:rPr>
                        <a:t> </a:t>
                      </a:r>
                      <a:endParaRPr lang="en-VI" sz="1100" b="0" i="0" u="none" strike="noStrike">
                        <a:solidFill>
                          <a:srgbClr val="000000"/>
                        </a:solidFill>
                        <a:effectLst/>
                        <a:latin typeface="Arial" panose="020B0604020202020204" pitchFamily="34" charset="0"/>
                      </a:endParaRPr>
                    </a:p>
                  </a:txBody>
                  <a:tcPr marL="5822" marR="5822" marT="5822" marB="0" anchor="b"/>
                </a:tc>
                <a:extLst>
                  <a:ext uri="{0D108BD9-81ED-4DB2-BD59-A6C34878D82A}">
                    <a16:rowId xmlns:a16="http://schemas.microsoft.com/office/drawing/2014/main" val="386710462"/>
                  </a:ext>
                </a:extLst>
              </a:tr>
              <a:tr h="578396">
                <a:tc gridSpan="7">
                  <a:txBody>
                    <a:bodyPr/>
                    <a:lstStyle/>
                    <a:p>
                      <a:pPr algn="l" rtl="0" fontAlgn="b"/>
                      <a:r>
                        <a:rPr lang="en-US" sz="1100" u="none" strike="noStrike">
                          <a:effectLst/>
                        </a:rPr>
                        <a:t>Lonesome Dove is an operating entity consisting of subleased interests in federal oil and gas leases and mineral interests.  Funds received by the Authority from the shares of Lonesome Dove are paid to the Virgin Islands Bureau of Internal Revenue (VIBIR) to satisfy certain tax obligations due to the Government of the United States Virgin Islands (GVI).</a:t>
                      </a:r>
                      <a:endParaRPr lang="en-US" sz="1100" b="0" i="0" u="none" strike="noStrike">
                        <a:solidFill>
                          <a:srgbClr val="000000"/>
                        </a:solidFill>
                        <a:effectLst/>
                        <a:latin typeface="Corbel" panose="020B0503020204020204" pitchFamily="34" charset="0"/>
                      </a:endParaRPr>
                    </a:p>
                  </a:txBody>
                  <a:tcPr marL="5822" marR="5822" marT="582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3988244171"/>
                  </a:ext>
                </a:extLst>
              </a:tr>
              <a:tr h="220960">
                <a:tc>
                  <a:txBody>
                    <a:bodyPr/>
                    <a:lstStyle/>
                    <a:p>
                      <a:pPr algn="l" rtl="0" fontAlgn="b"/>
                      <a:r>
                        <a:rPr lang="en-VI" sz="1100" u="none" strike="noStrike">
                          <a:effectLst/>
                        </a:rPr>
                        <a:t> </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0" i="0" u="none" strike="noStrike">
                        <a:solidFill>
                          <a:srgbClr val="000000"/>
                        </a:solidFill>
                        <a:effectLst/>
                        <a:latin typeface="Corbel" panose="020B0503020204020204" pitchFamily="34" charset="0"/>
                      </a:endParaRPr>
                    </a:p>
                  </a:txBody>
                  <a:tcPr marL="5822" marR="5822" marT="5822" marB="0" anchor="b"/>
                </a:tc>
                <a:tc>
                  <a:txBody>
                    <a:bodyPr/>
                    <a:lstStyle/>
                    <a:p>
                      <a:pPr algn="l" rtl="0" fontAlgn="b"/>
                      <a:r>
                        <a:rPr lang="en-VI" sz="1100" u="none" strike="noStrike">
                          <a:effectLst/>
                        </a:rPr>
                        <a:t> </a:t>
                      </a:r>
                      <a:endParaRPr lang="en-VI" sz="1100" b="0" i="0" u="none" strike="noStrike">
                        <a:solidFill>
                          <a:srgbClr val="000000"/>
                        </a:solidFill>
                        <a:effectLst/>
                        <a:latin typeface="Corbel" panose="020B0503020204020204" pitchFamily="34" charset="0"/>
                      </a:endParaRPr>
                    </a:p>
                  </a:txBody>
                  <a:tcPr marL="5822" marR="5822" marT="5822" marB="0" anchor="b"/>
                </a:tc>
                <a:extLst>
                  <a:ext uri="{0D108BD9-81ED-4DB2-BD59-A6C34878D82A}">
                    <a16:rowId xmlns:a16="http://schemas.microsoft.com/office/drawing/2014/main" val="3107766350"/>
                  </a:ext>
                </a:extLst>
              </a:tr>
              <a:tr h="201463">
                <a:tc gridSpan="7">
                  <a:txBody>
                    <a:bodyPr/>
                    <a:lstStyle/>
                    <a:p>
                      <a:pPr algn="l" rtl="0" fontAlgn="b"/>
                      <a:r>
                        <a:rPr lang="en-US" sz="1100" u="sng" strike="noStrike">
                          <a:effectLst/>
                        </a:rPr>
                        <a:t>Refinery:  (FY2023, FY2024 &amp; FY2025 are estimates)</a:t>
                      </a:r>
                      <a:endParaRPr lang="en-US" sz="1100" b="0" i="0" u="sng" strike="noStrike">
                        <a:solidFill>
                          <a:srgbClr val="000000"/>
                        </a:solidFill>
                        <a:effectLst/>
                        <a:latin typeface="Corbel" panose="020B0503020204020204" pitchFamily="34" charset="0"/>
                      </a:endParaRPr>
                    </a:p>
                  </a:txBody>
                  <a:tcPr marL="5822" marR="5822" marT="582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827055494"/>
                  </a:ext>
                </a:extLst>
              </a:tr>
              <a:tr h="201463">
                <a:tc gridSpan="7">
                  <a:txBody>
                    <a:bodyPr/>
                    <a:lstStyle/>
                    <a:p>
                      <a:pPr algn="l" rtl="0" fontAlgn="b"/>
                      <a:r>
                        <a:rPr lang="en-US" sz="1100" u="none" strike="noStrike">
                          <a:effectLst/>
                        </a:rPr>
                        <a:t>1.     The Refinery is currently owned by Port Hamilton Reining and Transportation.</a:t>
                      </a:r>
                      <a:endParaRPr lang="en-US" sz="1100" b="0" i="0" u="none" strike="noStrike">
                        <a:solidFill>
                          <a:srgbClr val="000000"/>
                        </a:solidFill>
                        <a:effectLst/>
                        <a:latin typeface="Corbel" panose="020B0503020204020204" pitchFamily="34" charset="0"/>
                      </a:endParaRPr>
                    </a:p>
                  </a:txBody>
                  <a:tcPr marL="5822" marR="5822" marT="582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34173584"/>
                  </a:ext>
                </a:extLst>
              </a:tr>
              <a:tr h="201463">
                <a:tc gridSpan="7">
                  <a:txBody>
                    <a:bodyPr/>
                    <a:lstStyle/>
                    <a:p>
                      <a:pPr algn="l" rtl="0" fontAlgn="b"/>
                      <a:r>
                        <a:rPr lang="en-US" sz="1100" u="none" strike="noStrike">
                          <a:effectLst/>
                        </a:rPr>
                        <a:t>2.     The USEPA entered into an agreement with PHRT to remove hazardous chemicals.</a:t>
                      </a:r>
                      <a:endParaRPr lang="en-US" sz="1100" b="0" i="0" u="none" strike="noStrike">
                        <a:solidFill>
                          <a:srgbClr val="000000"/>
                        </a:solidFill>
                        <a:effectLst/>
                        <a:latin typeface="Corbel" panose="020B0503020204020204" pitchFamily="34" charset="0"/>
                      </a:endParaRPr>
                    </a:p>
                  </a:txBody>
                  <a:tcPr marL="5822" marR="5822" marT="582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234249340"/>
                  </a:ext>
                </a:extLst>
              </a:tr>
              <a:tr h="380831">
                <a:tc gridSpan="7">
                  <a:txBody>
                    <a:bodyPr/>
                    <a:lstStyle/>
                    <a:p>
                      <a:pPr algn="l" rtl="0" fontAlgn="b"/>
                      <a:r>
                        <a:rPr lang="en-US" sz="1100" u="none" strike="noStrike" dirty="0">
                          <a:effectLst/>
                        </a:rPr>
                        <a:t>3.     Limetree Bay Terminals is now d/b/a Ocean Point Terminals. Based upon its current operation, PFA believes Ocean Point Terminals</a:t>
                      </a:r>
                      <a:br>
                        <a:rPr lang="en-US" sz="1100" u="none" strike="noStrike" dirty="0">
                          <a:effectLst/>
                        </a:rPr>
                      </a:br>
                      <a:r>
                        <a:rPr lang="en-US" sz="1100" u="none" strike="noStrike" dirty="0">
                          <a:effectLst/>
                        </a:rPr>
                        <a:t>         will continue to make minimum payments under the agreement.</a:t>
                      </a:r>
                      <a:endParaRPr lang="en-US" sz="1100" b="0" i="0" u="none" strike="noStrike" dirty="0">
                        <a:solidFill>
                          <a:srgbClr val="000000"/>
                        </a:solidFill>
                        <a:effectLst/>
                        <a:latin typeface="Corbel" panose="020B0503020204020204" pitchFamily="34" charset="0"/>
                      </a:endParaRPr>
                    </a:p>
                  </a:txBody>
                  <a:tcPr marL="5822" marR="5822" marT="582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808629608"/>
                  </a:ext>
                </a:extLst>
              </a:tr>
              <a:tr h="207963">
                <a:tc gridSpan="7">
                  <a:txBody>
                    <a:bodyPr/>
                    <a:lstStyle/>
                    <a:p>
                      <a:pPr algn="l" rtl="0" fontAlgn="b"/>
                      <a:r>
                        <a:rPr lang="en-US" sz="1100" u="none" strike="noStrike" dirty="0">
                          <a:effectLst/>
                        </a:rPr>
                        <a:t>4.     The Government contemplates a True-Up of the Terminals Variable Payments for FY 2022.</a:t>
                      </a:r>
                      <a:endParaRPr lang="en-US" sz="1100" b="0" i="0" u="none" strike="noStrike" dirty="0">
                        <a:solidFill>
                          <a:srgbClr val="000000"/>
                        </a:solidFill>
                        <a:effectLst/>
                        <a:latin typeface="Corbel" panose="020B0503020204020204" pitchFamily="34" charset="0"/>
                      </a:endParaRPr>
                    </a:p>
                  </a:txBody>
                  <a:tcPr marL="5822" marR="5822" marT="582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739767813"/>
                  </a:ext>
                </a:extLst>
              </a:tr>
            </a:tbl>
          </a:graphicData>
        </a:graphic>
      </p:graphicFrame>
      <p:sp>
        <p:nvSpPr>
          <p:cNvPr id="4" name="Slide Number Placeholder 3">
            <a:extLst>
              <a:ext uri="{FF2B5EF4-FFF2-40B4-BE49-F238E27FC236}">
                <a16:creationId xmlns:a16="http://schemas.microsoft.com/office/drawing/2014/main" id="{8D1A9304-0D53-E906-13F1-569C190918EF}"/>
              </a:ext>
            </a:extLst>
          </p:cNvPr>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1148102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74B6F-A77F-417C-87EA-3A519FA95BCD}"/>
              </a:ext>
            </a:extLst>
          </p:cNvPr>
          <p:cNvSpPr>
            <a:spLocks noGrp="1"/>
          </p:cNvSpPr>
          <p:nvPr>
            <p:ph type="title"/>
          </p:nvPr>
        </p:nvSpPr>
        <p:spPr/>
        <p:txBody>
          <a:bodyPr/>
          <a:lstStyle/>
          <a:p>
            <a:r>
              <a:rPr lang="en-US" dirty="0"/>
              <a:t>CAPITAL PROJECTS</a:t>
            </a:r>
          </a:p>
        </p:txBody>
      </p:sp>
      <p:sp>
        <p:nvSpPr>
          <p:cNvPr id="10" name="Slide Number Placeholder 9">
            <a:extLst>
              <a:ext uri="{FF2B5EF4-FFF2-40B4-BE49-F238E27FC236}">
                <a16:creationId xmlns:a16="http://schemas.microsoft.com/office/drawing/2014/main" id="{C82CFE60-4018-45DD-83AF-EFD7E4AAFACE}"/>
              </a:ext>
            </a:extLst>
          </p:cNvPr>
          <p:cNvSpPr>
            <a:spLocks noGrp="1"/>
          </p:cNvSpPr>
          <p:nvPr>
            <p:ph type="sldNum" sz="quarter" idx="12"/>
          </p:nvPr>
        </p:nvSpPr>
        <p:spPr/>
        <p:txBody>
          <a:bodyPr/>
          <a:lstStyle/>
          <a:p>
            <a:fld id="{4FAB73BC-B049-4115-A692-8D63A059BFB8}" type="slidenum">
              <a:rPr lang="en-US" smtClean="0"/>
              <a:pPr/>
              <a:t>4</a:t>
            </a:fld>
            <a:endParaRPr lang="en-US" dirty="0"/>
          </a:p>
        </p:txBody>
      </p:sp>
      <p:graphicFrame>
        <p:nvGraphicFramePr>
          <p:cNvPr id="5" name="Table 4">
            <a:extLst>
              <a:ext uri="{FF2B5EF4-FFF2-40B4-BE49-F238E27FC236}">
                <a16:creationId xmlns:a16="http://schemas.microsoft.com/office/drawing/2014/main" id="{61CC2F72-6AEF-4315-8335-8FA9F9C22D3C}"/>
              </a:ext>
            </a:extLst>
          </p:cNvPr>
          <p:cNvGraphicFramePr>
            <a:graphicFrameLocks noGrp="1"/>
          </p:cNvGraphicFramePr>
          <p:nvPr>
            <p:extLst>
              <p:ext uri="{D42A27DB-BD31-4B8C-83A1-F6EECF244321}">
                <p14:modId xmlns:p14="http://schemas.microsoft.com/office/powerpoint/2010/main" val="3142241494"/>
              </p:ext>
            </p:extLst>
          </p:nvPr>
        </p:nvGraphicFramePr>
        <p:xfrm>
          <a:off x="3487332" y="360727"/>
          <a:ext cx="8677732" cy="5995620"/>
        </p:xfrm>
        <a:graphic>
          <a:graphicData uri="http://schemas.openxmlformats.org/drawingml/2006/table">
            <a:tbl>
              <a:tblPr>
                <a:tableStyleId>{5C22544A-7EE6-4342-B048-85BDC9FD1C3A}</a:tableStyleId>
              </a:tblPr>
              <a:tblGrid>
                <a:gridCol w="631167">
                  <a:extLst>
                    <a:ext uri="{9D8B030D-6E8A-4147-A177-3AD203B41FA5}">
                      <a16:colId xmlns:a16="http://schemas.microsoft.com/office/drawing/2014/main" val="1545936666"/>
                    </a:ext>
                  </a:extLst>
                </a:gridCol>
                <a:gridCol w="767636">
                  <a:extLst>
                    <a:ext uri="{9D8B030D-6E8A-4147-A177-3AD203B41FA5}">
                      <a16:colId xmlns:a16="http://schemas.microsoft.com/office/drawing/2014/main" val="2832577975"/>
                    </a:ext>
                  </a:extLst>
                </a:gridCol>
                <a:gridCol w="767636">
                  <a:extLst>
                    <a:ext uri="{9D8B030D-6E8A-4147-A177-3AD203B41FA5}">
                      <a16:colId xmlns:a16="http://schemas.microsoft.com/office/drawing/2014/main" val="3870308899"/>
                    </a:ext>
                  </a:extLst>
                </a:gridCol>
                <a:gridCol w="852928">
                  <a:extLst>
                    <a:ext uri="{9D8B030D-6E8A-4147-A177-3AD203B41FA5}">
                      <a16:colId xmlns:a16="http://schemas.microsoft.com/office/drawing/2014/main" val="3290872311"/>
                    </a:ext>
                  </a:extLst>
                </a:gridCol>
                <a:gridCol w="751343">
                  <a:extLst>
                    <a:ext uri="{9D8B030D-6E8A-4147-A177-3AD203B41FA5}">
                      <a16:colId xmlns:a16="http://schemas.microsoft.com/office/drawing/2014/main" val="4118381246"/>
                    </a:ext>
                  </a:extLst>
                </a:gridCol>
                <a:gridCol w="1558553">
                  <a:extLst>
                    <a:ext uri="{9D8B030D-6E8A-4147-A177-3AD203B41FA5}">
                      <a16:colId xmlns:a16="http://schemas.microsoft.com/office/drawing/2014/main" val="2476679105"/>
                    </a:ext>
                  </a:extLst>
                </a:gridCol>
                <a:gridCol w="1204167">
                  <a:extLst>
                    <a:ext uri="{9D8B030D-6E8A-4147-A177-3AD203B41FA5}">
                      <a16:colId xmlns:a16="http://schemas.microsoft.com/office/drawing/2014/main" val="2489292890"/>
                    </a:ext>
                  </a:extLst>
                </a:gridCol>
                <a:gridCol w="1211158">
                  <a:extLst>
                    <a:ext uri="{9D8B030D-6E8A-4147-A177-3AD203B41FA5}">
                      <a16:colId xmlns:a16="http://schemas.microsoft.com/office/drawing/2014/main" val="2846749995"/>
                    </a:ext>
                  </a:extLst>
                </a:gridCol>
                <a:gridCol w="933144">
                  <a:extLst>
                    <a:ext uri="{9D8B030D-6E8A-4147-A177-3AD203B41FA5}">
                      <a16:colId xmlns:a16="http://schemas.microsoft.com/office/drawing/2014/main" val="2341123"/>
                    </a:ext>
                  </a:extLst>
                </a:gridCol>
              </a:tblGrid>
              <a:tr h="266157">
                <a:tc gridSpan="2">
                  <a:txBody>
                    <a:bodyPr/>
                    <a:lstStyle/>
                    <a:p>
                      <a:pPr algn="l" fontAlgn="b"/>
                      <a:r>
                        <a:rPr lang="en-US" sz="1100" u="none" strike="noStrike" dirty="0">
                          <a:effectLst/>
                        </a:rPr>
                        <a:t>$ In Thousands</a:t>
                      </a:r>
                    </a:p>
                  </a:txBody>
                  <a:tcPr marL="9525" marR="9525" marT="9525" marB="0" anchor="b"/>
                </a:tc>
                <a:tc hMerge="1">
                  <a:txBody>
                    <a:bodyPr/>
                    <a:lstStyle/>
                    <a:p>
                      <a:endParaRPr lang="en-US"/>
                    </a:p>
                  </a:txBody>
                  <a:tcPr/>
                </a:tc>
                <a:tc gridSpan="2">
                  <a:txBody>
                    <a:bodyPr/>
                    <a:lstStyle/>
                    <a:p>
                      <a:pPr algn="ctr" fontAlgn="b"/>
                      <a:endParaRPr lang="en-US" sz="1100" b="1" i="1"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a:txBody>
                    <a:bodyPr/>
                    <a:lstStyle/>
                    <a:p>
                      <a:pPr algn="ctr" fontAlgn="b"/>
                      <a:endParaRPr lang="en-US" sz="1100" b="1" i="1" u="none" strike="noStrike" dirty="0">
                        <a:solidFill>
                          <a:srgbClr val="000000"/>
                        </a:solidFill>
                        <a:effectLst/>
                        <a:latin typeface="Calibri" panose="020F0502020204030204" pitchFamily="34" charset="0"/>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ctr" fontAlgn="b"/>
                      <a:r>
                        <a:rPr lang="en-US" sz="1100" b="0" i="1" u="none" strike="noStrike" dirty="0">
                          <a:solidFill>
                            <a:srgbClr val="000000"/>
                          </a:solidFill>
                          <a:effectLst/>
                          <a:latin typeface="Calibri" panose="020F0502020204030204" pitchFamily="34" charset="0"/>
                        </a:rPr>
                        <a:t>Reporting as of February 28, 2023</a:t>
                      </a:r>
                    </a:p>
                  </a:txBody>
                  <a:tcPr marL="9525" marR="9525" marT="9525" marB="0" anchor="b"/>
                </a:tc>
                <a:tc hMerge="1">
                  <a:txBody>
                    <a:bodyPr/>
                    <a:lstStyle/>
                    <a:p>
                      <a:endParaRPr lang="en-US"/>
                    </a:p>
                  </a:txBody>
                  <a:tcPr/>
                </a:tc>
                <a:extLst>
                  <a:ext uri="{0D108BD9-81ED-4DB2-BD59-A6C34878D82A}">
                    <a16:rowId xmlns:a16="http://schemas.microsoft.com/office/drawing/2014/main" val="3968208230"/>
                  </a:ext>
                </a:extLst>
              </a:tr>
              <a:tr h="226233">
                <a:tc>
                  <a:txBody>
                    <a:bodyPr/>
                    <a:lstStyle/>
                    <a:p>
                      <a:pPr algn="l" fontAlgn="b"/>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endParaRPr lang="en-US" sz="1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83214731"/>
                  </a:ext>
                </a:extLst>
              </a:tr>
              <a:tr h="495940">
                <a:tc>
                  <a:txBody>
                    <a:bodyPr/>
                    <a:lstStyle/>
                    <a:p>
                      <a:pPr algn="l" fontAlgn="b"/>
                      <a:r>
                        <a:rPr lang="en-US" sz="1000" u="none" strike="noStrike" dirty="0">
                          <a:effectLst/>
                        </a:rPr>
                        <a:t>Agency</a:t>
                      </a:r>
                      <a:br>
                        <a:rPr lang="en-US" sz="1000" u="none" strike="noStrike" dirty="0">
                          <a:effectLst/>
                        </a:rPr>
                      </a:b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Budget</a:t>
                      </a:r>
                      <a:br>
                        <a:rPr lang="en-US" sz="1000" u="none" strike="noStrike" dirty="0">
                          <a:effectLst/>
                        </a:rPr>
                      </a:b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Expended</a:t>
                      </a:r>
                      <a:br>
                        <a:rPr lang="en-US" sz="1000" u="none" strike="noStrike" dirty="0">
                          <a:effectLst/>
                        </a:rPr>
                      </a:b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Remaining</a:t>
                      </a:r>
                      <a:br>
                        <a:rPr lang="en-US" sz="1000" u="none" strike="noStrike" dirty="0">
                          <a:effectLst/>
                        </a:rPr>
                      </a:b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Cost to</a:t>
                      </a:r>
                      <a:br>
                        <a:rPr lang="en-US" sz="1000" u="none" strike="noStrike" dirty="0">
                          <a:effectLst/>
                        </a:rPr>
                      </a:br>
                      <a:r>
                        <a:rPr lang="en-US" sz="1000" u="none" strike="noStrike" dirty="0">
                          <a:effectLst/>
                        </a:rPr>
                        <a:t>Complete</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000" u="none" strike="noStrike" dirty="0">
                          <a:effectLst/>
                        </a:rPr>
                        <a:t>Authorized</a:t>
                      </a:r>
                      <a:br>
                        <a:rPr lang="en-US" sz="1000" u="none" strike="noStrike" dirty="0">
                          <a:effectLst/>
                        </a:rPr>
                      </a:br>
                      <a:r>
                        <a:rPr lang="en-US" sz="1000" u="none" strike="noStrike" dirty="0">
                          <a:effectLst/>
                        </a:rPr>
                        <a:t>(Earliest Date)</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000" u="none" strike="noStrike" dirty="0">
                          <a:effectLst/>
                        </a:rPr>
                        <a:t>Start </a:t>
                      </a:r>
                      <a:br>
                        <a:rPr lang="en-US" sz="1000" u="none" strike="noStrike" dirty="0">
                          <a:effectLst/>
                        </a:rPr>
                      </a:br>
                      <a:r>
                        <a:rPr lang="en-US" sz="1000" u="none" strike="noStrike" dirty="0">
                          <a:effectLst/>
                        </a:rPr>
                        <a:t>(Earliest Date)</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000" u="none" strike="noStrike" dirty="0">
                          <a:effectLst/>
                        </a:rPr>
                        <a:t>Completion </a:t>
                      </a:r>
                      <a:br>
                        <a:rPr lang="en-US" sz="1000" u="none" strike="noStrike" dirty="0">
                          <a:effectLst/>
                        </a:rPr>
                      </a:br>
                      <a:r>
                        <a:rPr lang="en-US" sz="1000" u="none" strike="noStrike" dirty="0">
                          <a:effectLst/>
                        </a:rPr>
                        <a:t>(Latest Date)</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000" u="none" strike="noStrike" dirty="0">
                          <a:effectLst/>
                        </a:rPr>
                        <a:t>Reprogram</a:t>
                      </a:r>
                      <a:br>
                        <a:rPr lang="en-US" sz="1000" u="none" strike="noStrike" dirty="0">
                          <a:effectLst/>
                        </a:rPr>
                      </a:br>
                      <a:r>
                        <a:rPr lang="en-US" sz="1000" u="none" strike="noStrike" dirty="0">
                          <a:effectLst/>
                        </a:rPr>
                        <a:t>Amounts</a:t>
                      </a:r>
                      <a:endParaRPr lang="en-US" sz="10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83716424"/>
                  </a:ext>
                </a:extLst>
              </a:tr>
              <a:tr h="226233">
                <a:tc>
                  <a:txBody>
                    <a:bodyPr/>
                    <a:lstStyle/>
                    <a:p>
                      <a:pPr algn="l"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63343820"/>
                  </a:ext>
                </a:extLst>
              </a:tr>
              <a:tr h="226233">
                <a:tc>
                  <a:txBody>
                    <a:bodyPr/>
                    <a:lstStyle/>
                    <a:p>
                      <a:pPr algn="l" fontAlgn="b"/>
                      <a:r>
                        <a:rPr lang="en-US" sz="1000" u="none" strike="noStrike" dirty="0">
                          <a:effectLst/>
                        </a:rPr>
                        <a:t>BIT</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1,050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701</a:t>
                      </a:r>
                    </a:p>
                  </a:txBody>
                  <a:tcPr marL="9525" marR="9525" marT="9525" marB="0" anchor="b"/>
                </a:tc>
                <a:tc>
                  <a:txBody>
                    <a:bodyPr/>
                    <a:lstStyle/>
                    <a:p>
                      <a:pPr algn="r" fontAlgn="b"/>
                      <a:r>
                        <a:rPr lang="en-US" sz="1000" b="0" i="0" u="none" strike="noStrike" dirty="0">
                          <a:solidFill>
                            <a:srgbClr val="000000"/>
                          </a:solidFill>
                          <a:effectLst/>
                          <a:latin typeface="+mn-lt"/>
                        </a:rPr>
                        <a:t>349</a:t>
                      </a:r>
                    </a:p>
                  </a:txBody>
                  <a:tcPr marL="9525" marR="9525" marT="9525" marB="0" anchor="b"/>
                </a:tc>
                <a:tc>
                  <a:txBody>
                    <a:bodyPr/>
                    <a:lstStyle/>
                    <a:p>
                      <a:pPr algn="r" fontAlgn="b"/>
                      <a:r>
                        <a:rPr lang="en-US" sz="1000" b="0" i="0" u="none" strike="noStrike" dirty="0">
                          <a:solidFill>
                            <a:srgbClr val="000000"/>
                          </a:solidFill>
                          <a:effectLst/>
                          <a:latin typeface="+mn-lt"/>
                        </a:rPr>
                        <a:t>349</a:t>
                      </a:r>
                    </a:p>
                  </a:txBody>
                  <a:tcPr marL="9525" marR="9525" marT="9525" marB="0" anchor="b"/>
                </a:tc>
                <a:tc>
                  <a:txBody>
                    <a:bodyPr/>
                    <a:lstStyle/>
                    <a:p>
                      <a:pPr algn="ctr" fontAlgn="b"/>
                      <a:r>
                        <a:rPr lang="en-US" sz="1000" u="none" strike="noStrike" dirty="0">
                          <a:effectLst/>
                          <a:latin typeface="+mn-lt"/>
                        </a:rPr>
                        <a:t>10-Jun-05</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31-Dec-18</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31-Dec-2026</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0</a:t>
                      </a:r>
                    </a:p>
                  </a:txBody>
                  <a:tcPr marL="9525" marR="9525" marT="9525" marB="0" anchor="b"/>
                </a:tc>
                <a:extLst>
                  <a:ext uri="{0D108BD9-81ED-4DB2-BD59-A6C34878D82A}">
                    <a16:rowId xmlns:a16="http://schemas.microsoft.com/office/drawing/2014/main" val="2983118938"/>
                  </a:ext>
                </a:extLst>
              </a:tr>
              <a:tr h="226233">
                <a:tc>
                  <a:txBody>
                    <a:bodyPr/>
                    <a:lstStyle/>
                    <a:p>
                      <a:pPr algn="l" fontAlgn="b"/>
                      <a:r>
                        <a:rPr lang="en-US" sz="1000" u="none" strike="noStrike" dirty="0">
                          <a:effectLst/>
                        </a:rPr>
                        <a:t>BOC</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3,095</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2,412</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682</a:t>
                      </a:r>
                    </a:p>
                  </a:txBody>
                  <a:tcPr marL="9525" marR="9525" marT="9525" marB="0" anchor="b"/>
                </a:tc>
                <a:tc>
                  <a:txBody>
                    <a:bodyPr/>
                    <a:lstStyle/>
                    <a:p>
                      <a:pPr algn="r" fontAlgn="b"/>
                      <a:r>
                        <a:rPr lang="en-US" sz="1000" b="0" i="0" u="none" strike="noStrike" dirty="0">
                          <a:solidFill>
                            <a:srgbClr val="000000"/>
                          </a:solidFill>
                          <a:effectLst/>
                          <a:latin typeface="+mn-lt"/>
                        </a:rPr>
                        <a:t>682</a:t>
                      </a:r>
                    </a:p>
                  </a:txBody>
                  <a:tcPr marL="9525" marR="9525" marT="9525" marB="0" anchor="b"/>
                </a:tc>
                <a:tc>
                  <a:txBody>
                    <a:bodyPr/>
                    <a:lstStyle/>
                    <a:p>
                      <a:pPr algn="ctr" fontAlgn="b"/>
                      <a:r>
                        <a:rPr lang="en-US" sz="1000" u="none" strike="noStrike" dirty="0">
                          <a:effectLst/>
                          <a:latin typeface="+mn-lt"/>
                        </a:rPr>
                        <a:t>25-Nov-15</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1-Jun-18</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31-Dec-23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050285135"/>
                  </a:ext>
                </a:extLst>
              </a:tr>
              <a:tr h="226233">
                <a:tc>
                  <a:txBody>
                    <a:bodyPr/>
                    <a:lstStyle/>
                    <a:p>
                      <a:pPr algn="l" fontAlgn="b"/>
                      <a:r>
                        <a:rPr lang="en-US" sz="1000" u="none" strike="noStrike" dirty="0">
                          <a:effectLst/>
                        </a:rPr>
                        <a:t>DHS</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300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238</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62</a:t>
                      </a:r>
                    </a:p>
                  </a:txBody>
                  <a:tcPr marL="9525" marR="9525" marT="9525" marB="0" anchor="b"/>
                </a:tc>
                <a:tc>
                  <a:txBody>
                    <a:bodyPr/>
                    <a:lstStyle/>
                    <a:p>
                      <a:pPr algn="r" fontAlgn="b"/>
                      <a:r>
                        <a:rPr lang="en-US" sz="1000" b="0" i="0" u="none" strike="noStrike" dirty="0">
                          <a:solidFill>
                            <a:srgbClr val="000000"/>
                          </a:solidFill>
                          <a:effectLst/>
                          <a:latin typeface="+mn-lt"/>
                        </a:rPr>
                        <a:t>62</a:t>
                      </a:r>
                    </a:p>
                  </a:txBody>
                  <a:tcPr marL="9525" marR="9525" marT="9525" marB="0" anchor="b"/>
                </a:tc>
                <a:tc>
                  <a:txBody>
                    <a:bodyPr/>
                    <a:lstStyle/>
                    <a:p>
                      <a:pPr algn="ctr" fontAlgn="b"/>
                      <a:r>
                        <a:rPr lang="en-US" sz="1000" u="none" strike="noStrike" dirty="0">
                          <a:effectLst/>
                          <a:latin typeface="+mn-lt"/>
                        </a:rPr>
                        <a:t>8-Feb-08</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1-Apr-19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31-Aug-22</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882879089"/>
                  </a:ext>
                </a:extLst>
              </a:tr>
              <a:tr h="226233">
                <a:tc>
                  <a:txBody>
                    <a:bodyPr/>
                    <a:lstStyle/>
                    <a:p>
                      <a:pPr algn="l" fontAlgn="b"/>
                      <a:r>
                        <a:rPr lang="en-US" sz="1000" u="none" strike="noStrike" dirty="0">
                          <a:effectLst/>
                        </a:rPr>
                        <a:t>DOE</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b="0" i="0" u="none" strike="noStrike" dirty="0">
                          <a:solidFill>
                            <a:srgbClr val="000000"/>
                          </a:solidFill>
                          <a:effectLst/>
                          <a:latin typeface="+mn-lt"/>
                        </a:rPr>
                        <a:t>6,612</a:t>
                      </a:r>
                    </a:p>
                  </a:txBody>
                  <a:tcPr marL="9525" marR="9525" marT="9525" marB="0" anchor="b"/>
                </a:tc>
                <a:tc>
                  <a:txBody>
                    <a:bodyPr/>
                    <a:lstStyle/>
                    <a:p>
                      <a:pPr algn="r" fontAlgn="b"/>
                      <a:r>
                        <a:rPr lang="en-US" sz="1000" b="0" i="0" u="none" strike="noStrike" dirty="0">
                          <a:solidFill>
                            <a:srgbClr val="000000"/>
                          </a:solidFill>
                          <a:effectLst/>
                          <a:latin typeface="+mn-lt"/>
                        </a:rPr>
                        <a:t>3,023</a:t>
                      </a:r>
                    </a:p>
                  </a:txBody>
                  <a:tcPr marL="9525" marR="9525" marT="9525" marB="0" anchor="b"/>
                </a:tc>
                <a:tc>
                  <a:txBody>
                    <a:bodyPr/>
                    <a:lstStyle/>
                    <a:p>
                      <a:pPr algn="r" fontAlgn="b"/>
                      <a:r>
                        <a:rPr lang="en-US" sz="1000" b="0" i="0" u="none" strike="noStrike" dirty="0">
                          <a:solidFill>
                            <a:srgbClr val="000000"/>
                          </a:solidFill>
                          <a:effectLst/>
                          <a:latin typeface="+mn-lt"/>
                        </a:rPr>
                        <a:t>3,590</a:t>
                      </a:r>
                    </a:p>
                  </a:txBody>
                  <a:tcPr marL="9525" marR="9525" marT="9525" marB="0" anchor="b"/>
                </a:tc>
                <a:tc>
                  <a:txBody>
                    <a:bodyPr/>
                    <a:lstStyle/>
                    <a:p>
                      <a:pPr algn="r" fontAlgn="b"/>
                      <a:r>
                        <a:rPr lang="en-US" sz="1000" b="0" i="0" u="none" strike="noStrike" dirty="0">
                          <a:solidFill>
                            <a:srgbClr val="000000"/>
                          </a:solidFill>
                          <a:effectLst/>
                          <a:latin typeface="+mn-lt"/>
                        </a:rPr>
                        <a:t>3,590</a:t>
                      </a:r>
                    </a:p>
                  </a:txBody>
                  <a:tcPr marL="9525" marR="9525" marT="9525" marB="0" anchor="b"/>
                </a:tc>
                <a:tc>
                  <a:txBody>
                    <a:bodyPr/>
                    <a:lstStyle/>
                    <a:p>
                      <a:pPr algn="ctr" fontAlgn="b"/>
                      <a:r>
                        <a:rPr lang="en-US" sz="1000" u="none" strike="noStrike" dirty="0">
                          <a:effectLst/>
                          <a:latin typeface="+mn-lt"/>
                        </a:rPr>
                        <a:t>28-Oct-09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24-Oct-16</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b="0" i="0" u="none" strike="noStrike" dirty="0">
                          <a:solidFill>
                            <a:srgbClr val="000000"/>
                          </a:solidFill>
                          <a:effectLst/>
                          <a:latin typeface="+mn-lt"/>
                        </a:rPr>
                        <a:t>TBD</a:t>
                      </a: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879163671"/>
                  </a:ext>
                </a:extLst>
              </a:tr>
              <a:tr h="226233">
                <a:tc>
                  <a:txBody>
                    <a:bodyPr/>
                    <a:lstStyle/>
                    <a:p>
                      <a:pPr algn="l" fontAlgn="b"/>
                      <a:r>
                        <a:rPr lang="en-US" sz="1000" u="none" strike="noStrike" dirty="0">
                          <a:effectLst/>
                        </a:rPr>
                        <a:t>DOF</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70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69</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1</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1</a:t>
                      </a:r>
                    </a:p>
                  </a:txBody>
                  <a:tcPr marL="9525" marR="9525" marT="9525" marB="0" anchor="b"/>
                </a:tc>
                <a:tc>
                  <a:txBody>
                    <a:bodyPr/>
                    <a:lstStyle/>
                    <a:p>
                      <a:pPr algn="ctr" fontAlgn="b"/>
                      <a:r>
                        <a:rPr lang="en-US" sz="1000" u="none" strike="noStrike" dirty="0">
                          <a:effectLst/>
                          <a:latin typeface="+mn-lt"/>
                        </a:rPr>
                        <a:t>7-Jul-15</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29-Feb-16</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Completed</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1</a:t>
                      </a:r>
                    </a:p>
                  </a:txBody>
                  <a:tcPr marL="9525" marR="9525" marT="9525" marB="0" anchor="b"/>
                </a:tc>
                <a:extLst>
                  <a:ext uri="{0D108BD9-81ED-4DB2-BD59-A6C34878D82A}">
                    <a16:rowId xmlns:a16="http://schemas.microsoft.com/office/drawing/2014/main" val="8992519"/>
                  </a:ext>
                </a:extLst>
              </a:tr>
              <a:tr h="226233">
                <a:tc>
                  <a:txBody>
                    <a:bodyPr/>
                    <a:lstStyle/>
                    <a:p>
                      <a:pPr algn="l" fontAlgn="b"/>
                      <a:r>
                        <a:rPr lang="en-US" sz="1000" u="none" strike="noStrike" dirty="0">
                          <a:effectLst/>
                        </a:rPr>
                        <a:t>DOH</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4,797</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3,287</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1,510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1,510</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8-Nov-01</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1-May-19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31-Jul-23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371556663"/>
                  </a:ext>
                </a:extLst>
              </a:tr>
              <a:tr h="226233">
                <a:tc>
                  <a:txBody>
                    <a:bodyPr/>
                    <a:lstStyle/>
                    <a:p>
                      <a:pPr algn="l" fontAlgn="b"/>
                      <a:r>
                        <a:rPr lang="en-US" sz="1000" u="none" strike="noStrike" dirty="0">
                          <a:effectLst/>
                        </a:rPr>
                        <a:t>DPNR</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5,239</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3,064</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2,175</a:t>
                      </a:r>
                    </a:p>
                  </a:txBody>
                  <a:tcPr marL="9525" marR="9525" marT="9525" marB="0" anchor="b"/>
                </a:tc>
                <a:tc>
                  <a:txBody>
                    <a:bodyPr/>
                    <a:lstStyle/>
                    <a:p>
                      <a:pPr algn="r" fontAlgn="b"/>
                      <a:r>
                        <a:rPr lang="en-US" sz="1000" b="0" i="0" u="none" strike="noStrike" dirty="0">
                          <a:solidFill>
                            <a:srgbClr val="000000"/>
                          </a:solidFill>
                          <a:effectLst/>
                          <a:latin typeface="+mn-lt"/>
                        </a:rPr>
                        <a:t>2,175</a:t>
                      </a:r>
                    </a:p>
                  </a:txBody>
                  <a:tcPr marL="9525" marR="9525" marT="9525" marB="0" anchor="b"/>
                </a:tc>
                <a:tc>
                  <a:txBody>
                    <a:bodyPr/>
                    <a:lstStyle/>
                    <a:p>
                      <a:pPr algn="ctr" fontAlgn="b"/>
                      <a:r>
                        <a:rPr lang="en-US" sz="1000" u="none" strike="noStrike" dirty="0">
                          <a:effectLst/>
                          <a:latin typeface="+mn-lt"/>
                        </a:rPr>
                        <a:t>28-Oct-09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15-Apr-19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b="0" i="0" u="none" strike="noStrike" dirty="0">
                          <a:solidFill>
                            <a:srgbClr val="000000"/>
                          </a:solidFill>
                          <a:effectLst/>
                          <a:latin typeface="+mn-lt"/>
                        </a:rPr>
                        <a:t>30-Jun-23</a:t>
                      </a:r>
                    </a:p>
                  </a:txBody>
                  <a:tcPr marL="9525" marR="9525" marT="9525" marB="0" anchor="b"/>
                </a:tc>
                <a:tc>
                  <a:txBody>
                    <a:bodyPr/>
                    <a:lstStyle/>
                    <a:p>
                      <a:pPr algn="r" fontAlgn="b"/>
                      <a:r>
                        <a:rPr lang="en-US" sz="1000" b="0" i="0" u="none" strike="noStrike" dirty="0">
                          <a:solidFill>
                            <a:srgbClr val="000000"/>
                          </a:solidFill>
                          <a:effectLst/>
                          <a:latin typeface="+mn-lt"/>
                        </a:rPr>
                        <a:t>1</a:t>
                      </a:r>
                    </a:p>
                  </a:txBody>
                  <a:tcPr marL="9525" marR="9525" marT="9525" marB="0" anchor="b"/>
                </a:tc>
                <a:extLst>
                  <a:ext uri="{0D108BD9-81ED-4DB2-BD59-A6C34878D82A}">
                    <a16:rowId xmlns:a16="http://schemas.microsoft.com/office/drawing/2014/main" val="587966625"/>
                  </a:ext>
                </a:extLst>
              </a:tr>
              <a:tr h="226233">
                <a:tc>
                  <a:txBody>
                    <a:bodyPr/>
                    <a:lstStyle/>
                    <a:p>
                      <a:pPr algn="l" fontAlgn="b"/>
                      <a:r>
                        <a:rPr lang="en-US" sz="1000" u="none" strike="noStrike" dirty="0">
                          <a:effectLst/>
                        </a:rPr>
                        <a:t>DPP</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3,155</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2,892</a:t>
                      </a:r>
                    </a:p>
                  </a:txBody>
                  <a:tcPr marL="9525" marR="9525" marT="9525" marB="0" anchor="b"/>
                </a:tc>
                <a:tc>
                  <a:txBody>
                    <a:bodyPr/>
                    <a:lstStyle/>
                    <a:p>
                      <a:pPr algn="r" fontAlgn="b"/>
                      <a:r>
                        <a:rPr lang="en-US" sz="1000" b="0" i="0" u="none" strike="noStrike" dirty="0">
                          <a:solidFill>
                            <a:srgbClr val="000000"/>
                          </a:solidFill>
                          <a:effectLst/>
                          <a:latin typeface="+mn-lt"/>
                        </a:rPr>
                        <a:t>263</a:t>
                      </a:r>
                    </a:p>
                  </a:txBody>
                  <a:tcPr marL="9525" marR="9525" marT="9525" marB="0" anchor="b"/>
                </a:tc>
                <a:tc>
                  <a:txBody>
                    <a:bodyPr/>
                    <a:lstStyle/>
                    <a:p>
                      <a:pPr algn="r" fontAlgn="b"/>
                      <a:r>
                        <a:rPr lang="en-US" sz="1000" b="0" i="0" u="none" strike="noStrike" dirty="0">
                          <a:solidFill>
                            <a:srgbClr val="000000"/>
                          </a:solidFill>
                          <a:effectLst/>
                          <a:latin typeface="+mn-lt"/>
                        </a:rPr>
                        <a:t>0</a:t>
                      </a:r>
                    </a:p>
                  </a:txBody>
                  <a:tcPr marL="9525" marR="9525" marT="9525" marB="0" anchor="b"/>
                </a:tc>
                <a:tc>
                  <a:txBody>
                    <a:bodyPr/>
                    <a:lstStyle/>
                    <a:p>
                      <a:pPr algn="ctr" fontAlgn="b"/>
                      <a:r>
                        <a:rPr lang="en-US" sz="1000" u="none" strike="noStrike" dirty="0">
                          <a:effectLst/>
                          <a:latin typeface="+mn-lt"/>
                        </a:rPr>
                        <a:t>7-Oct-16</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7-Oct-16</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Completed</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263</a:t>
                      </a:r>
                    </a:p>
                  </a:txBody>
                  <a:tcPr marL="9525" marR="9525" marT="9525" marB="0" anchor="b"/>
                </a:tc>
                <a:extLst>
                  <a:ext uri="{0D108BD9-81ED-4DB2-BD59-A6C34878D82A}">
                    <a16:rowId xmlns:a16="http://schemas.microsoft.com/office/drawing/2014/main" val="3589357335"/>
                  </a:ext>
                </a:extLst>
              </a:tr>
              <a:tr h="226233">
                <a:tc>
                  <a:txBody>
                    <a:bodyPr/>
                    <a:lstStyle/>
                    <a:p>
                      <a:pPr algn="l" fontAlgn="b"/>
                      <a:r>
                        <a:rPr lang="en-US" sz="1000" u="none" strike="noStrike" dirty="0">
                          <a:effectLst/>
                        </a:rPr>
                        <a:t>DPW</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89,760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52,756</a:t>
                      </a:r>
                    </a:p>
                  </a:txBody>
                  <a:tcPr marL="9525" marR="9525" marT="9525" marB="0" anchor="b"/>
                </a:tc>
                <a:tc>
                  <a:txBody>
                    <a:bodyPr/>
                    <a:lstStyle/>
                    <a:p>
                      <a:pPr algn="r" fontAlgn="b"/>
                      <a:r>
                        <a:rPr lang="en-US" sz="1000" b="0" i="0" u="none" strike="noStrike" dirty="0">
                          <a:solidFill>
                            <a:srgbClr val="000000"/>
                          </a:solidFill>
                          <a:effectLst/>
                          <a:latin typeface="+mn-lt"/>
                        </a:rPr>
                        <a:t>37,004</a:t>
                      </a:r>
                    </a:p>
                  </a:txBody>
                  <a:tcPr marL="9525" marR="9525" marT="9525" marB="0" anchor="b"/>
                </a:tc>
                <a:tc>
                  <a:txBody>
                    <a:bodyPr/>
                    <a:lstStyle/>
                    <a:p>
                      <a:pPr algn="r" fontAlgn="b"/>
                      <a:r>
                        <a:rPr lang="en-US" sz="1000" b="0" i="0" u="none" strike="noStrike" dirty="0">
                          <a:solidFill>
                            <a:srgbClr val="000000"/>
                          </a:solidFill>
                          <a:effectLst/>
                          <a:latin typeface="+mn-lt"/>
                        </a:rPr>
                        <a:t>37,004</a:t>
                      </a:r>
                    </a:p>
                  </a:txBody>
                  <a:tcPr marL="9525" marR="9525" marT="9525" marB="0" anchor="b"/>
                </a:tc>
                <a:tc>
                  <a:txBody>
                    <a:bodyPr/>
                    <a:lstStyle/>
                    <a:p>
                      <a:pPr algn="ctr" fontAlgn="b"/>
                      <a:r>
                        <a:rPr lang="en-US" sz="1000" u="none" strike="noStrike" dirty="0">
                          <a:effectLst/>
                          <a:latin typeface="+mn-lt"/>
                        </a:rPr>
                        <a:t>28-Oct-09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9-Apr-18</a:t>
                      </a:r>
                      <a:endParaRPr lang="en-US" sz="1000" b="0" i="0" u="none" strike="noStrike" dirty="0">
                        <a:solidFill>
                          <a:srgbClr val="000000"/>
                        </a:solidFill>
                        <a:effectLst/>
                        <a:latin typeface="+mn-lt"/>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rPr>
                        <a:t>TBD</a:t>
                      </a:r>
                    </a:p>
                  </a:txBody>
                  <a:tcPr marL="9525" marR="9525" marT="9525" marB="0" anchor="b"/>
                </a:tc>
                <a:tc>
                  <a:txBody>
                    <a:bodyPr/>
                    <a:lstStyle/>
                    <a:p>
                      <a:pPr algn="r" fontAlgn="b"/>
                      <a:r>
                        <a:rPr lang="en-US" sz="1000" b="0" i="0" u="none" strike="noStrike" dirty="0">
                          <a:solidFill>
                            <a:srgbClr val="000000"/>
                          </a:solidFill>
                          <a:effectLst/>
                          <a:latin typeface="+mn-lt"/>
                        </a:rPr>
                        <a:t>0</a:t>
                      </a:r>
                    </a:p>
                  </a:txBody>
                  <a:tcPr marL="9525" marR="9525" marT="9525" marB="0" anchor="b"/>
                </a:tc>
                <a:extLst>
                  <a:ext uri="{0D108BD9-81ED-4DB2-BD59-A6C34878D82A}">
                    <a16:rowId xmlns:a16="http://schemas.microsoft.com/office/drawing/2014/main" val="650627964"/>
                  </a:ext>
                </a:extLst>
              </a:tr>
              <a:tr h="226233">
                <a:tc>
                  <a:txBody>
                    <a:bodyPr/>
                    <a:lstStyle/>
                    <a:p>
                      <a:pPr algn="l" fontAlgn="b"/>
                      <a:r>
                        <a:rPr lang="en-US" sz="1000" u="none" strike="noStrike" dirty="0">
                          <a:effectLst/>
                        </a:rPr>
                        <a:t>DSPR</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27,170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21,813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5,358</a:t>
                      </a:r>
                    </a:p>
                  </a:txBody>
                  <a:tcPr marL="9525" marR="9525" marT="9525" marB="0" anchor="b"/>
                </a:tc>
                <a:tc>
                  <a:txBody>
                    <a:bodyPr/>
                    <a:lstStyle/>
                    <a:p>
                      <a:pPr algn="r" fontAlgn="b"/>
                      <a:r>
                        <a:rPr lang="en-US" sz="1000" b="0" i="0" u="none" strike="noStrike" dirty="0">
                          <a:solidFill>
                            <a:srgbClr val="000000"/>
                          </a:solidFill>
                          <a:effectLst/>
                          <a:latin typeface="+mn-lt"/>
                        </a:rPr>
                        <a:t>5,358</a:t>
                      </a:r>
                    </a:p>
                  </a:txBody>
                  <a:tcPr marL="9525" marR="9525" marT="9525" marB="0" anchor="b"/>
                </a:tc>
                <a:tc>
                  <a:txBody>
                    <a:bodyPr/>
                    <a:lstStyle/>
                    <a:p>
                      <a:pPr algn="ctr" fontAlgn="b"/>
                      <a:r>
                        <a:rPr lang="en-US" sz="1000" u="none" strike="noStrike" dirty="0">
                          <a:effectLst/>
                          <a:latin typeface="+mn-lt"/>
                        </a:rPr>
                        <a:t>14-Dec-12</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21-Jul-17</a:t>
                      </a:r>
                      <a:endParaRPr lang="en-US" sz="1000" b="0" i="0" u="none" strike="noStrike" dirty="0">
                        <a:solidFill>
                          <a:srgbClr val="000000"/>
                        </a:solidFill>
                        <a:effectLst/>
                        <a:latin typeface="+mn-lt"/>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rPr>
                        <a:t>TBD</a:t>
                      </a: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100357016"/>
                  </a:ext>
                </a:extLst>
              </a:tr>
              <a:tr h="226233">
                <a:tc>
                  <a:txBody>
                    <a:bodyPr/>
                    <a:lstStyle/>
                    <a:p>
                      <a:pPr algn="l" fontAlgn="b"/>
                      <a:r>
                        <a:rPr lang="en-US" sz="1000" u="none" strike="noStrike" dirty="0">
                          <a:effectLst/>
                        </a:rPr>
                        <a:t>JFLH</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8,000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7,234</a:t>
                      </a:r>
                    </a:p>
                  </a:txBody>
                  <a:tcPr marL="9525" marR="9525" marT="9525" marB="0" anchor="b"/>
                </a:tc>
                <a:tc>
                  <a:txBody>
                    <a:bodyPr/>
                    <a:lstStyle/>
                    <a:p>
                      <a:pPr algn="r" fontAlgn="b"/>
                      <a:r>
                        <a:rPr lang="en-US" sz="1000" b="0" i="0" u="none" strike="noStrike" dirty="0">
                          <a:solidFill>
                            <a:srgbClr val="000000"/>
                          </a:solidFill>
                          <a:effectLst/>
                          <a:latin typeface="+mn-lt"/>
                        </a:rPr>
                        <a:t>766</a:t>
                      </a:r>
                    </a:p>
                  </a:txBody>
                  <a:tcPr marL="9525" marR="9525" marT="9525" marB="0" anchor="b"/>
                </a:tc>
                <a:tc>
                  <a:txBody>
                    <a:bodyPr/>
                    <a:lstStyle/>
                    <a:p>
                      <a:pPr algn="r" fontAlgn="b"/>
                      <a:r>
                        <a:rPr lang="en-US" sz="1000" b="0" i="0" u="none" strike="noStrike" dirty="0">
                          <a:solidFill>
                            <a:srgbClr val="000000"/>
                          </a:solidFill>
                          <a:effectLst/>
                          <a:latin typeface="+mn-lt"/>
                        </a:rPr>
                        <a:t>766</a:t>
                      </a:r>
                    </a:p>
                  </a:txBody>
                  <a:tcPr marL="9525" marR="9525" marT="9525" marB="0" anchor="b"/>
                </a:tc>
                <a:tc>
                  <a:txBody>
                    <a:bodyPr/>
                    <a:lstStyle/>
                    <a:p>
                      <a:pPr algn="ctr" fontAlgn="b"/>
                      <a:r>
                        <a:rPr lang="en-US" sz="1000" u="none" strike="noStrike" dirty="0">
                          <a:effectLst/>
                          <a:latin typeface="+mn-lt"/>
                        </a:rPr>
                        <a:t>8-Oct-14</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1-Oct-14</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30-Sep-23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209667972"/>
                  </a:ext>
                </a:extLst>
              </a:tr>
              <a:tr h="226233">
                <a:tc>
                  <a:txBody>
                    <a:bodyPr/>
                    <a:lstStyle/>
                    <a:p>
                      <a:pPr algn="l" fontAlgn="b"/>
                      <a:r>
                        <a:rPr lang="en-US" sz="1000" u="none" strike="noStrike" dirty="0">
                          <a:effectLst/>
                        </a:rPr>
                        <a:t>LGO</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150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95</a:t>
                      </a:r>
                    </a:p>
                  </a:txBody>
                  <a:tcPr marL="9525" marR="9525" marT="9525" marB="0" anchor="b"/>
                </a:tc>
                <a:tc>
                  <a:txBody>
                    <a:bodyPr/>
                    <a:lstStyle/>
                    <a:p>
                      <a:pPr algn="r" fontAlgn="b"/>
                      <a:r>
                        <a:rPr lang="en-US" sz="1000" b="0" i="0" u="none" strike="noStrike" dirty="0">
                          <a:solidFill>
                            <a:srgbClr val="000000"/>
                          </a:solidFill>
                          <a:effectLst/>
                          <a:latin typeface="+mn-lt"/>
                        </a:rPr>
                        <a:t>55</a:t>
                      </a:r>
                    </a:p>
                  </a:txBody>
                  <a:tcPr marL="9525" marR="9525" marT="9525" marB="0" anchor="b"/>
                </a:tc>
                <a:tc>
                  <a:txBody>
                    <a:bodyPr/>
                    <a:lstStyle/>
                    <a:p>
                      <a:pPr algn="r" fontAlgn="b"/>
                      <a:r>
                        <a:rPr lang="en-US" sz="1000" b="0" i="0" u="none" strike="noStrike" dirty="0">
                          <a:solidFill>
                            <a:srgbClr val="000000"/>
                          </a:solidFill>
                          <a:effectLst/>
                          <a:latin typeface="+mn-lt"/>
                        </a:rPr>
                        <a:t>55</a:t>
                      </a:r>
                    </a:p>
                  </a:txBody>
                  <a:tcPr marL="9525" marR="9525" marT="9525" marB="0" anchor="b"/>
                </a:tc>
                <a:tc>
                  <a:txBody>
                    <a:bodyPr/>
                    <a:lstStyle/>
                    <a:p>
                      <a:pPr algn="ctr" fontAlgn="b"/>
                      <a:r>
                        <a:rPr lang="en-US" sz="1000" u="none" strike="noStrike" dirty="0">
                          <a:effectLst/>
                          <a:latin typeface="+mn-lt"/>
                        </a:rPr>
                        <a:t>1-Feb-17</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15-Mar-19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31-Mar-23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734492798"/>
                  </a:ext>
                </a:extLst>
              </a:tr>
              <a:tr h="226233">
                <a:tc>
                  <a:txBody>
                    <a:bodyPr/>
                    <a:lstStyle/>
                    <a:p>
                      <a:pPr algn="l" fontAlgn="b"/>
                      <a:r>
                        <a:rPr lang="en-US" sz="1000" u="none" strike="noStrike" dirty="0">
                          <a:effectLst/>
                        </a:rPr>
                        <a:t>OMB</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500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293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207</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207</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28-Nov-15</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30-Nov-16</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30-May-23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539054870"/>
                  </a:ext>
                </a:extLst>
              </a:tr>
              <a:tr h="256397">
                <a:tc>
                  <a:txBody>
                    <a:bodyPr/>
                    <a:lstStyle/>
                    <a:p>
                      <a:pPr algn="l" fontAlgn="b"/>
                      <a:r>
                        <a:rPr lang="en-US" sz="1000" u="none" strike="noStrike" dirty="0">
                          <a:effectLst/>
                        </a:rPr>
                        <a:t>SRMC</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8,700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8,132</a:t>
                      </a:r>
                    </a:p>
                  </a:txBody>
                  <a:tcPr marL="9525" marR="9525" marT="9525" marB="0" anchor="b"/>
                </a:tc>
                <a:tc>
                  <a:txBody>
                    <a:bodyPr/>
                    <a:lstStyle/>
                    <a:p>
                      <a:pPr algn="r" fontAlgn="b"/>
                      <a:r>
                        <a:rPr lang="en-US" sz="1000" b="0" i="0" u="none" strike="noStrike" dirty="0">
                          <a:solidFill>
                            <a:srgbClr val="000000"/>
                          </a:solidFill>
                          <a:effectLst/>
                          <a:latin typeface="+mn-lt"/>
                        </a:rPr>
                        <a:t>568</a:t>
                      </a:r>
                    </a:p>
                  </a:txBody>
                  <a:tcPr marL="9525" marR="9525" marT="9525" marB="0" anchor="b"/>
                </a:tc>
                <a:tc>
                  <a:txBody>
                    <a:bodyPr/>
                    <a:lstStyle/>
                    <a:p>
                      <a:pPr algn="r" fontAlgn="b"/>
                      <a:r>
                        <a:rPr lang="en-US" sz="1000" b="0" i="0" u="none" strike="noStrike" dirty="0">
                          <a:solidFill>
                            <a:srgbClr val="000000"/>
                          </a:solidFill>
                          <a:effectLst/>
                          <a:latin typeface="+mn-lt"/>
                        </a:rPr>
                        <a:t>568</a:t>
                      </a:r>
                    </a:p>
                  </a:txBody>
                  <a:tcPr marL="9525" marR="9525" marT="9525" marB="0" anchor="b"/>
                </a:tc>
                <a:tc>
                  <a:txBody>
                    <a:bodyPr/>
                    <a:lstStyle/>
                    <a:p>
                      <a:pPr algn="ctr" fontAlgn="b"/>
                      <a:r>
                        <a:rPr lang="en-US" sz="1000" u="none" strike="noStrike" dirty="0">
                          <a:effectLst/>
                          <a:latin typeface="+mn-lt"/>
                        </a:rPr>
                        <a:t>8-Oct-14</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1-May-15</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31-Dec-23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146716852"/>
                  </a:ext>
                </a:extLst>
              </a:tr>
              <a:tr h="226233">
                <a:tc>
                  <a:txBody>
                    <a:bodyPr/>
                    <a:lstStyle/>
                    <a:p>
                      <a:pPr algn="l" fontAlgn="b"/>
                      <a:r>
                        <a:rPr lang="en-US" sz="1000" b="0" i="0" u="none" strike="noStrike" dirty="0">
                          <a:solidFill>
                            <a:srgbClr val="000000"/>
                          </a:solidFill>
                          <a:effectLst/>
                          <a:latin typeface="Calibri" panose="020F0502020204030204" pitchFamily="34" charset="0"/>
                        </a:rPr>
                        <a:t>VICB</a:t>
                      </a:r>
                    </a:p>
                  </a:txBody>
                  <a:tcPr marL="9525" marR="9525" marT="9525" marB="0" anchor="b"/>
                </a:tc>
                <a:tc>
                  <a:txBody>
                    <a:bodyPr/>
                    <a:lstStyle/>
                    <a:p>
                      <a:pPr algn="r" fontAlgn="b"/>
                      <a:r>
                        <a:rPr lang="en-US" sz="1000" b="0" i="0" u="none" strike="noStrike" dirty="0">
                          <a:solidFill>
                            <a:srgbClr val="000000"/>
                          </a:solidFill>
                          <a:effectLst/>
                          <a:latin typeface="+mn-lt"/>
                        </a:rPr>
                        <a:t>100</a:t>
                      </a:r>
                    </a:p>
                  </a:txBody>
                  <a:tcPr marL="9525" marR="9525" marT="9525" marB="0" anchor="b"/>
                </a:tc>
                <a:tc>
                  <a:txBody>
                    <a:bodyPr/>
                    <a:lstStyle/>
                    <a:p>
                      <a:pPr algn="r" fontAlgn="b"/>
                      <a:r>
                        <a:rPr lang="en-US" sz="1000" b="0" i="0" u="none" strike="noStrike" dirty="0">
                          <a:solidFill>
                            <a:srgbClr val="000000"/>
                          </a:solidFill>
                          <a:effectLst/>
                          <a:latin typeface="+mn-lt"/>
                        </a:rPr>
                        <a:t>59</a:t>
                      </a:r>
                    </a:p>
                  </a:txBody>
                  <a:tcPr marL="9525" marR="9525" marT="9525" marB="0" anchor="b"/>
                </a:tc>
                <a:tc>
                  <a:txBody>
                    <a:bodyPr/>
                    <a:lstStyle/>
                    <a:p>
                      <a:pPr algn="r" fontAlgn="b"/>
                      <a:r>
                        <a:rPr lang="en-US" sz="1000" b="0" i="0" u="none" strike="noStrike" dirty="0">
                          <a:solidFill>
                            <a:srgbClr val="000000"/>
                          </a:solidFill>
                          <a:effectLst/>
                          <a:latin typeface="+mn-lt"/>
                        </a:rPr>
                        <a:t>41</a:t>
                      </a:r>
                    </a:p>
                  </a:txBody>
                  <a:tcPr marL="9525" marR="9525" marT="9525" marB="0" anchor="b"/>
                </a:tc>
                <a:tc>
                  <a:txBody>
                    <a:bodyPr/>
                    <a:lstStyle/>
                    <a:p>
                      <a:pPr algn="r" fontAlgn="b"/>
                      <a:r>
                        <a:rPr lang="en-US" sz="1000" b="0" i="0" u="none" strike="noStrike" dirty="0">
                          <a:solidFill>
                            <a:srgbClr val="000000"/>
                          </a:solidFill>
                          <a:effectLst/>
                          <a:latin typeface="+mn-lt"/>
                        </a:rPr>
                        <a:t>41</a:t>
                      </a:r>
                    </a:p>
                  </a:txBody>
                  <a:tcPr marL="9525" marR="9525" marT="9525" marB="0" anchor="b"/>
                </a:tc>
                <a:tc>
                  <a:txBody>
                    <a:bodyPr/>
                    <a:lstStyle/>
                    <a:p>
                      <a:pPr algn="ctr" fontAlgn="b"/>
                      <a:r>
                        <a:rPr lang="en-US" sz="1000" b="0" i="0" u="none" strike="noStrike" dirty="0">
                          <a:solidFill>
                            <a:srgbClr val="000000"/>
                          </a:solidFill>
                          <a:effectLst/>
                          <a:latin typeface="+mn-lt"/>
                        </a:rPr>
                        <a:t>N/A</a:t>
                      </a:r>
                    </a:p>
                  </a:txBody>
                  <a:tcPr marL="9525" marR="9525" marT="9525" marB="0" anchor="b"/>
                </a:tc>
                <a:tc>
                  <a:txBody>
                    <a:bodyPr/>
                    <a:lstStyle/>
                    <a:p>
                      <a:pPr algn="ctr" fontAlgn="b"/>
                      <a:r>
                        <a:rPr lang="en-US" sz="1000" b="0" i="0" u="none" strike="noStrike" dirty="0">
                          <a:solidFill>
                            <a:srgbClr val="000000"/>
                          </a:solidFill>
                          <a:effectLst/>
                          <a:latin typeface="+mn-lt"/>
                        </a:rPr>
                        <a:t>N/A</a:t>
                      </a:r>
                    </a:p>
                  </a:txBody>
                  <a:tcPr marL="9525" marR="9525" marT="9525" marB="0" anchor="b"/>
                </a:tc>
                <a:tc>
                  <a:txBody>
                    <a:bodyPr/>
                    <a:lstStyle/>
                    <a:p>
                      <a:pPr algn="ctr" fontAlgn="b"/>
                      <a:r>
                        <a:rPr lang="en-US" sz="1000" b="0" i="0" u="none" strike="noStrike" dirty="0">
                          <a:solidFill>
                            <a:srgbClr val="000000"/>
                          </a:solidFill>
                          <a:effectLst/>
                          <a:latin typeface="+mn-lt"/>
                        </a:rPr>
                        <a:t>N/A</a:t>
                      </a:r>
                    </a:p>
                  </a:txBody>
                  <a:tcPr marL="9525" marR="9525" marT="9525" marB="0" anchor="b"/>
                </a:tc>
                <a:tc>
                  <a:txBody>
                    <a:bodyPr/>
                    <a:lstStyle/>
                    <a:p>
                      <a:pPr algn="r" fontAlgn="b"/>
                      <a:r>
                        <a:rPr lang="en-US" sz="1000" b="0" i="0" u="none" strike="noStrike" dirty="0">
                          <a:solidFill>
                            <a:srgbClr val="000000"/>
                          </a:solidFill>
                          <a:effectLst/>
                          <a:latin typeface="+mn-lt"/>
                        </a:rPr>
                        <a:t>0</a:t>
                      </a:r>
                    </a:p>
                  </a:txBody>
                  <a:tcPr marL="9525" marR="9525" marT="9525" marB="0" anchor="b"/>
                </a:tc>
                <a:extLst>
                  <a:ext uri="{0D108BD9-81ED-4DB2-BD59-A6C34878D82A}">
                    <a16:rowId xmlns:a16="http://schemas.microsoft.com/office/drawing/2014/main" val="1305865597"/>
                  </a:ext>
                </a:extLst>
              </a:tr>
              <a:tr h="226233">
                <a:tc>
                  <a:txBody>
                    <a:bodyPr/>
                    <a:lstStyle/>
                    <a:p>
                      <a:pPr algn="l" fontAlgn="b"/>
                      <a:r>
                        <a:rPr lang="en-US" sz="1000" u="none" strike="noStrike" dirty="0">
                          <a:effectLst/>
                        </a:rPr>
                        <a:t>VIPA</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500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500</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500</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11-Jul-14</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1-Aug-19</a:t>
                      </a:r>
                      <a:endParaRPr lang="en-US" sz="1000" b="0" i="0" u="none" strike="noStrike" dirty="0">
                        <a:solidFill>
                          <a:srgbClr val="000000"/>
                        </a:solidFill>
                        <a:effectLst/>
                        <a:latin typeface="+mn-lt"/>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rPr>
                        <a:t>TBD</a:t>
                      </a: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4104921096"/>
                  </a:ext>
                </a:extLst>
              </a:tr>
              <a:tr h="226233">
                <a:tc>
                  <a:txBody>
                    <a:bodyPr/>
                    <a:lstStyle/>
                    <a:p>
                      <a:pPr algn="l" fontAlgn="b"/>
                      <a:r>
                        <a:rPr lang="en-US" sz="1000" u="none" strike="noStrike" dirty="0">
                          <a:effectLst/>
                        </a:rPr>
                        <a:t>VIPD</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1,495</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1,153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342</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200</a:t>
                      </a:r>
                    </a:p>
                  </a:txBody>
                  <a:tcPr marL="9525" marR="9525" marT="9525" marB="0" anchor="b"/>
                </a:tc>
                <a:tc>
                  <a:txBody>
                    <a:bodyPr/>
                    <a:lstStyle/>
                    <a:p>
                      <a:pPr algn="ctr" fontAlgn="b"/>
                      <a:r>
                        <a:rPr lang="en-US" sz="1000" u="none" strike="noStrike" dirty="0">
                          <a:effectLst/>
                          <a:latin typeface="+mn-lt"/>
                        </a:rPr>
                        <a:t>23-Mar-15</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24-Apr-15</a:t>
                      </a:r>
                      <a:endParaRPr lang="en-US" sz="1000" b="0" i="0" u="none" strike="noStrike" dirty="0">
                        <a:solidFill>
                          <a:srgbClr val="000000"/>
                        </a:solidFill>
                        <a:effectLst/>
                        <a:latin typeface="+mn-lt"/>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rPr>
                        <a:t>TBD</a:t>
                      </a:r>
                    </a:p>
                  </a:txBody>
                  <a:tcPr marL="9525" marR="9525" marT="9525" marB="0" anchor="b"/>
                </a:tc>
                <a:tc>
                  <a:txBody>
                    <a:bodyPr/>
                    <a:lstStyle/>
                    <a:p>
                      <a:pPr algn="r" fontAlgn="b"/>
                      <a:r>
                        <a:rPr lang="en-US" sz="1000" u="none" strike="noStrike" dirty="0">
                          <a:effectLst/>
                          <a:latin typeface="+mn-lt"/>
                        </a:rPr>
                        <a:t>142</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1555206973"/>
                  </a:ext>
                </a:extLst>
              </a:tr>
              <a:tr h="226233">
                <a:tc>
                  <a:txBody>
                    <a:bodyPr/>
                    <a:lstStyle/>
                    <a:p>
                      <a:pPr algn="l" fontAlgn="b"/>
                      <a:r>
                        <a:rPr lang="en-US" sz="1000" b="0" i="0" u="none" strike="noStrike" dirty="0">
                          <a:solidFill>
                            <a:srgbClr val="000000"/>
                          </a:solidFill>
                          <a:effectLst/>
                          <a:latin typeface="Calibri" panose="020F0502020204030204" pitchFamily="34" charset="0"/>
                        </a:rPr>
                        <a:t>VIPFA</a:t>
                      </a:r>
                    </a:p>
                  </a:txBody>
                  <a:tcPr marL="9525" marR="9525" marT="9525" marB="0" anchor="b"/>
                </a:tc>
                <a:tc>
                  <a:txBody>
                    <a:bodyPr/>
                    <a:lstStyle/>
                    <a:p>
                      <a:pPr algn="r" fontAlgn="b"/>
                      <a:r>
                        <a:rPr lang="en-US" sz="1000" b="0" i="0" u="none" strike="noStrike" dirty="0">
                          <a:solidFill>
                            <a:srgbClr val="000000"/>
                          </a:solidFill>
                          <a:effectLst/>
                          <a:latin typeface="+mn-lt"/>
                        </a:rPr>
                        <a:t>300</a:t>
                      </a:r>
                    </a:p>
                  </a:txBody>
                  <a:tcPr marL="9525" marR="9525" marT="9525" marB="0" anchor="b"/>
                </a:tc>
                <a:tc>
                  <a:txBody>
                    <a:bodyPr/>
                    <a:lstStyle/>
                    <a:p>
                      <a:pPr algn="r" fontAlgn="b"/>
                      <a:r>
                        <a:rPr lang="en-US" sz="1000" b="0" i="0" u="none" strike="noStrike" dirty="0">
                          <a:solidFill>
                            <a:srgbClr val="000000"/>
                          </a:solidFill>
                          <a:effectLst/>
                          <a:latin typeface="+mn-lt"/>
                        </a:rPr>
                        <a:t>0</a:t>
                      </a:r>
                    </a:p>
                  </a:txBody>
                  <a:tcPr marL="9525" marR="9525" marT="9525" marB="0" anchor="b"/>
                </a:tc>
                <a:tc>
                  <a:txBody>
                    <a:bodyPr/>
                    <a:lstStyle/>
                    <a:p>
                      <a:pPr algn="r" fontAlgn="b"/>
                      <a:r>
                        <a:rPr lang="en-US" sz="1000" b="0" i="0" u="none" strike="noStrike" dirty="0">
                          <a:solidFill>
                            <a:srgbClr val="000000"/>
                          </a:solidFill>
                          <a:effectLst/>
                          <a:latin typeface="+mn-lt"/>
                        </a:rPr>
                        <a:t>300</a:t>
                      </a:r>
                    </a:p>
                  </a:txBody>
                  <a:tcPr marL="9525" marR="9525" marT="9525" marB="0" anchor="b"/>
                </a:tc>
                <a:tc>
                  <a:txBody>
                    <a:bodyPr/>
                    <a:lstStyle/>
                    <a:p>
                      <a:pPr algn="r" fontAlgn="b"/>
                      <a:r>
                        <a:rPr lang="en-US" sz="1000" b="0" i="0" u="none" strike="noStrike" dirty="0">
                          <a:solidFill>
                            <a:srgbClr val="000000"/>
                          </a:solidFill>
                          <a:effectLst/>
                          <a:latin typeface="+mn-lt"/>
                        </a:rPr>
                        <a:t>0</a:t>
                      </a:r>
                    </a:p>
                  </a:txBody>
                  <a:tcPr marL="9525" marR="9525" marT="9525" marB="0" anchor="b"/>
                </a:tc>
                <a:tc>
                  <a:txBody>
                    <a:bodyPr/>
                    <a:lstStyle/>
                    <a:p>
                      <a:pPr algn="ctr" fontAlgn="b"/>
                      <a:r>
                        <a:rPr kumimoji="0" lang="en-US" sz="1000" b="0" i="0" u="none" strike="noStrike" kern="1200" cap="none" spc="0" normalizeH="0" baseline="0" noProof="0" dirty="0">
                          <a:ln>
                            <a:noFill/>
                          </a:ln>
                          <a:solidFill>
                            <a:prstClr val="black"/>
                          </a:solidFill>
                          <a:effectLst/>
                          <a:uLnTx/>
                          <a:uFillTx/>
                          <a:latin typeface="+mn-lt"/>
                          <a:ea typeface="+mn-ea"/>
                          <a:cs typeface="+mn-cs"/>
                        </a:rPr>
                        <a:t>19-May-21</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b="0" i="0" u="none" strike="noStrike" dirty="0">
                          <a:solidFill>
                            <a:srgbClr val="000000"/>
                          </a:solidFill>
                          <a:effectLst/>
                          <a:latin typeface="+mn-lt"/>
                        </a:rPr>
                        <a:t>N/A</a:t>
                      </a:r>
                    </a:p>
                  </a:txBody>
                  <a:tcPr marL="9525" marR="9525" marT="9525" marB="0" anchor="b"/>
                </a:tc>
                <a:tc>
                  <a:txBody>
                    <a:bodyPr/>
                    <a:lstStyle/>
                    <a:p>
                      <a:pPr algn="ctr" fontAlgn="b"/>
                      <a:r>
                        <a:rPr lang="en-US" sz="1000" b="0" i="0" u="none" strike="noStrike" dirty="0">
                          <a:solidFill>
                            <a:srgbClr val="000000"/>
                          </a:solidFill>
                          <a:effectLst/>
                          <a:latin typeface="+mn-lt"/>
                        </a:rPr>
                        <a:t>N/A</a:t>
                      </a:r>
                    </a:p>
                  </a:txBody>
                  <a:tcPr marL="9525" marR="9525" marT="9525" marB="0" anchor="b"/>
                </a:tc>
                <a:tc>
                  <a:txBody>
                    <a:bodyPr/>
                    <a:lstStyle/>
                    <a:p>
                      <a:pPr algn="r" fontAlgn="b"/>
                      <a:r>
                        <a:rPr lang="en-US" sz="1000" b="0" i="0" u="none" strike="noStrike" dirty="0">
                          <a:solidFill>
                            <a:srgbClr val="000000"/>
                          </a:solidFill>
                          <a:effectLst/>
                          <a:latin typeface="+mn-lt"/>
                        </a:rPr>
                        <a:t>300</a:t>
                      </a:r>
                    </a:p>
                  </a:txBody>
                  <a:tcPr marL="9525" marR="9525" marT="9525" marB="0" anchor="b"/>
                </a:tc>
                <a:extLst>
                  <a:ext uri="{0D108BD9-81ED-4DB2-BD59-A6C34878D82A}">
                    <a16:rowId xmlns:a16="http://schemas.microsoft.com/office/drawing/2014/main" val="393607111"/>
                  </a:ext>
                </a:extLst>
              </a:tr>
              <a:tr h="226233">
                <a:tc>
                  <a:txBody>
                    <a:bodyPr/>
                    <a:lstStyle/>
                    <a:p>
                      <a:pPr algn="l" fontAlgn="b"/>
                      <a:r>
                        <a:rPr lang="en-US" sz="1000" u="none" strike="noStrike" dirty="0">
                          <a:effectLst/>
                        </a:rPr>
                        <a:t>VIWMA</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3,104</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2,686</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418</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u="none" strike="noStrike" dirty="0">
                          <a:effectLst/>
                          <a:latin typeface="+mn-lt"/>
                        </a:rPr>
                        <a:t>418</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15-Sep-19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14-Nov-19</a:t>
                      </a:r>
                      <a:endParaRPr lang="en-US" sz="1000" b="0" i="0" u="none" strike="noStrike" dirty="0">
                        <a:solidFill>
                          <a:srgbClr val="000000"/>
                        </a:solidFill>
                        <a:effectLst/>
                        <a:latin typeface="+mn-lt"/>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rPr>
                        <a:t>TBD</a:t>
                      </a: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4246063362"/>
                  </a:ext>
                </a:extLst>
              </a:tr>
              <a:tr h="226233">
                <a:tc>
                  <a:txBody>
                    <a:bodyPr/>
                    <a:lstStyle/>
                    <a:p>
                      <a:pPr algn="l" fontAlgn="b"/>
                      <a:r>
                        <a:rPr lang="en-US" sz="1000" u="none" strike="noStrike" dirty="0">
                          <a:effectLst/>
                        </a:rPr>
                        <a:t>WAPA</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latin typeface="+mn-lt"/>
                        </a:rPr>
                        <a:t>323</a:t>
                      </a:r>
                      <a:endParaRPr lang="en-US" sz="1000" b="0" i="0" u="none" strike="noStrike" dirty="0">
                        <a:solidFill>
                          <a:srgbClr val="000000"/>
                        </a:solidFill>
                        <a:effectLst/>
                        <a:latin typeface="+mn-lt"/>
                      </a:endParaRPr>
                    </a:p>
                  </a:txBody>
                  <a:tcPr marL="9525" marR="9525" marT="9525" marB="0" anchor="b"/>
                </a:tc>
                <a:tc>
                  <a:txBody>
                    <a:bodyPr/>
                    <a:lstStyle/>
                    <a:p>
                      <a:pPr algn="r" fontAlgn="b"/>
                      <a:r>
                        <a:rPr lang="en-US" sz="1000" b="0" i="0" u="none" strike="noStrike" dirty="0">
                          <a:solidFill>
                            <a:srgbClr val="000000"/>
                          </a:solidFill>
                          <a:effectLst/>
                          <a:latin typeface="+mn-lt"/>
                        </a:rPr>
                        <a:t>310</a:t>
                      </a:r>
                    </a:p>
                  </a:txBody>
                  <a:tcPr marL="9525" marR="9525" marT="9525" marB="0" anchor="b"/>
                </a:tc>
                <a:tc>
                  <a:txBody>
                    <a:bodyPr/>
                    <a:lstStyle/>
                    <a:p>
                      <a:pPr algn="r" fontAlgn="b"/>
                      <a:r>
                        <a:rPr lang="en-US" sz="1000" b="0" i="0" u="none" strike="noStrike" dirty="0">
                          <a:solidFill>
                            <a:srgbClr val="000000"/>
                          </a:solidFill>
                          <a:effectLst/>
                          <a:latin typeface="+mn-lt"/>
                        </a:rPr>
                        <a:t>13</a:t>
                      </a:r>
                    </a:p>
                  </a:txBody>
                  <a:tcPr marL="9525" marR="9525" marT="9525" marB="0" anchor="b"/>
                </a:tc>
                <a:tc>
                  <a:txBody>
                    <a:bodyPr/>
                    <a:lstStyle/>
                    <a:p>
                      <a:pPr algn="r" fontAlgn="b"/>
                      <a:r>
                        <a:rPr lang="en-US" sz="1000" b="0" i="0" u="none" strike="noStrike" dirty="0">
                          <a:solidFill>
                            <a:srgbClr val="000000"/>
                          </a:solidFill>
                          <a:effectLst/>
                          <a:latin typeface="+mn-lt"/>
                        </a:rPr>
                        <a:t>13</a:t>
                      </a:r>
                    </a:p>
                  </a:txBody>
                  <a:tcPr marL="9525" marR="9525" marT="9525" marB="0" anchor="b"/>
                </a:tc>
                <a:tc>
                  <a:txBody>
                    <a:bodyPr/>
                    <a:lstStyle/>
                    <a:p>
                      <a:pPr algn="ctr" fontAlgn="b"/>
                      <a:r>
                        <a:rPr lang="en-US" sz="1000" u="none" strike="noStrike" dirty="0">
                          <a:effectLst/>
                          <a:latin typeface="+mn-lt"/>
                        </a:rPr>
                        <a:t>28-Oct-09</a:t>
                      </a:r>
                      <a:endParaRPr lang="en-US" sz="1000" b="0" i="0" u="none" strike="noStrike" dirty="0">
                        <a:solidFill>
                          <a:srgbClr val="000000"/>
                        </a:solidFill>
                        <a:effectLst/>
                        <a:latin typeface="+mn-lt"/>
                      </a:endParaRPr>
                    </a:p>
                  </a:txBody>
                  <a:tcPr marL="9525" marR="9525" marT="9525" marB="0" anchor="b"/>
                </a:tc>
                <a:tc>
                  <a:txBody>
                    <a:bodyPr/>
                    <a:lstStyle/>
                    <a:p>
                      <a:pPr algn="ctr" fontAlgn="b"/>
                      <a:r>
                        <a:rPr lang="en-US" sz="1000" u="none" strike="noStrike" dirty="0">
                          <a:effectLst/>
                          <a:latin typeface="+mn-lt"/>
                        </a:rPr>
                        <a:t>1-Jun-19</a:t>
                      </a:r>
                      <a:endParaRPr lang="en-US" sz="1000" b="0" i="0" u="none" strike="noStrike" dirty="0">
                        <a:solidFill>
                          <a:srgbClr val="000000"/>
                        </a:solidFill>
                        <a:effectLst/>
                        <a:latin typeface="+mn-lt"/>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rPr>
                        <a:t>TBD</a:t>
                      </a:r>
                    </a:p>
                  </a:txBody>
                  <a:tcPr marL="9525" marR="9525" marT="95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226856017"/>
                  </a:ext>
                </a:extLst>
              </a:tr>
              <a:tr h="226233">
                <a:tc>
                  <a:txBody>
                    <a:bodyPr/>
                    <a:lstStyle/>
                    <a:p>
                      <a:pPr algn="l" fontAlgn="b"/>
                      <a:r>
                        <a:rPr lang="en-US" sz="1000" b="1" u="none" strike="noStrike" dirty="0">
                          <a:effectLst/>
                        </a:rPr>
                        <a:t>Total</a:t>
                      </a:r>
                      <a:endParaRPr lang="en-US" sz="10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b="1" i="0" u="none" strike="noStrike" dirty="0">
                          <a:solidFill>
                            <a:srgbClr val="000000"/>
                          </a:solidFill>
                          <a:effectLst/>
                          <a:latin typeface="+mn-lt"/>
                        </a:rPr>
                        <a:t>164,421</a:t>
                      </a:r>
                    </a:p>
                  </a:txBody>
                  <a:tcPr marL="9525" marR="9525" marT="9525" marB="0" anchor="b"/>
                </a:tc>
                <a:tc>
                  <a:txBody>
                    <a:bodyPr/>
                    <a:lstStyle/>
                    <a:p>
                      <a:pPr algn="r" fontAlgn="b"/>
                      <a:r>
                        <a:rPr lang="en-US" sz="1000" b="1" u="none" strike="noStrike" dirty="0">
                          <a:effectLst/>
                          <a:latin typeface="+mn-lt"/>
                        </a:rPr>
                        <a:t>110,217</a:t>
                      </a:r>
                      <a:endParaRPr lang="en-US" sz="1000" b="1" i="0" u="none" strike="noStrike" dirty="0">
                        <a:solidFill>
                          <a:srgbClr val="000000"/>
                        </a:solidFill>
                        <a:effectLst/>
                        <a:latin typeface="+mn-lt"/>
                      </a:endParaRPr>
                    </a:p>
                  </a:txBody>
                  <a:tcPr marL="9525" marR="9525" marT="9525" marB="0" anchor="b"/>
                </a:tc>
                <a:tc>
                  <a:txBody>
                    <a:bodyPr/>
                    <a:lstStyle/>
                    <a:p>
                      <a:pPr algn="r" fontAlgn="b"/>
                      <a:r>
                        <a:rPr lang="en-US" sz="1000" b="1" i="0" u="none" strike="noStrike" dirty="0">
                          <a:solidFill>
                            <a:srgbClr val="000000"/>
                          </a:solidFill>
                          <a:effectLst/>
                          <a:latin typeface="+mn-lt"/>
                        </a:rPr>
                        <a:t>54,204</a:t>
                      </a:r>
                    </a:p>
                  </a:txBody>
                  <a:tcPr marL="9525" marR="9525" marT="9525" marB="0" anchor="b"/>
                </a:tc>
                <a:tc>
                  <a:txBody>
                    <a:bodyPr/>
                    <a:lstStyle/>
                    <a:p>
                      <a:pPr algn="r" fontAlgn="b"/>
                      <a:r>
                        <a:rPr lang="en-US" sz="1000" b="1" i="0" u="none" strike="noStrike" dirty="0">
                          <a:solidFill>
                            <a:srgbClr val="000000"/>
                          </a:solidFill>
                          <a:effectLst/>
                          <a:latin typeface="+mn-lt"/>
                        </a:rPr>
                        <a:t>53,499</a:t>
                      </a:r>
                    </a:p>
                  </a:txBody>
                  <a:tcPr marL="9525" marR="9525" marT="9525" marB="0" anchor="b"/>
                </a:tc>
                <a:tc>
                  <a:txBody>
                    <a:bodyPr/>
                    <a:lstStyle/>
                    <a:p>
                      <a:pPr algn="ctr" fontAlgn="b"/>
                      <a:r>
                        <a:rPr lang="en-US" sz="1000" b="1" u="none" strike="noStrike" dirty="0">
                          <a:effectLst/>
                          <a:latin typeface="+mn-lt"/>
                        </a:rPr>
                        <a:t> </a:t>
                      </a:r>
                      <a:endParaRPr lang="en-US" sz="1000" b="1" i="0" u="none" strike="noStrike" dirty="0">
                        <a:solidFill>
                          <a:srgbClr val="000000"/>
                        </a:solidFill>
                        <a:effectLst/>
                        <a:latin typeface="+mn-lt"/>
                      </a:endParaRPr>
                    </a:p>
                  </a:txBody>
                  <a:tcPr marL="9525" marR="9525" marT="9525" marB="0" anchor="b"/>
                </a:tc>
                <a:tc>
                  <a:txBody>
                    <a:bodyPr/>
                    <a:lstStyle/>
                    <a:p>
                      <a:pPr algn="ctr" fontAlgn="b"/>
                      <a:r>
                        <a:rPr lang="en-US" sz="1000" b="1" u="none" strike="noStrike" dirty="0">
                          <a:effectLst/>
                          <a:latin typeface="+mn-lt"/>
                        </a:rPr>
                        <a:t> </a:t>
                      </a:r>
                      <a:endParaRPr lang="en-US" sz="1000" b="1" i="0" u="none" strike="noStrike" dirty="0">
                        <a:solidFill>
                          <a:srgbClr val="000000"/>
                        </a:solidFill>
                        <a:effectLst/>
                        <a:latin typeface="+mn-lt"/>
                      </a:endParaRPr>
                    </a:p>
                  </a:txBody>
                  <a:tcPr marL="9525" marR="9525" marT="9525" marB="0" anchor="b"/>
                </a:tc>
                <a:tc>
                  <a:txBody>
                    <a:bodyPr/>
                    <a:lstStyle/>
                    <a:p>
                      <a:pPr algn="ctr" fontAlgn="b"/>
                      <a:r>
                        <a:rPr lang="en-US" sz="1000" b="1" u="none" strike="noStrike" dirty="0">
                          <a:effectLst/>
                          <a:latin typeface="+mn-lt"/>
                        </a:rPr>
                        <a:t> </a:t>
                      </a:r>
                      <a:endParaRPr lang="en-US" sz="1000" b="1" i="0" u="none" strike="noStrike" dirty="0">
                        <a:solidFill>
                          <a:srgbClr val="000000"/>
                        </a:solidFill>
                        <a:effectLst/>
                        <a:latin typeface="+mn-lt"/>
                      </a:endParaRPr>
                    </a:p>
                  </a:txBody>
                  <a:tcPr marL="9525" marR="9525" marT="9525" marB="0" anchor="b"/>
                </a:tc>
                <a:tc>
                  <a:txBody>
                    <a:bodyPr/>
                    <a:lstStyle/>
                    <a:p>
                      <a:pPr algn="r" fontAlgn="b"/>
                      <a:r>
                        <a:rPr lang="en-US" sz="1000" b="1" i="0" u="none" strike="noStrike" dirty="0">
                          <a:solidFill>
                            <a:srgbClr val="000000"/>
                          </a:solidFill>
                          <a:effectLst/>
                          <a:latin typeface="+mn-lt"/>
                        </a:rPr>
                        <a:t>706</a:t>
                      </a:r>
                    </a:p>
                  </a:txBody>
                  <a:tcPr marL="9525" marR="9525" marT="9525" marB="0" anchor="b"/>
                </a:tc>
                <a:extLst>
                  <a:ext uri="{0D108BD9-81ED-4DB2-BD59-A6C34878D82A}">
                    <a16:rowId xmlns:a16="http://schemas.microsoft.com/office/drawing/2014/main" val="427563630"/>
                  </a:ext>
                </a:extLst>
              </a:tr>
            </a:tbl>
          </a:graphicData>
        </a:graphic>
      </p:graphicFrame>
    </p:spTree>
    <p:extLst>
      <p:ext uri="{BB962C8B-B14F-4D97-AF65-F5344CB8AC3E}">
        <p14:creationId xmlns:p14="http://schemas.microsoft.com/office/powerpoint/2010/main" val="255572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F1AE2-DC94-CC35-5FC0-59C9C00DDB04}"/>
              </a:ext>
            </a:extLst>
          </p:cNvPr>
          <p:cNvSpPr>
            <a:spLocks noGrp="1"/>
          </p:cNvSpPr>
          <p:nvPr>
            <p:ph type="title"/>
          </p:nvPr>
        </p:nvSpPr>
        <p:spPr/>
        <p:txBody>
          <a:bodyPr/>
          <a:lstStyle/>
          <a:p>
            <a:r>
              <a:rPr lang="en-US" dirty="0"/>
              <a:t>Gross Receipts Tax Collection</a:t>
            </a:r>
            <a:br>
              <a:rPr lang="en-US" dirty="0"/>
            </a:br>
            <a:endParaRPr lang="en-VI" dirty="0"/>
          </a:p>
        </p:txBody>
      </p:sp>
      <p:graphicFrame>
        <p:nvGraphicFramePr>
          <p:cNvPr id="7" name="Content Placeholder 6">
            <a:extLst>
              <a:ext uri="{FF2B5EF4-FFF2-40B4-BE49-F238E27FC236}">
                <a16:creationId xmlns:a16="http://schemas.microsoft.com/office/drawing/2014/main" id="{92B2BE78-1A16-FF32-C131-4082EC854BE6}"/>
              </a:ext>
            </a:extLst>
          </p:cNvPr>
          <p:cNvGraphicFramePr>
            <a:graphicFrameLocks noGrp="1"/>
          </p:cNvGraphicFramePr>
          <p:nvPr>
            <p:ph idx="1"/>
            <p:extLst>
              <p:ext uri="{D42A27DB-BD31-4B8C-83A1-F6EECF244321}">
                <p14:modId xmlns:p14="http://schemas.microsoft.com/office/powerpoint/2010/main" val="2100720427"/>
              </p:ext>
            </p:extLst>
          </p:nvPr>
        </p:nvGraphicFramePr>
        <p:xfrm>
          <a:off x="3868738" y="1716657"/>
          <a:ext cx="7315201" cy="3984472"/>
        </p:xfrm>
        <a:graphic>
          <a:graphicData uri="http://schemas.openxmlformats.org/drawingml/2006/table">
            <a:tbl>
              <a:tblPr>
                <a:tableStyleId>{5C22544A-7EE6-4342-B048-85BDC9FD1C3A}</a:tableStyleId>
              </a:tblPr>
              <a:tblGrid>
                <a:gridCol w="2097986">
                  <a:extLst>
                    <a:ext uri="{9D8B030D-6E8A-4147-A177-3AD203B41FA5}">
                      <a16:colId xmlns:a16="http://schemas.microsoft.com/office/drawing/2014/main" val="2182537046"/>
                    </a:ext>
                  </a:extLst>
                </a:gridCol>
                <a:gridCol w="1043443">
                  <a:extLst>
                    <a:ext uri="{9D8B030D-6E8A-4147-A177-3AD203B41FA5}">
                      <a16:colId xmlns:a16="http://schemas.microsoft.com/office/drawing/2014/main" val="3302652021"/>
                    </a:ext>
                  </a:extLst>
                </a:gridCol>
                <a:gridCol w="1043443">
                  <a:extLst>
                    <a:ext uri="{9D8B030D-6E8A-4147-A177-3AD203B41FA5}">
                      <a16:colId xmlns:a16="http://schemas.microsoft.com/office/drawing/2014/main" val="2144876499"/>
                    </a:ext>
                  </a:extLst>
                </a:gridCol>
                <a:gridCol w="1043443">
                  <a:extLst>
                    <a:ext uri="{9D8B030D-6E8A-4147-A177-3AD203B41FA5}">
                      <a16:colId xmlns:a16="http://schemas.microsoft.com/office/drawing/2014/main" val="997720655"/>
                    </a:ext>
                  </a:extLst>
                </a:gridCol>
                <a:gridCol w="1043443">
                  <a:extLst>
                    <a:ext uri="{9D8B030D-6E8A-4147-A177-3AD203B41FA5}">
                      <a16:colId xmlns:a16="http://schemas.microsoft.com/office/drawing/2014/main" val="3154927178"/>
                    </a:ext>
                  </a:extLst>
                </a:gridCol>
                <a:gridCol w="1043443">
                  <a:extLst>
                    <a:ext uri="{9D8B030D-6E8A-4147-A177-3AD203B41FA5}">
                      <a16:colId xmlns:a16="http://schemas.microsoft.com/office/drawing/2014/main" val="3825176631"/>
                    </a:ext>
                  </a:extLst>
                </a:gridCol>
              </a:tblGrid>
              <a:tr h="247806">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3987211713"/>
                  </a:ext>
                </a:extLst>
              </a:tr>
              <a:tr h="295767">
                <a:tc>
                  <a:txBody>
                    <a:bodyPr/>
                    <a:lstStyle/>
                    <a:p>
                      <a:pPr algn="l" fontAlgn="b"/>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endParaRPr lang="en-VI" sz="1200" b="1"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endParaRPr lang="en-VI" sz="1200" b="1"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r>
                        <a:rPr lang="en-US" sz="1200" u="none" strike="noStrike">
                          <a:effectLst/>
                        </a:rPr>
                        <a:t>FY 2023</a:t>
                      </a:r>
                      <a:endParaRPr lang="en-US" sz="1200" b="1"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r>
                        <a:rPr lang="en-US" sz="1200" u="none" strike="noStrike">
                          <a:effectLst/>
                        </a:rPr>
                        <a:t>FY 2024</a:t>
                      </a:r>
                      <a:endParaRPr lang="en-US" sz="1200" b="1"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r>
                        <a:rPr lang="en-US" sz="1200" u="none" strike="noStrike">
                          <a:effectLst/>
                        </a:rPr>
                        <a:t>FY 2025</a:t>
                      </a:r>
                      <a:endParaRPr lang="en-US" sz="1200" b="1" i="0" u="none" strike="noStrike">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1605961848"/>
                  </a:ext>
                </a:extLst>
              </a:tr>
              <a:tr h="295767">
                <a:tc>
                  <a:txBody>
                    <a:bodyPr/>
                    <a:lstStyle/>
                    <a:p>
                      <a:pPr algn="l" fontAlgn="b"/>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r>
                        <a:rPr lang="en-US" sz="1200" u="none" strike="noStrike">
                          <a:effectLst/>
                        </a:rPr>
                        <a:t>FY 2021</a:t>
                      </a:r>
                      <a:endParaRPr lang="en-US" sz="1200" b="1"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r>
                        <a:rPr lang="en-US" sz="1200" u="none" strike="noStrike">
                          <a:effectLst/>
                        </a:rPr>
                        <a:t>FY 2022</a:t>
                      </a:r>
                      <a:endParaRPr lang="en-US" sz="1200" b="1"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r>
                        <a:rPr lang="en-US" sz="1200" u="none" strike="noStrike">
                          <a:effectLst/>
                        </a:rPr>
                        <a:t>(Projections)</a:t>
                      </a:r>
                      <a:endParaRPr lang="en-US" sz="1200" b="1"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r>
                        <a:rPr lang="en-US" sz="1200" u="none" strike="noStrike">
                          <a:effectLst/>
                        </a:rPr>
                        <a:t>(Projections)</a:t>
                      </a:r>
                      <a:endParaRPr lang="en-US" sz="1200" b="1" i="0" u="none" strike="noStrike">
                        <a:solidFill>
                          <a:srgbClr val="000000"/>
                        </a:solidFill>
                        <a:effectLst/>
                        <a:latin typeface="Corbel" panose="020B0503020204020204" pitchFamily="34" charset="0"/>
                      </a:endParaRPr>
                    </a:p>
                  </a:txBody>
                  <a:tcPr marL="5550" marR="5550" marT="5550" marB="0" anchor="b"/>
                </a:tc>
                <a:tc>
                  <a:txBody>
                    <a:bodyPr/>
                    <a:lstStyle/>
                    <a:p>
                      <a:pPr algn="ctr" fontAlgn="b"/>
                      <a:r>
                        <a:rPr lang="en-US" sz="1200" u="none" strike="noStrike">
                          <a:effectLst/>
                        </a:rPr>
                        <a:t>(Projections)</a:t>
                      </a:r>
                      <a:endParaRPr lang="en-US" sz="1200" b="1" i="0" u="none" strike="noStrike">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792093072"/>
                  </a:ext>
                </a:extLst>
              </a:tr>
              <a:tr h="295767">
                <a:tc>
                  <a:txBody>
                    <a:bodyPr/>
                    <a:lstStyle/>
                    <a:p>
                      <a:pPr algn="l" fontAlgn="b"/>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200" b="0" i="0" u="none" strike="noStrike">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3838876708"/>
                  </a:ext>
                </a:extLst>
              </a:tr>
              <a:tr h="295767">
                <a:tc>
                  <a:txBody>
                    <a:bodyPr/>
                    <a:lstStyle/>
                    <a:p>
                      <a:pPr algn="l" fontAlgn="b"/>
                      <a:r>
                        <a:rPr lang="en-US" sz="1200" u="none" strike="noStrike" dirty="0">
                          <a:effectLst/>
                        </a:rPr>
                        <a:t>Disaster Recovery Consultants*</a:t>
                      </a:r>
                      <a:endParaRPr lang="en-US" sz="1200" b="0" i="0" u="none" strike="noStrike" dirty="0">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3,319,633</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4,880,271</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2,000,000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2,250,000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2,250,000</a:t>
                      </a:r>
                      <a:endParaRPr lang="en-VI" sz="1200" b="0" i="0" u="none" strike="noStrike">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4003542355"/>
                  </a:ext>
                </a:extLst>
              </a:tr>
              <a:tr h="295767">
                <a:tc>
                  <a:txBody>
                    <a:bodyPr/>
                    <a:lstStyle/>
                    <a:p>
                      <a:pPr algn="l" fontAlgn="b"/>
                      <a:r>
                        <a:rPr lang="en-US" sz="1200" u="none" strike="noStrike" dirty="0">
                          <a:effectLst/>
                        </a:rPr>
                        <a:t>Capital Projects*</a:t>
                      </a:r>
                      <a:endParaRPr lang="en-US" sz="1200" b="0" i="0" u="none" strike="noStrike" dirty="0">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183,174</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448,756</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300,000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320,000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340,000</a:t>
                      </a:r>
                      <a:endParaRPr lang="en-VI" sz="1200" b="0" i="0" u="none" strike="noStrike">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664956080"/>
                  </a:ext>
                </a:extLst>
              </a:tr>
              <a:tr h="295767">
                <a:tc>
                  <a:txBody>
                    <a:bodyPr/>
                    <a:lstStyle/>
                    <a:p>
                      <a:pPr algn="l" fontAlgn="b"/>
                      <a:r>
                        <a:rPr lang="en-US" sz="1200" u="none" strike="noStrike" dirty="0">
                          <a:effectLst/>
                        </a:rPr>
                        <a:t>ODR Admin Consultants*</a:t>
                      </a:r>
                      <a:endParaRPr lang="en-US" sz="1200" b="0" i="0" u="none" strike="noStrike" dirty="0">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126,600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245,145</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185,000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195,000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dirty="0">
                          <a:effectLst/>
                        </a:rPr>
                        <a:t>205,000</a:t>
                      </a:r>
                      <a:endParaRPr lang="en-VI" sz="12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1136883433"/>
                  </a:ext>
                </a:extLst>
              </a:tr>
              <a:tr h="295767">
                <a:tc>
                  <a:txBody>
                    <a:bodyPr/>
                    <a:lstStyle/>
                    <a:p>
                      <a:pPr algn="l" fontAlgn="b"/>
                      <a:r>
                        <a:rPr lang="en-US" sz="1200" u="none" strike="noStrike">
                          <a:effectLst/>
                        </a:rPr>
                        <a:t>PFA Admin Consultants</a:t>
                      </a:r>
                      <a:endParaRPr lang="en-US"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194,127</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152,350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200,000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220,000</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dirty="0">
                          <a:effectLst/>
                        </a:rPr>
                        <a:t>240,000</a:t>
                      </a:r>
                      <a:endParaRPr lang="en-VI" sz="12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983859643"/>
                  </a:ext>
                </a:extLst>
              </a:tr>
              <a:tr h="295767">
                <a:tc>
                  <a:txBody>
                    <a:bodyPr/>
                    <a:lstStyle/>
                    <a:p>
                      <a:pPr algn="l" fontAlgn="b"/>
                      <a:r>
                        <a:rPr lang="en-VI" sz="1200" u="none" strike="noStrike">
                          <a:effectLst/>
                        </a:rPr>
                        <a:t> </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r>
                        <a:rPr lang="en-VI" sz="1200" u="none" strike="noStrike">
                          <a:effectLst/>
                        </a:rPr>
                        <a:t> </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r>
                        <a:rPr lang="en-VI" sz="1200" u="none" strike="noStrike">
                          <a:effectLst/>
                        </a:rPr>
                        <a:t> </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r>
                        <a:rPr lang="en-VI" sz="1200" u="none" strike="noStrike">
                          <a:effectLst/>
                        </a:rPr>
                        <a:t> </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r>
                        <a:rPr lang="en-VI" sz="1200" u="none" strike="noStrike">
                          <a:effectLst/>
                        </a:rPr>
                        <a:t> </a:t>
                      </a:r>
                      <a:endParaRPr lang="en-VI" sz="12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r>
                        <a:rPr lang="en-VI" sz="1200" u="none" strike="noStrike" dirty="0">
                          <a:effectLst/>
                        </a:rPr>
                        <a:t> </a:t>
                      </a:r>
                      <a:endParaRPr lang="en-VI" sz="12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3679765493"/>
                  </a:ext>
                </a:extLst>
              </a:tr>
              <a:tr h="303763">
                <a:tc>
                  <a:txBody>
                    <a:bodyPr/>
                    <a:lstStyle/>
                    <a:p>
                      <a:pPr algn="l" fontAlgn="b"/>
                      <a:r>
                        <a:rPr lang="en-US" sz="1200" u="none" strike="noStrike" dirty="0">
                          <a:effectLst/>
                        </a:rPr>
                        <a:t>Total</a:t>
                      </a:r>
                      <a:endParaRPr lang="en-US" sz="1200" b="1" i="0" u="none" strike="noStrike" dirty="0">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dirty="0">
                          <a:effectLst/>
                        </a:rPr>
                        <a:t>3,823,534</a:t>
                      </a:r>
                      <a:endParaRPr lang="en-VI" sz="1200" b="1" i="0" u="none" strike="noStrike" dirty="0">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5,726,522</a:t>
                      </a:r>
                      <a:endParaRPr lang="en-VI" sz="1200" b="1"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2,685,000</a:t>
                      </a:r>
                      <a:endParaRPr lang="en-VI" sz="1200" b="1"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2,985,000</a:t>
                      </a:r>
                      <a:endParaRPr lang="en-VI" sz="1200" b="1" i="0" u="none" strike="noStrike">
                        <a:solidFill>
                          <a:srgbClr val="000000"/>
                        </a:solidFill>
                        <a:effectLst/>
                        <a:latin typeface="Corbel" panose="020B0503020204020204" pitchFamily="34" charset="0"/>
                      </a:endParaRPr>
                    </a:p>
                  </a:txBody>
                  <a:tcPr marL="5550" marR="5550" marT="5550" marB="0" anchor="b"/>
                </a:tc>
                <a:tc>
                  <a:txBody>
                    <a:bodyPr/>
                    <a:lstStyle/>
                    <a:p>
                      <a:pPr algn="r" fontAlgn="b"/>
                      <a:r>
                        <a:rPr lang="en-VI" sz="1200" u="none" strike="noStrike">
                          <a:effectLst/>
                        </a:rPr>
                        <a:t>3,035,000</a:t>
                      </a:r>
                      <a:endParaRPr lang="en-VI" sz="1200" b="1" i="0" u="none" strike="noStrike">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2312018513"/>
                  </a:ext>
                </a:extLst>
              </a:tr>
              <a:tr h="231819">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1817280690"/>
                  </a:ext>
                </a:extLst>
              </a:tr>
              <a:tr h="231819">
                <a:tc gridSpan="6">
                  <a:txBody>
                    <a:bodyPr/>
                    <a:lstStyle/>
                    <a:p>
                      <a:pPr algn="l" fontAlgn="b"/>
                      <a:r>
                        <a:rPr kumimoji="0" lang="en-US" sz="1200" b="0" i="0" u="none" strike="noStrike" kern="1200" cap="none" spc="0" normalizeH="0" baseline="0" noProof="0" dirty="0">
                          <a:ln>
                            <a:noFill/>
                          </a:ln>
                          <a:solidFill>
                            <a:prstClr val="black"/>
                          </a:solidFill>
                          <a:effectLst/>
                          <a:uLnTx/>
                          <a:uFillTx/>
                          <a:latin typeface="+mn-lt"/>
                          <a:ea typeface="+mn-ea"/>
                          <a:cs typeface="+mn-cs"/>
                        </a:rPr>
                        <a:t>* Gross Receipts Taxes collected by the PFA are for projects and services provided by other governmental entities    who may also have reported these collections.</a:t>
                      </a:r>
                      <a:endParaRPr lang="en-VI" sz="1000" b="0" i="0" u="none" strike="noStrike" dirty="0">
                        <a:solidFill>
                          <a:srgbClr val="000000"/>
                        </a:solidFill>
                        <a:effectLst/>
                        <a:latin typeface="Corbel" panose="020B0503020204020204" pitchFamily="34" charset="0"/>
                      </a:endParaRPr>
                    </a:p>
                  </a:txBody>
                  <a:tcPr marL="5550" marR="5550" marT="5550" marB="0" anchor="b"/>
                </a:tc>
                <a:tc hMerge="1">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hMerge="1">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hMerge="1">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hMerge="1">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hMerge="1">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2112615893"/>
                  </a:ext>
                </a:extLst>
              </a:tr>
              <a:tr h="231819">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2443371755"/>
                  </a:ext>
                </a:extLst>
              </a:tr>
              <a:tr h="231819">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3493520698"/>
                  </a:ext>
                </a:extLst>
              </a:tr>
            </a:tbl>
          </a:graphicData>
        </a:graphic>
      </p:graphicFrame>
      <p:sp>
        <p:nvSpPr>
          <p:cNvPr id="4" name="Slide Number Placeholder 3">
            <a:extLst>
              <a:ext uri="{FF2B5EF4-FFF2-40B4-BE49-F238E27FC236}">
                <a16:creationId xmlns:a16="http://schemas.microsoft.com/office/drawing/2014/main" id="{AA68D439-EAC9-63F3-3631-0237DA050F41}"/>
              </a:ext>
            </a:extLst>
          </p:cNvPr>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3915874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BF53E-9C10-4BB5-9F6A-CB27D9DDBC22}"/>
              </a:ext>
            </a:extLst>
          </p:cNvPr>
          <p:cNvSpPr>
            <a:spLocks noGrp="1"/>
          </p:cNvSpPr>
          <p:nvPr>
            <p:ph type="title"/>
          </p:nvPr>
        </p:nvSpPr>
        <p:spPr/>
        <p:txBody>
          <a:bodyPr/>
          <a:lstStyle/>
          <a:p>
            <a:r>
              <a:rPr lang="en-US" dirty="0"/>
              <a:t>PFA DEBT SERVICE</a:t>
            </a:r>
            <a:br>
              <a:rPr lang="en-US" dirty="0"/>
            </a:br>
            <a:br>
              <a:rPr lang="en-US" dirty="0"/>
            </a:br>
            <a:r>
              <a:rPr lang="en-US" dirty="0"/>
              <a:t>FY 2021</a:t>
            </a:r>
            <a:br>
              <a:rPr lang="en-US" dirty="0"/>
            </a:br>
            <a:endParaRPr lang="en-US" dirty="0"/>
          </a:p>
        </p:txBody>
      </p:sp>
      <p:sp>
        <p:nvSpPr>
          <p:cNvPr id="6" name="Slide Number Placeholder 5">
            <a:extLst>
              <a:ext uri="{FF2B5EF4-FFF2-40B4-BE49-F238E27FC236}">
                <a16:creationId xmlns:a16="http://schemas.microsoft.com/office/drawing/2014/main" id="{15ADC08A-9A9D-49E8-A27E-566365086211}"/>
              </a:ext>
            </a:extLst>
          </p:cNvPr>
          <p:cNvSpPr>
            <a:spLocks noGrp="1"/>
          </p:cNvSpPr>
          <p:nvPr>
            <p:ph type="sldNum" sz="quarter" idx="12"/>
          </p:nvPr>
        </p:nvSpPr>
        <p:spPr/>
        <p:txBody>
          <a:bodyPr/>
          <a:lstStyle/>
          <a:p>
            <a:fld id="{4FAB73BC-B049-4115-A692-8D63A059BFB8}" type="slidenum">
              <a:rPr lang="en-US" smtClean="0"/>
              <a:pPr/>
              <a:t>6</a:t>
            </a:fld>
            <a:endParaRPr lang="en-US" dirty="0"/>
          </a:p>
        </p:txBody>
      </p:sp>
      <p:graphicFrame>
        <p:nvGraphicFramePr>
          <p:cNvPr id="3" name="Table 2">
            <a:extLst>
              <a:ext uri="{FF2B5EF4-FFF2-40B4-BE49-F238E27FC236}">
                <a16:creationId xmlns:a16="http://schemas.microsoft.com/office/drawing/2014/main" id="{88272DF1-582F-4B72-9098-53E046AB2581}"/>
              </a:ext>
            </a:extLst>
          </p:cNvPr>
          <p:cNvGraphicFramePr>
            <a:graphicFrameLocks noGrp="1"/>
          </p:cNvGraphicFramePr>
          <p:nvPr>
            <p:extLst>
              <p:ext uri="{D42A27DB-BD31-4B8C-83A1-F6EECF244321}">
                <p14:modId xmlns:p14="http://schemas.microsoft.com/office/powerpoint/2010/main" val="989556924"/>
              </p:ext>
            </p:extLst>
          </p:nvPr>
        </p:nvGraphicFramePr>
        <p:xfrm>
          <a:off x="3693225" y="921551"/>
          <a:ext cx="8104910" cy="5051410"/>
        </p:xfrm>
        <a:graphic>
          <a:graphicData uri="http://schemas.openxmlformats.org/drawingml/2006/table">
            <a:tbl>
              <a:tblPr>
                <a:tableStyleId>{5C22544A-7EE6-4342-B048-85BDC9FD1C3A}</a:tableStyleId>
              </a:tblPr>
              <a:tblGrid>
                <a:gridCol w="4521686">
                  <a:extLst>
                    <a:ext uri="{9D8B030D-6E8A-4147-A177-3AD203B41FA5}">
                      <a16:colId xmlns:a16="http://schemas.microsoft.com/office/drawing/2014/main" val="3375451642"/>
                    </a:ext>
                  </a:extLst>
                </a:gridCol>
                <a:gridCol w="1194408">
                  <a:extLst>
                    <a:ext uri="{9D8B030D-6E8A-4147-A177-3AD203B41FA5}">
                      <a16:colId xmlns:a16="http://schemas.microsoft.com/office/drawing/2014/main" val="1654881514"/>
                    </a:ext>
                  </a:extLst>
                </a:gridCol>
                <a:gridCol w="1194408">
                  <a:extLst>
                    <a:ext uri="{9D8B030D-6E8A-4147-A177-3AD203B41FA5}">
                      <a16:colId xmlns:a16="http://schemas.microsoft.com/office/drawing/2014/main" val="2065773001"/>
                    </a:ext>
                  </a:extLst>
                </a:gridCol>
                <a:gridCol w="1194408">
                  <a:extLst>
                    <a:ext uri="{9D8B030D-6E8A-4147-A177-3AD203B41FA5}">
                      <a16:colId xmlns:a16="http://schemas.microsoft.com/office/drawing/2014/main" val="2222942783"/>
                    </a:ext>
                  </a:extLst>
                </a:gridCol>
              </a:tblGrid>
              <a:tr h="535849">
                <a:tc>
                  <a:txBody>
                    <a:bodyPr/>
                    <a:lstStyle/>
                    <a:p>
                      <a:pPr algn="l" fontAlgn="b"/>
                      <a:r>
                        <a:rPr lang="en-US" sz="1700" u="sng" strike="noStrike" dirty="0">
                          <a:effectLst/>
                          <a:latin typeface="+mn-lt"/>
                        </a:rPr>
                        <a:t> $ In Thousands    (Fiscal Year 2021)</a:t>
                      </a:r>
                      <a:endParaRPr lang="en-US" sz="1700" b="1" i="1" u="sng" strike="noStrike" dirty="0">
                        <a:solidFill>
                          <a:srgbClr val="000000"/>
                        </a:solidFill>
                        <a:effectLst/>
                        <a:latin typeface="+mn-lt"/>
                      </a:endParaRPr>
                    </a:p>
                  </a:txBody>
                  <a:tcPr marL="6350" marR="6350" marT="6350" marB="0" anchor="b"/>
                </a:tc>
                <a:tc>
                  <a:txBody>
                    <a:bodyPr/>
                    <a:lstStyle/>
                    <a:p>
                      <a:pPr algn="ctr" fontAlgn="b"/>
                      <a:r>
                        <a:rPr lang="en-US" sz="1700" u="sng" strike="noStrike" dirty="0">
                          <a:effectLst/>
                          <a:latin typeface="+mn-lt"/>
                        </a:rPr>
                        <a:t>Principal</a:t>
                      </a:r>
                      <a:endParaRPr lang="en-US" sz="1700" b="1" i="1" u="sng" strike="noStrike" dirty="0">
                        <a:solidFill>
                          <a:srgbClr val="000000"/>
                        </a:solidFill>
                        <a:effectLst/>
                        <a:latin typeface="+mn-lt"/>
                      </a:endParaRPr>
                    </a:p>
                  </a:txBody>
                  <a:tcPr marL="6350" marR="6350" marT="6350" marB="0" anchor="b"/>
                </a:tc>
                <a:tc>
                  <a:txBody>
                    <a:bodyPr/>
                    <a:lstStyle/>
                    <a:p>
                      <a:pPr algn="ctr" fontAlgn="b"/>
                      <a:r>
                        <a:rPr lang="en-US" sz="1700" u="sng" strike="noStrike" dirty="0">
                          <a:effectLst/>
                          <a:latin typeface="+mn-lt"/>
                        </a:rPr>
                        <a:t>Interest</a:t>
                      </a:r>
                      <a:endParaRPr lang="en-US" sz="1700" b="1" i="1" u="sng" strike="noStrike" dirty="0">
                        <a:solidFill>
                          <a:srgbClr val="000000"/>
                        </a:solidFill>
                        <a:effectLst/>
                        <a:latin typeface="+mn-lt"/>
                      </a:endParaRPr>
                    </a:p>
                  </a:txBody>
                  <a:tcPr marL="6350" marR="6350" marT="6350" marB="0" anchor="b"/>
                </a:tc>
                <a:tc>
                  <a:txBody>
                    <a:bodyPr/>
                    <a:lstStyle/>
                    <a:p>
                      <a:pPr algn="ctr" fontAlgn="b"/>
                      <a:r>
                        <a:rPr lang="en-US" sz="1700" u="sng" strike="noStrike" dirty="0">
                          <a:effectLst/>
                          <a:latin typeface="+mn-lt"/>
                        </a:rPr>
                        <a:t>Total</a:t>
                      </a:r>
                      <a:endParaRPr lang="en-US" sz="1700" b="1" i="1" u="sng"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227159585"/>
                  </a:ext>
                </a:extLst>
              </a:tr>
              <a:tr h="535849">
                <a:tc>
                  <a:txBody>
                    <a:bodyPr/>
                    <a:lstStyle/>
                    <a:p>
                      <a:pPr algn="l" fontAlgn="b"/>
                      <a:r>
                        <a:rPr lang="en-US" sz="1700" u="none" strike="noStrike" dirty="0">
                          <a:effectLst/>
                          <a:latin typeface="+mn-lt"/>
                        </a:rPr>
                        <a:t> GRT (General Obligations)</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32,743</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30,107</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62,850</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181853349"/>
                  </a:ext>
                </a:extLst>
              </a:tr>
              <a:tr h="535849">
                <a:tc>
                  <a:txBody>
                    <a:bodyPr/>
                    <a:lstStyle/>
                    <a:p>
                      <a:pPr algn="l" fontAlgn="b"/>
                      <a:r>
                        <a:rPr lang="en-US" sz="1700" u="none" strike="noStrike" dirty="0">
                          <a:effectLst/>
                          <a:latin typeface="+mn-lt"/>
                        </a:rPr>
                        <a:t> GRT (Community Disaster Loans)</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0</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0</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0</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397468832"/>
                  </a:ext>
                </a:extLst>
              </a:tr>
              <a:tr h="535849">
                <a:tc>
                  <a:txBody>
                    <a:bodyPr/>
                    <a:lstStyle/>
                    <a:p>
                      <a:pPr algn="l" fontAlgn="b"/>
                      <a:r>
                        <a:rPr lang="en-US" sz="1700" u="none" strike="noStrike" dirty="0">
                          <a:effectLst/>
                          <a:latin typeface="+mn-lt"/>
                        </a:rPr>
                        <a:t> Matching Fund (Revenue Obligation)</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48,165</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36,747</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84,912</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740411136"/>
                  </a:ext>
                </a:extLst>
              </a:tr>
              <a:tr h="535849">
                <a:tc>
                  <a:txBody>
                    <a:bodyPr/>
                    <a:lstStyle/>
                    <a:p>
                      <a:pPr algn="l" fontAlgn="b"/>
                      <a:r>
                        <a:rPr lang="en-US" sz="1700" u="none" strike="noStrike" dirty="0">
                          <a:effectLst/>
                          <a:latin typeface="+mn-lt"/>
                        </a:rPr>
                        <a:t> Tax Incremental Financing (Island Crossings)</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492</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792</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1,284</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178361901"/>
                  </a:ext>
                </a:extLst>
              </a:tr>
              <a:tr h="541747">
                <a:tc>
                  <a:txBody>
                    <a:bodyPr/>
                    <a:lstStyle/>
                    <a:p>
                      <a:pPr algn="l" fontAlgn="b"/>
                      <a:r>
                        <a:rPr lang="en-US" sz="1700" u="none" strike="noStrike" dirty="0">
                          <a:effectLst/>
                          <a:latin typeface="+mn-lt"/>
                        </a:rPr>
                        <a:t> GARVEE </a:t>
                      </a:r>
                      <a:r>
                        <a:rPr lang="en-US" sz="1500" u="none" strike="noStrike" dirty="0">
                          <a:effectLst/>
                          <a:latin typeface="+mn-lt"/>
                        </a:rPr>
                        <a:t>(Paid from Federal Highway Grant Revenues)</a:t>
                      </a:r>
                      <a:endParaRPr lang="en-US" sz="15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4,015</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3,557</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7,572</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071806586"/>
                  </a:ext>
                </a:extLst>
              </a:tr>
              <a:tr h="713064">
                <a:tc>
                  <a:txBody>
                    <a:bodyPr/>
                    <a:lstStyle/>
                    <a:p>
                      <a:pPr algn="l" fontAlgn="b"/>
                      <a:r>
                        <a:rPr lang="en-US" sz="1700" b="1" i="0" u="none" strike="noStrike" dirty="0">
                          <a:solidFill>
                            <a:schemeClr val="tx1"/>
                          </a:solidFill>
                          <a:effectLst/>
                          <a:latin typeface="+mn-lt"/>
                        </a:rPr>
                        <a:t> Total PFA</a:t>
                      </a:r>
                    </a:p>
                  </a:txBody>
                  <a:tcPr marL="6350" marR="6350" marT="6350" marB="0" anchor="b"/>
                </a:tc>
                <a:tc>
                  <a:txBody>
                    <a:bodyPr/>
                    <a:lstStyle/>
                    <a:p>
                      <a:pPr algn="r" fontAlgn="b"/>
                      <a:r>
                        <a:rPr lang="en-US" sz="1700" b="1" i="0" u="none" strike="noStrike" dirty="0">
                          <a:solidFill>
                            <a:schemeClr val="tx1"/>
                          </a:solidFill>
                          <a:effectLst/>
                          <a:latin typeface="+mn-lt"/>
                        </a:rPr>
                        <a:t>85,415</a:t>
                      </a:r>
                    </a:p>
                  </a:txBody>
                  <a:tcPr marL="6350" marR="6350" marT="6350" marB="0" anchor="b"/>
                </a:tc>
                <a:tc>
                  <a:txBody>
                    <a:bodyPr/>
                    <a:lstStyle/>
                    <a:p>
                      <a:pPr algn="r" fontAlgn="b"/>
                      <a:r>
                        <a:rPr lang="en-US" sz="1700" b="1" i="0" u="none" strike="noStrike" dirty="0">
                          <a:solidFill>
                            <a:schemeClr val="tx1"/>
                          </a:solidFill>
                          <a:effectLst/>
                          <a:latin typeface="+mn-lt"/>
                        </a:rPr>
                        <a:t>71,204</a:t>
                      </a:r>
                    </a:p>
                  </a:txBody>
                  <a:tcPr marL="6350" marR="6350" marT="6350" marB="0" anchor="b"/>
                </a:tc>
                <a:tc>
                  <a:txBody>
                    <a:bodyPr/>
                    <a:lstStyle/>
                    <a:p>
                      <a:pPr algn="r" fontAlgn="b"/>
                      <a:r>
                        <a:rPr lang="en-US" sz="1700" b="1" i="0" u="none" strike="noStrike" dirty="0">
                          <a:solidFill>
                            <a:schemeClr val="tx1"/>
                          </a:solidFill>
                          <a:effectLst/>
                          <a:latin typeface="+mn-lt"/>
                        </a:rPr>
                        <a:t>156,619</a:t>
                      </a:r>
                    </a:p>
                  </a:txBody>
                  <a:tcPr marL="6350" marR="6350" marT="6350" marB="0" anchor="b"/>
                </a:tc>
                <a:extLst>
                  <a:ext uri="{0D108BD9-81ED-4DB2-BD59-A6C34878D82A}">
                    <a16:rowId xmlns:a16="http://schemas.microsoft.com/office/drawing/2014/main" val="1166585943"/>
                  </a:ext>
                </a:extLst>
              </a:tr>
              <a:tr h="535849">
                <a:tc>
                  <a:txBody>
                    <a:bodyPr/>
                    <a:lstStyle/>
                    <a:p>
                      <a:pPr algn="l" fontAlgn="b"/>
                      <a:r>
                        <a:rPr lang="en-US" sz="1700" u="none" strike="noStrike" dirty="0">
                          <a:effectLst/>
                          <a:latin typeface="+mn-lt"/>
                        </a:rPr>
                        <a:t> Guarantees (WICO)</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945</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2,068</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3,013</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861859450"/>
                  </a:ext>
                </a:extLst>
              </a:tr>
              <a:tr h="581505">
                <a:tc>
                  <a:txBody>
                    <a:bodyPr/>
                    <a:lstStyle/>
                    <a:p>
                      <a:pPr algn="l" fontAlgn="b"/>
                      <a:r>
                        <a:rPr lang="en-US" sz="1700" b="1" u="none" strike="noStrike" dirty="0">
                          <a:solidFill>
                            <a:schemeClr val="tx1"/>
                          </a:solidFill>
                          <a:effectLst/>
                          <a:latin typeface="+mn-lt"/>
                        </a:rPr>
                        <a:t> Grand Total</a:t>
                      </a:r>
                      <a:endParaRPr lang="en-US" sz="1700" b="1" i="0" u="none" strike="noStrike" dirty="0">
                        <a:solidFill>
                          <a:schemeClr val="tx1"/>
                        </a:solidFill>
                        <a:effectLst/>
                        <a:latin typeface="+mn-lt"/>
                      </a:endParaRPr>
                    </a:p>
                  </a:txBody>
                  <a:tcPr marL="6350" marR="6350" marT="6350" marB="0" anchor="b"/>
                </a:tc>
                <a:tc>
                  <a:txBody>
                    <a:bodyPr/>
                    <a:lstStyle/>
                    <a:p>
                      <a:pPr algn="r" fontAlgn="b"/>
                      <a:r>
                        <a:rPr lang="en-US" sz="1700" b="1" u="none" strike="noStrike" dirty="0">
                          <a:solidFill>
                            <a:schemeClr val="tx1"/>
                          </a:solidFill>
                          <a:effectLst/>
                          <a:latin typeface="+mn-lt"/>
                        </a:rPr>
                        <a:t>86,360</a:t>
                      </a:r>
                      <a:endParaRPr lang="en-US" sz="1700" b="1" i="0" u="none" strike="noStrike" dirty="0">
                        <a:solidFill>
                          <a:schemeClr val="tx1"/>
                        </a:solidFill>
                        <a:effectLst/>
                        <a:latin typeface="+mn-lt"/>
                      </a:endParaRPr>
                    </a:p>
                  </a:txBody>
                  <a:tcPr marL="6350" marR="6350" marT="6350" marB="0" anchor="b"/>
                </a:tc>
                <a:tc>
                  <a:txBody>
                    <a:bodyPr/>
                    <a:lstStyle/>
                    <a:p>
                      <a:pPr algn="r" fontAlgn="b"/>
                      <a:r>
                        <a:rPr lang="en-US" sz="1700" b="1" u="none" strike="noStrike" dirty="0">
                          <a:solidFill>
                            <a:schemeClr val="tx1"/>
                          </a:solidFill>
                          <a:effectLst/>
                          <a:latin typeface="+mn-lt"/>
                        </a:rPr>
                        <a:t>73,272</a:t>
                      </a:r>
                      <a:endParaRPr lang="en-US" sz="1700" b="1" i="0" u="none" strike="noStrike" dirty="0">
                        <a:solidFill>
                          <a:schemeClr val="tx1"/>
                        </a:solidFill>
                        <a:effectLst/>
                        <a:latin typeface="+mn-lt"/>
                      </a:endParaRPr>
                    </a:p>
                  </a:txBody>
                  <a:tcPr marL="6350" marR="6350" marT="6350" marB="0" anchor="b"/>
                </a:tc>
                <a:tc>
                  <a:txBody>
                    <a:bodyPr/>
                    <a:lstStyle/>
                    <a:p>
                      <a:pPr algn="r" fontAlgn="b"/>
                      <a:r>
                        <a:rPr lang="en-US" sz="1700" b="1" u="none" strike="noStrike" dirty="0">
                          <a:solidFill>
                            <a:schemeClr val="tx1"/>
                          </a:solidFill>
                          <a:effectLst/>
                          <a:latin typeface="+mn-lt"/>
                        </a:rPr>
                        <a:t>159,632</a:t>
                      </a:r>
                      <a:endParaRPr lang="en-US" sz="1700" b="1" i="0" u="none" strike="noStrike" dirty="0">
                        <a:solidFill>
                          <a:schemeClr val="tx1"/>
                        </a:solidFill>
                        <a:effectLst/>
                        <a:latin typeface="+mn-lt"/>
                      </a:endParaRPr>
                    </a:p>
                  </a:txBody>
                  <a:tcPr marL="6350" marR="6350" marT="6350" marB="0" anchor="b"/>
                </a:tc>
                <a:extLst>
                  <a:ext uri="{0D108BD9-81ED-4DB2-BD59-A6C34878D82A}">
                    <a16:rowId xmlns:a16="http://schemas.microsoft.com/office/drawing/2014/main" val="418556258"/>
                  </a:ext>
                </a:extLst>
              </a:tr>
            </a:tbl>
          </a:graphicData>
        </a:graphic>
      </p:graphicFrame>
    </p:spTree>
    <p:extLst>
      <p:ext uri="{BB962C8B-B14F-4D97-AF65-F5344CB8AC3E}">
        <p14:creationId xmlns:p14="http://schemas.microsoft.com/office/powerpoint/2010/main" val="1010023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BF53E-9C10-4BB5-9F6A-CB27D9DDBC22}"/>
              </a:ext>
            </a:extLst>
          </p:cNvPr>
          <p:cNvSpPr>
            <a:spLocks noGrp="1"/>
          </p:cNvSpPr>
          <p:nvPr>
            <p:ph type="title"/>
          </p:nvPr>
        </p:nvSpPr>
        <p:spPr/>
        <p:txBody>
          <a:bodyPr/>
          <a:lstStyle/>
          <a:p>
            <a:r>
              <a:rPr lang="en-US" dirty="0"/>
              <a:t>PFA DEBT SERVICE</a:t>
            </a:r>
            <a:br>
              <a:rPr lang="en-US" dirty="0"/>
            </a:br>
            <a:br>
              <a:rPr lang="en-US" dirty="0"/>
            </a:br>
            <a:r>
              <a:rPr lang="en-US" dirty="0"/>
              <a:t>FY 2022</a:t>
            </a:r>
            <a:br>
              <a:rPr lang="en-US" dirty="0"/>
            </a:br>
            <a:endParaRPr lang="en-US" dirty="0"/>
          </a:p>
        </p:txBody>
      </p:sp>
      <p:sp>
        <p:nvSpPr>
          <p:cNvPr id="6" name="Slide Number Placeholder 5">
            <a:extLst>
              <a:ext uri="{FF2B5EF4-FFF2-40B4-BE49-F238E27FC236}">
                <a16:creationId xmlns:a16="http://schemas.microsoft.com/office/drawing/2014/main" id="{15ADC08A-9A9D-49E8-A27E-566365086211}"/>
              </a:ext>
            </a:extLst>
          </p:cNvPr>
          <p:cNvSpPr>
            <a:spLocks noGrp="1"/>
          </p:cNvSpPr>
          <p:nvPr>
            <p:ph type="sldNum" sz="quarter" idx="12"/>
          </p:nvPr>
        </p:nvSpPr>
        <p:spPr/>
        <p:txBody>
          <a:bodyPr/>
          <a:lstStyle/>
          <a:p>
            <a:fld id="{4FAB73BC-B049-4115-A692-8D63A059BFB8}" type="slidenum">
              <a:rPr lang="en-US" smtClean="0"/>
              <a:pPr/>
              <a:t>7</a:t>
            </a:fld>
            <a:endParaRPr lang="en-US" dirty="0"/>
          </a:p>
        </p:txBody>
      </p:sp>
      <p:graphicFrame>
        <p:nvGraphicFramePr>
          <p:cNvPr id="4" name="Table 3">
            <a:extLst>
              <a:ext uri="{FF2B5EF4-FFF2-40B4-BE49-F238E27FC236}">
                <a16:creationId xmlns:a16="http://schemas.microsoft.com/office/drawing/2014/main" id="{54579821-509D-4823-8173-2C7855B492F8}"/>
              </a:ext>
            </a:extLst>
          </p:cNvPr>
          <p:cNvGraphicFramePr>
            <a:graphicFrameLocks noGrp="1"/>
          </p:cNvGraphicFramePr>
          <p:nvPr>
            <p:extLst>
              <p:ext uri="{D42A27DB-BD31-4B8C-83A1-F6EECF244321}">
                <p14:modId xmlns:p14="http://schemas.microsoft.com/office/powerpoint/2010/main" val="1546464357"/>
              </p:ext>
            </p:extLst>
          </p:nvPr>
        </p:nvGraphicFramePr>
        <p:xfrm>
          <a:off x="3616037" y="825336"/>
          <a:ext cx="8164286" cy="4887250"/>
        </p:xfrm>
        <a:graphic>
          <a:graphicData uri="http://schemas.openxmlformats.org/drawingml/2006/table">
            <a:tbl>
              <a:tblPr>
                <a:tableStyleId>{5C22544A-7EE6-4342-B048-85BDC9FD1C3A}</a:tableStyleId>
              </a:tblPr>
              <a:tblGrid>
                <a:gridCol w="4554812">
                  <a:extLst>
                    <a:ext uri="{9D8B030D-6E8A-4147-A177-3AD203B41FA5}">
                      <a16:colId xmlns:a16="http://schemas.microsoft.com/office/drawing/2014/main" val="486539919"/>
                    </a:ext>
                  </a:extLst>
                </a:gridCol>
                <a:gridCol w="1203158">
                  <a:extLst>
                    <a:ext uri="{9D8B030D-6E8A-4147-A177-3AD203B41FA5}">
                      <a16:colId xmlns:a16="http://schemas.microsoft.com/office/drawing/2014/main" val="1844950841"/>
                    </a:ext>
                  </a:extLst>
                </a:gridCol>
                <a:gridCol w="1203158">
                  <a:extLst>
                    <a:ext uri="{9D8B030D-6E8A-4147-A177-3AD203B41FA5}">
                      <a16:colId xmlns:a16="http://schemas.microsoft.com/office/drawing/2014/main" val="3292234094"/>
                    </a:ext>
                  </a:extLst>
                </a:gridCol>
                <a:gridCol w="1203158">
                  <a:extLst>
                    <a:ext uri="{9D8B030D-6E8A-4147-A177-3AD203B41FA5}">
                      <a16:colId xmlns:a16="http://schemas.microsoft.com/office/drawing/2014/main" val="2301821260"/>
                    </a:ext>
                  </a:extLst>
                </a:gridCol>
              </a:tblGrid>
              <a:tr h="579157">
                <a:tc>
                  <a:txBody>
                    <a:bodyPr/>
                    <a:lstStyle/>
                    <a:p>
                      <a:pPr algn="l" fontAlgn="b"/>
                      <a:r>
                        <a:rPr lang="en-US" sz="1700" u="sng" strike="noStrike" dirty="0">
                          <a:effectLst/>
                          <a:latin typeface="+mn-lt"/>
                        </a:rPr>
                        <a:t> $ In Thousands    (Fiscal Year 2022)</a:t>
                      </a:r>
                      <a:endParaRPr lang="en-US" sz="1700" b="1" i="1" u="sng" strike="noStrike" dirty="0">
                        <a:solidFill>
                          <a:srgbClr val="000000"/>
                        </a:solidFill>
                        <a:effectLst/>
                        <a:latin typeface="+mn-lt"/>
                      </a:endParaRPr>
                    </a:p>
                  </a:txBody>
                  <a:tcPr marL="6350" marR="6350" marT="6350" marB="0" anchor="b"/>
                </a:tc>
                <a:tc>
                  <a:txBody>
                    <a:bodyPr/>
                    <a:lstStyle/>
                    <a:p>
                      <a:pPr algn="r" fontAlgn="b"/>
                      <a:r>
                        <a:rPr lang="en-US" sz="1700" u="sng" strike="noStrike" dirty="0">
                          <a:effectLst/>
                          <a:latin typeface="+mn-lt"/>
                        </a:rPr>
                        <a:t>Principal</a:t>
                      </a:r>
                      <a:endParaRPr lang="en-US" sz="1700" b="1" i="1" u="sng" strike="noStrike" dirty="0">
                        <a:solidFill>
                          <a:srgbClr val="000000"/>
                        </a:solidFill>
                        <a:effectLst/>
                        <a:latin typeface="+mn-lt"/>
                      </a:endParaRPr>
                    </a:p>
                  </a:txBody>
                  <a:tcPr marL="6350" marR="6350" marT="6350" marB="0" anchor="b"/>
                </a:tc>
                <a:tc>
                  <a:txBody>
                    <a:bodyPr/>
                    <a:lstStyle/>
                    <a:p>
                      <a:pPr algn="r" fontAlgn="b"/>
                      <a:r>
                        <a:rPr lang="en-US" sz="1700" u="sng" strike="noStrike" dirty="0">
                          <a:effectLst/>
                          <a:latin typeface="+mn-lt"/>
                        </a:rPr>
                        <a:t>Interest</a:t>
                      </a:r>
                      <a:endParaRPr lang="en-US" sz="1700" b="1" i="1" u="sng" strike="noStrike" dirty="0">
                        <a:solidFill>
                          <a:srgbClr val="000000"/>
                        </a:solidFill>
                        <a:effectLst/>
                        <a:latin typeface="+mn-lt"/>
                      </a:endParaRPr>
                    </a:p>
                  </a:txBody>
                  <a:tcPr marL="6350" marR="6350" marT="6350" marB="0" anchor="b"/>
                </a:tc>
                <a:tc>
                  <a:txBody>
                    <a:bodyPr/>
                    <a:lstStyle/>
                    <a:p>
                      <a:pPr algn="r" fontAlgn="b"/>
                      <a:r>
                        <a:rPr lang="en-US" sz="1700" u="sng" strike="noStrike" dirty="0">
                          <a:effectLst/>
                          <a:latin typeface="+mn-lt"/>
                        </a:rPr>
                        <a:t>Total</a:t>
                      </a:r>
                      <a:endParaRPr lang="en-US" sz="1700" b="1" i="1" u="sng"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432830652"/>
                  </a:ext>
                </a:extLst>
              </a:tr>
              <a:tr h="579157">
                <a:tc>
                  <a:txBody>
                    <a:bodyPr/>
                    <a:lstStyle/>
                    <a:p>
                      <a:pPr algn="l" fontAlgn="b"/>
                      <a:r>
                        <a:rPr lang="en-US" sz="1700" u="none" strike="noStrike" dirty="0">
                          <a:effectLst/>
                          <a:latin typeface="+mn-lt"/>
                        </a:rPr>
                        <a:t> GRT (General Obligations)</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30,273</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28,595</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58,868</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67932278"/>
                  </a:ext>
                </a:extLst>
              </a:tr>
              <a:tr h="579157">
                <a:tc>
                  <a:txBody>
                    <a:bodyPr/>
                    <a:lstStyle/>
                    <a:p>
                      <a:pPr algn="l" fontAlgn="b"/>
                      <a:r>
                        <a:rPr lang="en-US" sz="1700" u="none" strike="noStrike" dirty="0">
                          <a:effectLst/>
                          <a:latin typeface="+mn-lt"/>
                        </a:rPr>
                        <a:t> Matching Fund (Revenue Obligation)</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51,025</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34,283</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85,308</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050903431"/>
                  </a:ext>
                </a:extLst>
              </a:tr>
              <a:tr h="579157">
                <a:tc>
                  <a:txBody>
                    <a:bodyPr/>
                    <a:lstStyle/>
                    <a:p>
                      <a:pPr algn="l" fontAlgn="b"/>
                      <a:r>
                        <a:rPr lang="en-US" sz="1700" u="none" strike="noStrike" dirty="0">
                          <a:effectLst/>
                          <a:latin typeface="+mn-lt"/>
                        </a:rPr>
                        <a:t> Tax Incremental Financing (Island Crossings)</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528</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757</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1,284</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926250896"/>
                  </a:ext>
                </a:extLst>
              </a:tr>
              <a:tr h="532414">
                <a:tc>
                  <a:txBody>
                    <a:bodyPr/>
                    <a:lstStyle/>
                    <a:p>
                      <a:pPr algn="l" fontAlgn="b"/>
                      <a:r>
                        <a:rPr lang="en-US" sz="1700" u="none" strike="noStrike" dirty="0">
                          <a:effectLst/>
                          <a:latin typeface="+mn-lt"/>
                        </a:rPr>
                        <a:t> GARVEE </a:t>
                      </a:r>
                      <a:r>
                        <a:rPr lang="en-US" sz="1500" u="none" strike="noStrike" dirty="0">
                          <a:effectLst/>
                          <a:latin typeface="+mn-lt"/>
                        </a:rPr>
                        <a:t>(Paid from Federal Highway Grant Revenues)</a:t>
                      </a:r>
                      <a:endParaRPr lang="en-US" sz="15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4,220</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3,356</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7,576</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261848226"/>
                  </a:ext>
                </a:extLst>
              </a:tr>
              <a:tr h="704675">
                <a:tc>
                  <a:txBody>
                    <a:bodyPr/>
                    <a:lstStyle/>
                    <a:p>
                      <a:pPr algn="l" fontAlgn="b"/>
                      <a:r>
                        <a:rPr lang="en-US" sz="1700" b="1" i="0" u="none" strike="noStrike" dirty="0">
                          <a:solidFill>
                            <a:schemeClr val="tx1"/>
                          </a:solidFill>
                          <a:effectLst/>
                          <a:latin typeface="+mn-lt"/>
                        </a:rPr>
                        <a:t> Total PFA</a:t>
                      </a:r>
                    </a:p>
                  </a:txBody>
                  <a:tcPr marL="6350" marR="6350" marT="6350" marB="0" anchor="b"/>
                </a:tc>
                <a:tc>
                  <a:txBody>
                    <a:bodyPr/>
                    <a:lstStyle/>
                    <a:p>
                      <a:pPr algn="r" fontAlgn="b"/>
                      <a:r>
                        <a:rPr lang="en-US" sz="1700" b="1" i="0" u="none" strike="noStrike" dirty="0">
                          <a:solidFill>
                            <a:schemeClr val="tx1"/>
                          </a:solidFill>
                          <a:effectLst/>
                          <a:latin typeface="+mn-lt"/>
                        </a:rPr>
                        <a:t>86,046</a:t>
                      </a:r>
                    </a:p>
                  </a:txBody>
                  <a:tcPr marL="6350" marR="6350" marT="6350" marB="0" anchor="b"/>
                </a:tc>
                <a:tc>
                  <a:txBody>
                    <a:bodyPr/>
                    <a:lstStyle/>
                    <a:p>
                      <a:pPr algn="r" fontAlgn="b"/>
                      <a:r>
                        <a:rPr lang="en-US" sz="1700" b="1" i="0" u="none" strike="noStrike" dirty="0">
                          <a:solidFill>
                            <a:schemeClr val="tx1"/>
                          </a:solidFill>
                          <a:effectLst/>
                          <a:latin typeface="+mn-lt"/>
                        </a:rPr>
                        <a:t>66,991</a:t>
                      </a:r>
                    </a:p>
                  </a:txBody>
                  <a:tcPr marL="6350" marR="6350" marT="6350" marB="0" anchor="b"/>
                </a:tc>
                <a:tc>
                  <a:txBody>
                    <a:bodyPr/>
                    <a:lstStyle/>
                    <a:p>
                      <a:pPr algn="r" fontAlgn="b"/>
                      <a:r>
                        <a:rPr lang="en-US" sz="1700" b="1" i="0" u="none" strike="noStrike" dirty="0">
                          <a:solidFill>
                            <a:schemeClr val="tx1"/>
                          </a:solidFill>
                          <a:effectLst/>
                          <a:latin typeface="+mn-lt"/>
                        </a:rPr>
                        <a:t>153,036</a:t>
                      </a:r>
                    </a:p>
                  </a:txBody>
                  <a:tcPr marL="6350" marR="6350" marT="6350" marB="0" anchor="b"/>
                </a:tc>
                <a:extLst>
                  <a:ext uri="{0D108BD9-81ED-4DB2-BD59-A6C34878D82A}">
                    <a16:rowId xmlns:a16="http://schemas.microsoft.com/office/drawing/2014/main" val="1215381297"/>
                  </a:ext>
                </a:extLst>
              </a:tr>
              <a:tr h="579157">
                <a:tc>
                  <a:txBody>
                    <a:bodyPr/>
                    <a:lstStyle/>
                    <a:p>
                      <a:pPr algn="l" fontAlgn="b"/>
                      <a:r>
                        <a:rPr lang="en-US" sz="1700" u="none" strike="noStrike" dirty="0">
                          <a:effectLst/>
                          <a:latin typeface="+mn-lt"/>
                        </a:rPr>
                        <a:t> Guarantees (WICO)</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b="0" i="0" u="none" strike="noStrike" dirty="0">
                          <a:solidFill>
                            <a:srgbClr val="000000"/>
                          </a:solidFill>
                          <a:effectLst/>
                          <a:latin typeface="+mn-lt"/>
                        </a:rPr>
                        <a:t>41,688</a:t>
                      </a:r>
                    </a:p>
                  </a:txBody>
                  <a:tcPr marL="6350" marR="6350" marT="6350" marB="0" anchor="b"/>
                </a:tc>
                <a:tc>
                  <a:txBody>
                    <a:bodyPr/>
                    <a:lstStyle/>
                    <a:p>
                      <a:pPr algn="r" fontAlgn="b"/>
                      <a:r>
                        <a:rPr lang="en-US" sz="1700" u="none" strike="noStrike" dirty="0">
                          <a:effectLst/>
                          <a:latin typeface="+mn-lt"/>
                        </a:rPr>
                        <a:t>1,983</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43 ,671</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846515959"/>
                  </a:ext>
                </a:extLst>
              </a:tr>
              <a:tr h="754376">
                <a:tc>
                  <a:txBody>
                    <a:bodyPr/>
                    <a:lstStyle/>
                    <a:p>
                      <a:pPr algn="l" fontAlgn="b"/>
                      <a:r>
                        <a:rPr lang="en-US" sz="1700" b="1" u="none" strike="noStrike" dirty="0">
                          <a:solidFill>
                            <a:schemeClr val="tx1"/>
                          </a:solidFill>
                          <a:effectLst/>
                          <a:latin typeface="+mn-lt"/>
                        </a:rPr>
                        <a:t> Grand Total</a:t>
                      </a:r>
                      <a:endParaRPr lang="en-US" sz="1700" b="1" i="0" u="none" strike="noStrike" dirty="0">
                        <a:solidFill>
                          <a:schemeClr val="tx1"/>
                        </a:solidFill>
                        <a:effectLst/>
                        <a:latin typeface="+mn-lt"/>
                      </a:endParaRPr>
                    </a:p>
                  </a:txBody>
                  <a:tcPr marL="6350" marR="6350" marT="6350" marB="0" anchor="b"/>
                </a:tc>
                <a:tc>
                  <a:txBody>
                    <a:bodyPr/>
                    <a:lstStyle/>
                    <a:p>
                      <a:pPr algn="r" fontAlgn="b"/>
                      <a:r>
                        <a:rPr lang="en-US" sz="1700" b="1" u="none" strike="noStrike" dirty="0">
                          <a:solidFill>
                            <a:schemeClr val="tx1"/>
                          </a:solidFill>
                          <a:effectLst/>
                          <a:latin typeface="+mn-lt"/>
                        </a:rPr>
                        <a:t>127,734</a:t>
                      </a:r>
                      <a:endParaRPr lang="en-US" sz="1700" b="1" i="0" u="none" strike="noStrike" dirty="0">
                        <a:solidFill>
                          <a:schemeClr val="tx1"/>
                        </a:solidFill>
                        <a:effectLst/>
                        <a:latin typeface="+mn-lt"/>
                      </a:endParaRPr>
                    </a:p>
                  </a:txBody>
                  <a:tcPr marL="6350" marR="6350" marT="6350" marB="0" anchor="b"/>
                </a:tc>
                <a:tc>
                  <a:txBody>
                    <a:bodyPr/>
                    <a:lstStyle/>
                    <a:p>
                      <a:pPr algn="r" fontAlgn="b"/>
                      <a:r>
                        <a:rPr lang="en-US" sz="1700" b="1" u="none" strike="noStrike" dirty="0">
                          <a:solidFill>
                            <a:schemeClr val="tx1"/>
                          </a:solidFill>
                          <a:effectLst/>
                          <a:latin typeface="+mn-lt"/>
                        </a:rPr>
                        <a:t>68,974</a:t>
                      </a:r>
                      <a:endParaRPr lang="en-US" sz="1700" b="1" i="0" u="none" strike="noStrike" dirty="0">
                        <a:solidFill>
                          <a:schemeClr val="tx1"/>
                        </a:solidFill>
                        <a:effectLst/>
                        <a:latin typeface="+mn-lt"/>
                      </a:endParaRPr>
                    </a:p>
                  </a:txBody>
                  <a:tcPr marL="6350" marR="6350" marT="6350" marB="0" anchor="b"/>
                </a:tc>
                <a:tc>
                  <a:txBody>
                    <a:bodyPr/>
                    <a:lstStyle/>
                    <a:p>
                      <a:pPr algn="r" fontAlgn="b"/>
                      <a:r>
                        <a:rPr lang="en-US" sz="1700" b="1" i="0" u="none" strike="noStrike" dirty="0">
                          <a:solidFill>
                            <a:schemeClr val="tx1"/>
                          </a:solidFill>
                          <a:effectLst/>
                          <a:latin typeface="+mn-lt"/>
                        </a:rPr>
                        <a:t>196,708</a:t>
                      </a:r>
                    </a:p>
                  </a:txBody>
                  <a:tcPr marL="6350" marR="6350" marT="6350" marB="0" anchor="b"/>
                </a:tc>
                <a:extLst>
                  <a:ext uri="{0D108BD9-81ED-4DB2-BD59-A6C34878D82A}">
                    <a16:rowId xmlns:a16="http://schemas.microsoft.com/office/drawing/2014/main" val="2934440209"/>
                  </a:ext>
                </a:extLst>
              </a:tr>
            </a:tbl>
          </a:graphicData>
        </a:graphic>
      </p:graphicFrame>
    </p:spTree>
    <p:extLst>
      <p:ext uri="{BB962C8B-B14F-4D97-AF65-F5344CB8AC3E}">
        <p14:creationId xmlns:p14="http://schemas.microsoft.com/office/powerpoint/2010/main" val="3689769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BF53E-9C10-4BB5-9F6A-CB27D9DDBC22}"/>
              </a:ext>
            </a:extLst>
          </p:cNvPr>
          <p:cNvSpPr>
            <a:spLocks noGrp="1"/>
          </p:cNvSpPr>
          <p:nvPr>
            <p:ph type="title"/>
          </p:nvPr>
        </p:nvSpPr>
        <p:spPr>
          <a:xfrm>
            <a:off x="262647" y="1128408"/>
            <a:ext cx="2947482" cy="4601183"/>
          </a:xfrm>
        </p:spPr>
        <p:txBody>
          <a:bodyPr/>
          <a:lstStyle/>
          <a:p>
            <a:r>
              <a:rPr lang="en-US" dirty="0"/>
              <a:t>PFA DEBT SERVICE</a:t>
            </a:r>
            <a:br>
              <a:rPr lang="en-US" dirty="0"/>
            </a:br>
            <a:br>
              <a:rPr lang="en-US" dirty="0"/>
            </a:br>
            <a:r>
              <a:rPr lang="en-US" dirty="0"/>
              <a:t>FY 2023</a:t>
            </a:r>
            <a:br>
              <a:rPr lang="en-US" dirty="0"/>
            </a:br>
            <a:endParaRPr lang="en-US" dirty="0"/>
          </a:p>
        </p:txBody>
      </p:sp>
      <p:sp>
        <p:nvSpPr>
          <p:cNvPr id="3" name="Content Placeholder 2">
            <a:extLst>
              <a:ext uri="{FF2B5EF4-FFF2-40B4-BE49-F238E27FC236}">
                <a16:creationId xmlns:a16="http://schemas.microsoft.com/office/drawing/2014/main" id="{3EB5DDB0-B7B0-412F-96DA-F765593AAA68}"/>
              </a:ext>
            </a:extLst>
          </p:cNvPr>
          <p:cNvSpPr>
            <a:spLocks noGrp="1"/>
          </p:cNvSpPr>
          <p:nvPr>
            <p:ph idx="1"/>
          </p:nvPr>
        </p:nvSpPr>
        <p:spPr>
          <a:xfrm>
            <a:off x="3616037" y="825336"/>
            <a:ext cx="7568431" cy="5159412"/>
          </a:xfrm>
        </p:spPr>
        <p:txBody>
          <a:bodyPr/>
          <a:lstStyle/>
          <a:p>
            <a:endParaRPr lang="en-VI" dirty="0"/>
          </a:p>
        </p:txBody>
      </p:sp>
      <p:sp>
        <p:nvSpPr>
          <p:cNvPr id="6" name="Slide Number Placeholder 5">
            <a:extLst>
              <a:ext uri="{FF2B5EF4-FFF2-40B4-BE49-F238E27FC236}">
                <a16:creationId xmlns:a16="http://schemas.microsoft.com/office/drawing/2014/main" id="{15ADC08A-9A9D-49E8-A27E-566365086211}"/>
              </a:ext>
            </a:extLst>
          </p:cNvPr>
          <p:cNvSpPr>
            <a:spLocks noGrp="1"/>
          </p:cNvSpPr>
          <p:nvPr>
            <p:ph type="sldNum" sz="quarter" idx="12"/>
          </p:nvPr>
        </p:nvSpPr>
        <p:spPr/>
        <p:txBody>
          <a:bodyPr/>
          <a:lstStyle/>
          <a:p>
            <a:fld id="{4FAB73BC-B049-4115-A692-8D63A059BFB8}" type="slidenum">
              <a:rPr lang="en-US" smtClean="0"/>
              <a:pPr/>
              <a:t>8</a:t>
            </a:fld>
            <a:endParaRPr lang="en-US" dirty="0"/>
          </a:p>
        </p:txBody>
      </p:sp>
      <p:graphicFrame>
        <p:nvGraphicFramePr>
          <p:cNvPr id="4" name="Table 3">
            <a:extLst>
              <a:ext uri="{FF2B5EF4-FFF2-40B4-BE49-F238E27FC236}">
                <a16:creationId xmlns:a16="http://schemas.microsoft.com/office/drawing/2014/main" id="{54579821-509D-4823-8173-2C7855B492F8}"/>
              </a:ext>
            </a:extLst>
          </p:cNvPr>
          <p:cNvGraphicFramePr>
            <a:graphicFrameLocks noGrp="1"/>
          </p:cNvGraphicFramePr>
          <p:nvPr>
            <p:extLst>
              <p:ext uri="{D42A27DB-BD31-4B8C-83A1-F6EECF244321}">
                <p14:modId xmlns:p14="http://schemas.microsoft.com/office/powerpoint/2010/main" val="1647327909"/>
              </p:ext>
            </p:extLst>
          </p:nvPr>
        </p:nvGraphicFramePr>
        <p:xfrm>
          <a:off x="3481813" y="825337"/>
          <a:ext cx="8136939" cy="5207326"/>
        </p:xfrm>
        <a:graphic>
          <a:graphicData uri="http://schemas.openxmlformats.org/drawingml/2006/table">
            <a:tbl>
              <a:tblPr>
                <a:tableStyleId>{5C22544A-7EE6-4342-B048-85BDC9FD1C3A}</a:tableStyleId>
              </a:tblPr>
              <a:tblGrid>
                <a:gridCol w="4539555">
                  <a:extLst>
                    <a:ext uri="{9D8B030D-6E8A-4147-A177-3AD203B41FA5}">
                      <a16:colId xmlns:a16="http://schemas.microsoft.com/office/drawing/2014/main" val="486539919"/>
                    </a:ext>
                  </a:extLst>
                </a:gridCol>
                <a:gridCol w="1199128">
                  <a:extLst>
                    <a:ext uri="{9D8B030D-6E8A-4147-A177-3AD203B41FA5}">
                      <a16:colId xmlns:a16="http://schemas.microsoft.com/office/drawing/2014/main" val="1844950841"/>
                    </a:ext>
                  </a:extLst>
                </a:gridCol>
                <a:gridCol w="1199128">
                  <a:extLst>
                    <a:ext uri="{9D8B030D-6E8A-4147-A177-3AD203B41FA5}">
                      <a16:colId xmlns:a16="http://schemas.microsoft.com/office/drawing/2014/main" val="3292234094"/>
                    </a:ext>
                  </a:extLst>
                </a:gridCol>
                <a:gridCol w="1199128">
                  <a:extLst>
                    <a:ext uri="{9D8B030D-6E8A-4147-A177-3AD203B41FA5}">
                      <a16:colId xmlns:a16="http://schemas.microsoft.com/office/drawing/2014/main" val="2301821260"/>
                    </a:ext>
                  </a:extLst>
                </a:gridCol>
              </a:tblGrid>
              <a:tr h="595582">
                <a:tc>
                  <a:txBody>
                    <a:bodyPr/>
                    <a:lstStyle/>
                    <a:p>
                      <a:pPr algn="l" fontAlgn="b"/>
                      <a:r>
                        <a:rPr lang="en-US" sz="1700" u="sng" strike="noStrike" dirty="0">
                          <a:effectLst/>
                          <a:latin typeface="+mn-lt"/>
                        </a:rPr>
                        <a:t> $ In Thousands    (Fiscal Year 2023) </a:t>
                      </a:r>
                      <a:endParaRPr lang="en-US" sz="1700" b="1" i="1" u="sng" strike="noStrike" dirty="0">
                        <a:solidFill>
                          <a:srgbClr val="000000"/>
                        </a:solidFill>
                        <a:effectLst/>
                        <a:latin typeface="+mn-lt"/>
                      </a:endParaRPr>
                    </a:p>
                  </a:txBody>
                  <a:tcPr marL="6350" marR="6350" marT="6350" marB="0" anchor="b"/>
                </a:tc>
                <a:tc>
                  <a:txBody>
                    <a:bodyPr/>
                    <a:lstStyle/>
                    <a:p>
                      <a:pPr algn="r" fontAlgn="b"/>
                      <a:r>
                        <a:rPr lang="en-US" sz="1700" u="sng" strike="noStrike" dirty="0">
                          <a:effectLst/>
                          <a:latin typeface="+mn-lt"/>
                        </a:rPr>
                        <a:t>Principal</a:t>
                      </a:r>
                      <a:endParaRPr lang="en-US" sz="1700" b="1" i="1" u="sng" strike="noStrike" dirty="0">
                        <a:solidFill>
                          <a:srgbClr val="000000"/>
                        </a:solidFill>
                        <a:effectLst/>
                        <a:latin typeface="+mn-lt"/>
                      </a:endParaRPr>
                    </a:p>
                  </a:txBody>
                  <a:tcPr marL="6350" marR="6350" marT="6350" marB="0" anchor="b"/>
                </a:tc>
                <a:tc>
                  <a:txBody>
                    <a:bodyPr/>
                    <a:lstStyle/>
                    <a:p>
                      <a:pPr algn="r" fontAlgn="b"/>
                      <a:r>
                        <a:rPr lang="en-US" sz="1700" u="sng" strike="noStrike" dirty="0">
                          <a:effectLst/>
                          <a:latin typeface="+mn-lt"/>
                        </a:rPr>
                        <a:t>Interest</a:t>
                      </a:r>
                      <a:endParaRPr lang="en-US" sz="1700" b="1" i="1" u="sng" strike="noStrike" dirty="0">
                        <a:solidFill>
                          <a:srgbClr val="000000"/>
                        </a:solidFill>
                        <a:effectLst/>
                        <a:latin typeface="+mn-lt"/>
                      </a:endParaRPr>
                    </a:p>
                  </a:txBody>
                  <a:tcPr marL="6350" marR="6350" marT="6350" marB="0" anchor="b"/>
                </a:tc>
                <a:tc>
                  <a:txBody>
                    <a:bodyPr/>
                    <a:lstStyle/>
                    <a:p>
                      <a:pPr algn="r" fontAlgn="b"/>
                      <a:r>
                        <a:rPr lang="en-US" sz="1700" u="sng" strike="noStrike" dirty="0">
                          <a:effectLst/>
                          <a:latin typeface="+mn-lt"/>
                        </a:rPr>
                        <a:t>Total</a:t>
                      </a:r>
                      <a:endParaRPr lang="en-US" sz="1700" b="1" i="1" u="sng"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432830652"/>
                  </a:ext>
                </a:extLst>
              </a:tr>
              <a:tr h="595582">
                <a:tc>
                  <a:txBody>
                    <a:bodyPr/>
                    <a:lstStyle/>
                    <a:p>
                      <a:pPr algn="l" fontAlgn="b"/>
                      <a:r>
                        <a:rPr lang="en-US" sz="1700" u="none" strike="noStrike" dirty="0">
                          <a:effectLst/>
                          <a:latin typeface="+mn-lt"/>
                        </a:rPr>
                        <a:t> GRT (General Obligations)</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31,630</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27,056</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58,686</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67932278"/>
                  </a:ext>
                </a:extLst>
              </a:tr>
              <a:tr h="595582">
                <a:tc>
                  <a:txBody>
                    <a:bodyPr/>
                    <a:lstStyle/>
                    <a:p>
                      <a:pPr algn="l" fontAlgn="b"/>
                      <a:r>
                        <a:rPr lang="en-US" sz="1700" u="none" strike="noStrike" dirty="0">
                          <a:effectLst/>
                          <a:latin typeface="+mn-lt"/>
                        </a:rPr>
                        <a:t> Tax Incremental Financing (Island Crossings)</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566</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b="0" i="0" u="none" strike="noStrike" dirty="0">
                          <a:solidFill>
                            <a:srgbClr val="000000"/>
                          </a:solidFill>
                          <a:effectLst/>
                          <a:latin typeface="+mn-lt"/>
                        </a:rPr>
                        <a:t>649</a:t>
                      </a:r>
                    </a:p>
                  </a:txBody>
                  <a:tcPr marL="6350" marR="6350" marT="6350" marB="0" anchor="b"/>
                </a:tc>
                <a:tc>
                  <a:txBody>
                    <a:bodyPr/>
                    <a:lstStyle/>
                    <a:p>
                      <a:pPr algn="r" fontAlgn="b"/>
                      <a:r>
                        <a:rPr lang="en-US" sz="1700" u="none" strike="noStrike" dirty="0">
                          <a:effectLst/>
                          <a:latin typeface="+mn-lt"/>
                        </a:rPr>
                        <a:t>1,215</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926250896"/>
                  </a:ext>
                </a:extLst>
              </a:tr>
              <a:tr h="641141">
                <a:tc>
                  <a:txBody>
                    <a:bodyPr/>
                    <a:lstStyle/>
                    <a:p>
                      <a:pPr algn="l" fontAlgn="b"/>
                      <a:r>
                        <a:rPr lang="en-US" sz="1700" u="none" strike="noStrike" dirty="0">
                          <a:effectLst/>
                          <a:latin typeface="+mn-lt"/>
                        </a:rPr>
                        <a:t> </a:t>
                      </a:r>
                    </a:p>
                    <a:p>
                      <a:pPr algn="l" fontAlgn="b"/>
                      <a:r>
                        <a:rPr lang="en-US" sz="1700" u="none" strike="noStrike" dirty="0">
                          <a:effectLst/>
                          <a:latin typeface="+mn-lt"/>
                        </a:rPr>
                        <a:t> GARVEE </a:t>
                      </a:r>
                      <a:r>
                        <a:rPr lang="en-US" sz="1500" u="none" strike="noStrike" dirty="0">
                          <a:effectLst/>
                          <a:latin typeface="+mn-lt"/>
                        </a:rPr>
                        <a:t>(Paid from Federal Highway Grant  Revenues)</a:t>
                      </a:r>
                      <a:endParaRPr lang="en-US" sz="15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4,430</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3,145</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7,575</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261848226"/>
                  </a:ext>
                </a:extLst>
              </a:tr>
              <a:tr h="595582">
                <a:tc>
                  <a:txBody>
                    <a:bodyPr/>
                    <a:lstStyle/>
                    <a:p>
                      <a:pPr algn="l" fontAlgn="b"/>
                      <a:r>
                        <a:rPr lang="en-US" sz="1700" b="1" i="0" u="none" strike="noStrike" dirty="0">
                          <a:solidFill>
                            <a:schemeClr val="tx1"/>
                          </a:solidFill>
                          <a:effectLst/>
                          <a:latin typeface="+mn-lt"/>
                        </a:rPr>
                        <a:t> Total PFA</a:t>
                      </a:r>
                    </a:p>
                  </a:txBody>
                  <a:tcPr marL="6350" marR="6350" marT="6350" marB="0" anchor="b"/>
                </a:tc>
                <a:tc>
                  <a:txBody>
                    <a:bodyPr/>
                    <a:lstStyle/>
                    <a:p>
                      <a:pPr algn="r" fontAlgn="b"/>
                      <a:r>
                        <a:rPr lang="en-US" sz="1700" b="1" i="0" u="none" strike="noStrike" dirty="0">
                          <a:solidFill>
                            <a:schemeClr val="tx1"/>
                          </a:solidFill>
                          <a:effectLst/>
                          <a:latin typeface="+mn-lt"/>
                        </a:rPr>
                        <a:t>36,626</a:t>
                      </a:r>
                    </a:p>
                  </a:txBody>
                  <a:tcPr marL="6350" marR="6350" marT="6350" marB="0" anchor="b"/>
                </a:tc>
                <a:tc>
                  <a:txBody>
                    <a:bodyPr/>
                    <a:lstStyle/>
                    <a:p>
                      <a:pPr algn="r" fontAlgn="b"/>
                      <a:r>
                        <a:rPr lang="en-US" sz="1700" b="1" i="0" u="none" strike="noStrike" dirty="0">
                          <a:solidFill>
                            <a:schemeClr val="tx1"/>
                          </a:solidFill>
                          <a:effectLst/>
                          <a:latin typeface="+mn-lt"/>
                        </a:rPr>
                        <a:t>30,850</a:t>
                      </a:r>
                    </a:p>
                  </a:txBody>
                  <a:tcPr marL="6350" marR="6350" marT="6350" marB="0" anchor="b"/>
                </a:tc>
                <a:tc>
                  <a:txBody>
                    <a:bodyPr/>
                    <a:lstStyle/>
                    <a:p>
                      <a:pPr algn="r" fontAlgn="b"/>
                      <a:r>
                        <a:rPr lang="en-US" sz="1700" b="1" i="0" u="none" strike="noStrike" dirty="0">
                          <a:solidFill>
                            <a:schemeClr val="tx1"/>
                          </a:solidFill>
                          <a:effectLst/>
                          <a:latin typeface="+mn-lt"/>
                        </a:rPr>
                        <a:t>67,476</a:t>
                      </a:r>
                    </a:p>
                  </a:txBody>
                  <a:tcPr marL="6350" marR="6350" marT="6350" marB="0" anchor="b"/>
                </a:tc>
                <a:extLst>
                  <a:ext uri="{0D108BD9-81ED-4DB2-BD59-A6C34878D82A}">
                    <a16:rowId xmlns:a16="http://schemas.microsoft.com/office/drawing/2014/main" val="1215381297"/>
                  </a:ext>
                </a:extLst>
              </a:tr>
              <a:tr h="595582">
                <a:tc>
                  <a:txBody>
                    <a:bodyPr/>
                    <a:lstStyle/>
                    <a:p>
                      <a:pPr algn="l" fontAlgn="b"/>
                      <a:r>
                        <a:rPr lang="en-US" sz="1700" u="none" strike="noStrike" dirty="0">
                          <a:effectLst/>
                          <a:latin typeface="+mn-lt"/>
                        </a:rPr>
                        <a:t> Guarantees (WICO)</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b="0" i="0" u="none" strike="noStrike" dirty="0">
                          <a:solidFill>
                            <a:srgbClr val="000000"/>
                          </a:solidFill>
                          <a:effectLst/>
                          <a:latin typeface="+mn-lt"/>
                        </a:rPr>
                        <a:t>0</a:t>
                      </a:r>
                    </a:p>
                  </a:txBody>
                  <a:tcPr marL="6350" marR="6350" marT="6350" marB="0" anchor="b"/>
                </a:tc>
                <a:tc>
                  <a:txBody>
                    <a:bodyPr/>
                    <a:lstStyle/>
                    <a:p>
                      <a:pPr algn="r" fontAlgn="b"/>
                      <a:r>
                        <a:rPr lang="en-US" sz="1700" b="0" i="0" u="none" strike="noStrike" dirty="0">
                          <a:solidFill>
                            <a:srgbClr val="000000"/>
                          </a:solidFill>
                          <a:effectLst/>
                          <a:latin typeface="+mn-lt"/>
                        </a:rPr>
                        <a:t>0</a:t>
                      </a:r>
                    </a:p>
                  </a:txBody>
                  <a:tcPr marL="6350" marR="6350" marT="6350" marB="0" anchor="b"/>
                </a:tc>
                <a:tc>
                  <a:txBody>
                    <a:bodyPr/>
                    <a:lstStyle/>
                    <a:p>
                      <a:pPr algn="r" fontAlgn="b"/>
                      <a:r>
                        <a:rPr lang="en-US" sz="1700" b="0" i="0" u="none" strike="noStrike" dirty="0">
                          <a:solidFill>
                            <a:srgbClr val="000000"/>
                          </a:solidFill>
                          <a:effectLst/>
                          <a:latin typeface="+mn-lt"/>
                        </a:rPr>
                        <a:t>0</a:t>
                      </a:r>
                    </a:p>
                  </a:txBody>
                  <a:tcPr marL="6350" marR="6350" marT="6350" marB="0" anchor="b"/>
                </a:tc>
                <a:extLst>
                  <a:ext uri="{0D108BD9-81ED-4DB2-BD59-A6C34878D82A}">
                    <a16:rowId xmlns:a16="http://schemas.microsoft.com/office/drawing/2014/main" val="3846515959"/>
                  </a:ext>
                </a:extLst>
              </a:tr>
              <a:tr h="739992">
                <a:tc>
                  <a:txBody>
                    <a:bodyPr/>
                    <a:lstStyle/>
                    <a:p>
                      <a:pPr algn="l" fontAlgn="b"/>
                      <a:r>
                        <a:rPr lang="en-US" sz="1700" b="1" u="none" strike="noStrike" dirty="0">
                          <a:solidFill>
                            <a:schemeClr val="tx1"/>
                          </a:solidFill>
                          <a:effectLst/>
                          <a:latin typeface="+mn-lt"/>
                        </a:rPr>
                        <a:t> Grand Total</a:t>
                      </a:r>
                      <a:endParaRPr lang="en-US" sz="1700" b="1" i="0" u="none" strike="noStrike" dirty="0">
                        <a:solidFill>
                          <a:schemeClr val="tx1"/>
                        </a:solidFill>
                        <a:effectLst/>
                        <a:latin typeface="+mn-lt"/>
                      </a:endParaRPr>
                    </a:p>
                  </a:txBody>
                  <a:tcPr marL="6350" marR="6350" marT="6350" marB="0" anchor="b"/>
                </a:tc>
                <a:tc>
                  <a:txBody>
                    <a:bodyPr/>
                    <a:lstStyle/>
                    <a:p>
                      <a:pPr algn="r" fontAlgn="b"/>
                      <a:r>
                        <a:rPr lang="en-US" sz="1700" b="1" i="0" u="none" strike="noStrike" dirty="0">
                          <a:solidFill>
                            <a:schemeClr val="tx1"/>
                          </a:solidFill>
                          <a:effectLst/>
                          <a:latin typeface="+mn-lt"/>
                        </a:rPr>
                        <a:t>36,626</a:t>
                      </a:r>
                    </a:p>
                  </a:txBody>
                  <a:tcPr marL="6350" marR="6350" marT="6350" marB="0" anchor="b"/>
                </a:tc>
                <a:tc>
                  <a:txBody>
                    <a:bodyPr/>
                    <a:lstStyle/>
                    <a:p>
                      <a:pPr algn="r" fontAlgn="b"/>
                      <a:r>
                        <a:rPr lang="en-US" sz="1700" b="1" i="0" u="none" strike="noStrike" dirty="0">
                          <a:solidFill>
                            <a:schemeClr val="tx1"/>
                          </a:solidFill>
                          <a:effectLst/>
                          <a:latin typeface="+mn-lt"/>
                        </a:rPr>
                        <a:t>30,850</a:t>
                      </a:r>
                    </a:p>
                  </a:txBody>
                  <a:tcPr marL="6350" marR="6350" marT="6350" marB="0" anchor="b"/>
                </a:tc>
                <a:tc>
                  <a:txBody>
                    <a:bodyPr/>
                    <a:lstStyle/>
                    <a:p>
                      <a:pPr algn="r" fontAlgn="b"/>
                      <a:r>
                        <a:rPr lang="en-US" sz="1700" b="1" i="0" u="none" strike="noStrike" dirty="0">
                          <a:solidFill>
                            <a:schemeClr val="tx1"/>
                          </a:solidFill>
                          <a:effectLst/>
                          <a:latin typeface="+mn-lt"/>
                        </a:rPr>
                        <a:t>67,476</a:t>
                      </a:r>
                    </a:p>
                  </a:txBody>
                  <a:tcPr marL="6350" marR="6350" marT="6350" marB="0" anchor="b"/>
                </a:tc>
                <a:extLst>
                  <a:ext uri="{0D108BD9-81ED-4DB2-BD59-A6C34878D82A}">
                    <a16:rowId xmlns:a16="http://schemas.microsoft.com/office/drawing/2014/main" val="2934440209"/>
                  </a:ext>
                </a:extLst>
              </a:tr>
              <a:tr h="848283">
                <a:tc gridSpan="4">
                  <a:txBody>
                    <a:bodyPr/>
                    <a:lstStyle/>
                    <a:p>
                      <a:pPr algn="l" fontAlgn="b"/>
                      <a:endParaRPr lang="en-US" sz="1700" b="1" i="1" u="none" strike="noStrike" dirty="0">
                        <a:solidFill>
                          <a:schemeClr val="tx1"/>
                        </a:solidFill>
                        <a:effectLst/>
                        <a:latin typeface="+mn-lt"/>
                      </a:endParaRPr>
                    </a:p>
                  </a:txBody>
                  <a:tcPr marL="6350" marR="6350" marT="6350" marB="0" anchor="b"/>
                </a:tc>
                <a:tc hMerge="1">
                  <a:txBody>
                    <a:bodyPr/>
                    <a:lstStyle/>
                    <a:p>
                      <a:pPr algn="r" fontAlgn="b"/>
                      <a:endParaRPr lang="en-US" sz="1700" b="1" i="0" u="none" strike="noStrike" dirty="0">
                        <a:solidFill>
                          <a:schemeClr val="tx1"/>
                        </a:solidFill>
                        <a:effectLst/>
                        <a:latin typeface="+mn-lt"/>
                      </a:endParaRPr>
                    </a:p>
                  </a:txBody>
                  <a:tcPr marL="6350" marR="6350" marT="6350" marB="0" anchor="b"/>
                </a:tc>
                <a:tc hMerge="1">
                  <a:txBody>
                    <a:bodyPr/>
                    <a:lstStyle/>
                    <a:p>
                      <a:pPr algn="r" fontAlgn="b"/>
                      <a:endParaRPr lang="en-US" sz="1700" b="1" i="0" u="none" strike="noStrike" dirty="0">
                        <a:solidFill>
                          <a:schemeClr val="tx1"/>
                        </a:solidFill>
                        <a:effectLst/>
                        <a:latin typeface="+mn-lt"/>
                      </a:endParaRPr>
                    </a:p>
                  </a:txBody>
                  <a:tcPr marL="6350" marR="6350" marT="6350" marB="0" anchor="b"/>
                </a:tc>
                <a:tc hMerge="1">
                  <a:txBody>
                    <a:bodyPr/>
                    <a:lstStyle/>
                    <a:p>
                      <a:pPr algn="r" fontAlgn="b"/>
                      <a:endParaRPr lang="en-US" sz="1700" b="1" i="0" u="none" strike="noStrike" dirty="0">
                        <a:solidFill>
                          <a:schemeClr val="tx1"/>
                        </a:solidFill>
                        <a:effectLst/>
                        <a:latin typeface="+mn-lt"/>
                      </a:endParaRPr>
                    </a:p>
                  </a:txBody>
                  <a:tcPr marL="6350" marR="6350" marT="6350" marB="0" anchor="b"/>
                </a:tc>
                <a:extLst>
                  <a:ext uri="{0D108BD9-81ED-4DB2-BD59-A6C34878D82A}">
                    <a16:rowId xmlns:a16="http://schemas.microsoft.com/office/drawing/2014/main" val="2921909095"/>
                  </a:ext>
                </a:extLst>
              </a:tr>
            </a:tbl>
          </a:graphicData>
        </a:graphic>
      </p:graphicFrame>
    </p:spTree>
    <p:extLst>
      <p:ext uri="{BB962C8B-B14F-4D97-AF65-F5344CB8AC3E}">
        <p14:creationId xmlns:p14="http://schemas.microsoft.com/office/powerpoint/2010/main" val="4025287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F08547-4FFD-4128-8CED-181C51C2161A}"/>
              </a:ext>
            </a:extLst>
          </p:cNvPr>
          <p:cNvSpPr>
            <a:spLocks noGrp="1"/>
          </p:cNvSpPr>
          <p:nvPr>
            <p:ph type="title"/>
          </p:nvPr>
        </p:nvSpPr>
        <p:spPr/>
        <p:txBody>
          <a:bodyPr/>
          <a:lstStyle/>
          <a:p>
            <a:r>
              <a:rPr lang="en-US" dirty="0"/>
              <a:t>PFA DEBT SERVICE</a:t>
            </a:r>
            <a:br>
              <a:rPr lang="en-US" dirty="0"/>
            </a:br>
            <a:br>
              <a:rPr lang="en-US" dirty="0"/>
            </a:br>
            <a:r>
              <a:rPr lang="en-US" dirty="0"/>
              <a:t>FY 2024</a:t>
            </a:r>
            <a:endParaRPr lang="en-VI" dirty="0"/>
          </a:p>
        </p:txBody>
      </p:sp>
      <p:sp>
        <p:nvSpPr>
          <p:cNvPr id="2" name="Slide Number Placeholder 1">
            <a:extLst>
              <a:ext uri="{FF2B5EF4-FFF2-40B4-BE49-F238E27FC236}">
                <a16:creationId xmlns:a16="http://schemas.microsoft.com/office/drawing/2014/main" id="{BD4DE368-06AD-4C40-9967-1AB863DFA9C6}"/>
              </a:ext>
            </a:extLst>
          </p:cNvPr>
          <p:cNvSpPr>
            <a:spLocks noGrp="1"/>
          </p:cNvSpPr>
          <p:nvPr>
            <p:ph type="sldNum" sz="quarter" idx="12"/>
          </p:nvPr>
        </p:nvSpPr>
        <p:spPr/>
        <p:txBody>
          <a:bodyPr/>
          <a:lstStyle/>
          <a:p>
            <a:fld id="{4FAB73BC-B049-4115-A692-8D63A059BFB8}" type="slidenum">
              <a:rPr lang="en-US" smtClean="0"/>
              <a:pPr/>
              <a:t>9</a:t>
            </a:fld>
            <a:endParaRPr lang="en-US" dirty="0"/>
          </a:p>
        </p:txBody>
      </p:sp>
      <p:graphicFrame>
        <p:nvGraphicFramePr>
          <p:cNvPr id="6" name="Table 5">
            <a:extLst>
              <a:ext uri="{FF2B5EF4-FFF2-40B4-BE49-F238E27FC236}">
                <a16:creationId xmlns:a16="http://schemas.microsoft.com/office/drawing/2014/main" id="{5D7AEA58-77EB-4707-BB46-C566BBDCE3C9}"/>
              </a:ext>
            </a:extLst>
          </p:cNvPr>
          <p:cNvGraphicFramePr>
            <a:graphicFrameLocks noGrp="1"/>
          </p:cNvGraphicFramePr>
          <p:nvPr>
            <p:extLst>
              <p:ext uri="{D42A27DB-BD31-4B8C-83A1-F6EECF244321}">
                <p14:modId xmlns:p14="http://schemas.microsoft.com/office/powerpoint/2010/main" val="923858068"/>
              </p:ext>
            </p:extLst>
          </p:nvPr>
        </p:nvGraphicFramePr>
        <p:xfrm>
          <a:off x="3618689" y="788564"/>
          <a:ext cx="7976682" cy="5268287"/>
        </p:xfrm>
        <a:graphic>
          <a:graphicData uri="http://schemas.openxmlformats.org/drawingml/2006/table">
            <a:tbl>
              <a:tblPr>
                <a:tableStyleId>{5C22544A-7EE6-4342-B048-85BDC9FD1C3A}</a:tableStyleId>
              </a:tblPr>
              <a:tblGrid>
                <a:gridCol w="4450149">
                  <a:extLst>
                    <a:ext uri="{9D8B030D-6E8A-4147-A177-3AD203B41FA5}">
                      <a16:colId xmlns:a16="http://schemas.microsoft.com/office/drawing/2014/main" val="4081674658"/>
                    </a:ext>
                  </a:extLst>
                </a:gridCol>
                <a:gridCol w="1175511">
                  <a:extLst>
                    <a:ext uri="{9D8B030D-6E8A-4147-A177-3AD203B41FA5}">
                      <a16:colId xmlns:a16="http://schemas.microsoft.com/office/drawing/2014/main" val="3483106900"/>
                    </a:ext>
                  </a:extLst>
                </a:gridCol>
                <a:gridCol w="1175511">
                  <a:extLst>
                    <a:ext uri="{9D8B030D-6E8A-4147-A177-3AD203B41FA5}">
                      <a16:colId xmlns:a16="http://schemas.microsoft.com/office/drawing/2014/main" val="2272925552"/>
                    </a:ext>
                  </a:extLst>
                </a:gridCol>
                <a:gridCol w="1175511">
                  <a:extLst>
                    <a:ext uri="{9D8B030D-6E8A-4147-A177-3AD203B41FA5}">
                      <a16:colId xmlns:a16="http://schemas.microsoft.com/office/drawing/2014/main" val="828682797"/>
                    </a:ext>
                  </a:extLst>
                </a:gridCol>
              </a:tblGrid>
              <a:tr h="658690">
                <a:tc>
                  <a:txBody>
                    <a:bodyPr/>
                    <a:lstStyle/>
                    <a:p>
                      <a:pPr algn="l" fontAlgn="b"/>
                      <a:r>
                        <a:rPr lang="en-US" sz="1700" u="sng" strike="noStrike" dirty="0">
                          <a:effectLst/>
                        </a:rPr>
                        <a:t> $ In Thousands    (Fiscal Year 2024)</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Principal</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Interest</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Total</a:t>
                      </a:r>
                      <a:endParaRPr lang="en-US" sz="1700" b="1" i="1" u="sng"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39190096"/>
                  </a:ext>
                </a:extLst>
              </a:tr>
              <a:tr h="658690">
                <a:tc>
                  <a:txBody>
                    <a:bodyPr/>
                    <a:lstStyle/>
                    <a:p>
                      <a:pPr algn="l" fontAlgn="b"/>
                      <a:r>
                        <a:rPr lang="en-US" sz="1700" u="none" strike="noStrike" dirty="0">
                          <a:effectLst/>
                        </a:rPr>
                        <a:t> GRT (General Obligations)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36,665</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25,347</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62,012</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68829987"/>
                  </a:ext>
                </a:extLst>
              </a:tr>
              <a:tr h="658690">
                <a:tc>
                  <a:txBody>
                    <a:bodyPr/>
                    <a:lstStyle/>
                    <a:p>
                      <a:pPr algn="l" fontAlgn="b"/>
                      <a:r>
                        <a:rPr lang="en-US" sz="1700" u="none" strike="noStrike" dirty="0">
                          <a:effectLst/>
                        </a:rPr>
                        <a:t> Tax Incremental Financing (Island Crossings)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604</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a:effectLst/>
                        </a:rPr>
                        <a:t>610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1,215</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70902618"/>
                  </a:ext>
                </a:extLst>
              </a:tr>
              <a:tr h="674235">
                <a:tc>
                  <a:txBody>
                    <a:bodyPr/>
                    <a:lstStyle/>
                    <a:p>
                      <a:pPr algn="l" fontAlgn="b"/>
                      <a:r>
                        <a:rPr lang="en-US" sz="1700" u="none" strike="noStrike" dirty="0">
                          <a:effectLst/>
                        </a:rPr>
                        <a:t> GARVEE </a:t>
                      </a:r>
                      <a:r>
                        <a:rPr lang="en-US" sz="1500" u="none" strike="noStrike" dirty="0">
                          <a:effectLst/>
                        </a:rPr>
                        <a:t>(Paid from Federal Highway Grant Revenues)</a:t>
                      </a:r>
                      <a:endParaRPr lang="en-US" sz="15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4,650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2,924</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7,574</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8230259"/>
                  </a:ext>
                </a:extLst>
              </a:tr>
              <a:tr h="658690">
                <a:tc>
                  <a:txBody>
                    <a:bodyPr/>
                    <a:lstStyle/>
                    <a:p>
                      <a:pPr algn="l" fontAlgn="b"/>
                      <a:r>
                        <a:rPr lang="en-US" sz="1700" b="1" i="0" u="none" strike="noStrike" dirty="0">
                          <a:solidFill>
                            <a:srgbClr val="000000"/>
                          </a:solidFill>
                          <a:effectLst/>
                          <a:latin typeface="+mn-lt"/>
                        </a:rPr>
                        <a:t> Total PFA</a:t>
                      </a:r>
                    </a:p>
                  </a:txBody>
                  <a:tcPr marL="6350" marR="6350" marT="6350" marB="0" anchor="b"/>
                </a:tc>
                <a:tc>
                  <a:txBody>
                    <a:bodyPr/>
                    <a:lstStyle/>
                    <a:p>
                      <a:pPr algn="r" fontAlgn="b"/>
                      <a:r>
                        <a:rPr lang="en-US" sz="1700" b="1" i="0" u="none" strike="noStrike" dirty="0">
                          <a:solidFill>
                            <a:srgbClr val="000000"/>
                          </a:solidFill>
                          <a:effectLst/>
                          <a:latin typeface="+mn-lt"/>
                        </a:rPr>
                        <a:t>41,919</a:t>
                      </a:r>
                    </a:p>
                  </a:txBody>
                  <a:tcPr marL="6350" marR="6350" marT="6350" marB="0" anchor="b"/>
                </a:tc>
                <a:tc>
                  <a:txBody>
                    <a:bodyPr/>
                    <a:lstStyle/>
                    <a:p>
                      <a:pPr algn="r" fontAlgn="b"/>
                      <a:r>
                        <a:rPr lang="en-US" sz="1700" b="1" i="0" u="none" strike="noStrike" dirty="0">
                          <a:solidFill>
                            <a:srgbClr val="000000"/>
                          </a:solidFill>
                          <a:effectLst/>
                          <a:latin typeface="+mn-lt"/>
                        </a:rPr>
                        <a:t>28,881</a:t>
                      </a:r>
                    </a:p>
                  </a:txBody>
                  <a:tcPr marL="6350" marR="6350" marT="6350" marB="0" anchor="b"/>
                </a:tc>
                <a:tc>
                  <a:txBody>
                    <a:bodyPr/>
                    <a:lstStyle/>
                    <a:p>
                      <a:pPr algn="r" fontAlgn="b"/>
                      <a:r>
                        <a:rPr lang="en-US" sz="1700" b="1" i="0" u="none" strike="noStrike" dirty="0">
                          <a:solidFill>
                            <a:srgbClr val="000000"/>
                          </a:solidFill>
                          <a:effectLst/>
                          <a:latin typeface="+mn-lt"/>
                        </a:rPr>
                        <a:t>70,800</a:t>
                      </a:r>
                    </a:p>
                  </a:txBody>
                  <a:tcPr marL="6350" marR="6350" marT="6350" marB="0" anchor="b"/>
                </a:tc>
                <a:extLst>
                  <a:ext uri="{0D108BD9-81ED-4DB2-BD59-A6C34878D82A}">
                    <a16:rowId xmlns:a16="http://schemas.microsoft.com/office/drawing/2014/main" val="1551513047"/>
                  </a:ext>
                </a:extLst>
              </a:tr>
              <a:tr h="658690">
                <a:tc>
                  <a:txBody>
                    <a:bodyPr/>
                    <a:lstStyle/>
                    <a:p>
                      <a:pPr algn="l" fontAlgn="b"/>
                      <a:r>
                        <a:rPr lang="en-US" sz="1700" u="none" strike="noStrike" dirty="0">
                          <a:effectLst/>
                        </a:rPr>
                        <a:t> Guarantees (WICO)</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extLst>
                  <a:ext uri="{0D108BD9-81ED-4DB2-BD59-A6C34878D82A}">
                    <a16:rowId xmlns:a16="http://schemas.microsoft.com/office/drawing/2014/main" val="1760721493"/>
                  </a:ext>
                </a:extLst>
              </a:tr>
              <a:tr h="658690">
                <a:tc>
                  <a:txBody>
                    <a:bodyPr/>
                    <a:lstStyle/>
                    <a:p>
                      <a:pPr algn="l" fontAlgn="b"/>
                      <a:r>
                        <a:rPr lang="en-US" sz="1700" b="1" u="none" strike="noStrike" dirty="0">
                          <a:effectLst/>
                        </a:rPr>
                        <a:t> Grand Total</a:t>
                      </a:r>
                      <a:endParaRPr lang="en-US" sz="17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1" i="0" u="none" strike="noStrike" dirty="0">
                          <a:solidFill>
                            <a:srgbClr val="000000"/>
                          </a:solidFill>
                          <a:effectLst/>
                          <a:latin typeface="+mn-lt"/>
                        </a:rPr>
                        <a:t>41,919</a:t>
                      </a:r>
                    </a:p>
                  </a:txBody>
                  <a:tcPr marL="6350" marR="6350" marT="6350" marB="0" anchor="b"/>
                </a:tc>
                <a:tc>
                  <a:txBody>
                    <a:bodyPr/>
                    <a:lstStyle/>
                    <a:p>
                      <a:pPr algn="r" fontAlgn="b"/>
                      <a:r>
                        <a:rPr lang="en-US" sz="1700" b="1" i="0" u="none" strike="noStrike" dirty="0">
                          <a:solidFill>
                            <a:srgbClr val="000000"/>
                          </a:solidFill>
                          <a:effectLst/>
                          <a:latin typeface="+mn-lt"/>
                        </a:rPr>
                        <a:t>28,881</a:t>
                      </a:r>
                    </a:p>
                  </a:txBody>
                  <a:tcPr marL="6350" marR="6350" marT="6350" marB="0" anchor="b"/>
                </a:tc>
                <a:tc>
                  <a:txBody>
                    <a:bodyPr/>
                    <a:lstStyle/>
                    <a:p>
                      <a:pPr algn="r" fontAlgn="b"/>
                      <a:r>
                        <a:rPr lang="en-US" sz="1700" b="1" i="0" u="none" strike="noStrike" dirty="0">
                          <a:solidFill>
                            <a:srgbClr val="000000"/>
                          </a:solidFill>
                          <a:effectLst/>
                          <a:latin typeface="+mn-lt"/>
                        </a:rPr>
                        <a:t>70,800</a:t>
                      </a:r>
                    </a:p>
                  </a:txBody>
                  <a:tcPr marL="6350" marR="6350" marT="6350" marB="0" anchor="b"/>
                </a:tc>
                <a:extLst>
                  <a:ext uri="{0D108BD9-81ED-4DB2-BD59-A6C34878D82A}">
                    <a16:rowId xmlns:a16="http://schemas.microsoft.com/office/drawing/2014/main" val="2058523901"/>
                  </a:ext>
                </a:extLst>
              </a:tr>
              <a:tr h="641912">
                <a:tc gridSpan="4">
                  <a:txBody>
                    <a:bodyPr/>
                    <a:lstStyle/>
                    <a:p>
                      <a:pPr algn="l" fontAlgn="b"/>
                      <a:r>
                        <a:rPr lang="en-US" sz="1700" b="1" i="1" u="none" strike="noStrike" dirty="0">
                          <a:solidFill>
                            <a:schemeClr val="tx1"/>
                          </a:solidFill>
                          <a:effectLst/>
                          <a:latin typeface="+mn-lt"/>
                        </a:rPr>
                        <a:t> </a:t>
                      </a: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33383159"/>
                  </a:ext>
                </a:extLst>
              </a:tr>
            </a:tbl>
          </a:graphicData>
        </a:graphic>
      </p:graphicFrame>
    </p:spTree>
    <p:extLst>
      <p:ext uri="{BB962C8B-B14F-4D97-AF65-F5344CB8AC3E}">
        <p14:creationId xmlns:p14="http://schemas.microsoft.com/office/powerpoint/2010/main" val="4204800085"/>
      </p:ext>
    </p:extLst>
  </p:cSld>
  <p:clrMapOvr>
    <a:masterClrMapping/>
  </p:clrMapOvr>
</p:sld>
</file>

<file path=ppt/theme/theme1.xml><?xml version="1.0" encoding="utf-8"?>
<a:theme xmlns:a="http://schemas.openxmlformats.org/drawingml/2006/main" name="Fra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df98074c-a3ed-4045-be3e-dccf56164418" xsi:nil="true"/>
    <lcf76f155ced4ddcb4097134ff3c332f xmlns="29abbc8d-5c4a-47e4-b4a6-30e08283ccb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37AA5D61691D4393D5420DCCB11C83" ma:contentTypeVersion="19" ma:contentTypeDescription="Create a new document." ma:contentTypeScope="" ma:versionID="28001c564d707570a534c85849f90ced">
  <xsd:schema xmlns:xsd="http://www.w3.org/2001/XMLSchema" xmlns:xs="http://www.w3.org/2001/XMLSchema" xmlns:p="http://schemas.microsoft.com/office/2006/metadata/properties" xmlns:ns1="http://schemas.microsoft.com/sharepoint/v3" xmlns:ns2="29abbc8d-5c4a-47e4-b4a6-30e08283ccb1" xmlns:ns3="df98074c-a3ed-4045-be3e-dccf56164418" targetNamespace="http://schemas.microsoft.com/office/2006/metadata/properties" ma:root="true" ma:fieldsID="fb80b1d83786887d7e9d868eaf718cc8" ns1:_="" ns2:_="" ns3:_="">
    <xsd:import namespace="http://schemas.microsoft.com/sharepoint/v3"/>
    <xsd:import namespace="29abbc8d-5c4a-47e4-b4a6-30e08283ccb1"/>
    <xsd:import namespace="df98074c-a3ed-4045-be3e-dccf5616441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abbc8d-5c4a-47e4-b4a6-30e08283cc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16ce7a5-80b3-467b-b812-4570f4befe1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f98074c-a3ed-4045-be3e-dccf5616441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4e63d99-5c50-432d-99f2-c338a657d8d1}" ma:internalName="TaxCatchAll" ma:showField="CatchAllData" ma:web="df98074c-a3ed-4045-be3e-dccf561644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424271-0F0C-4825-BC15-EF170DCCF1DD}">
  <ds:schemaRefs>
    <ds:schemaRef ds:uri="http://purl.org/dc/elements/1.1/"/>
    <ds:schemaRef ds:uri="http://purl.org/dc/terms/"/>
    <ds:schemaRef ds:uri="http://schemas.microsoft.com/office/infopath/2007/PartnerControls"/>
    <ds:schemaRef ds:uri="http://schemas.microsoft.com/office/2006/metadata/properties"/>
    <ds:schemaRef ds:uri="http://schemas.microsoft.com/office/2006/documentManagement/types"/>
    <ds:schemaRef ds:uri="http://purl.org/dc/dcmitype/"/>
    <ds:schemaRef ds:uri="http://schemas.openxmlformats.org/package/2006/metadata/core-properties"/>
    <ds:schemaRef ds:uri="9ceff845-e056-4937-aa7e-70011675eed6"/>
    <ds:schemaRef ds:uri="1609d670-62ca-49d0-bfcf-c406095ecf28"/>
    <ds:schemaRef ds:uri="http://www.w3.org/XML/1998/namespace"/>
  </ds:schemaRefs>
</ds:datastoreItem>
</file>

<file path=customXml/itemProps2.xml><?xml version="1.0" encoding="utf-8"?>
<ds:datastoreItem xmlns:ds="http://schemas.openxmlformats.org/officeDocument/2006/customXml" ds:itemID="{C1DE2838-EBC0-46F8-8A8C-76B7EA4ABE35}">
  <ds:schemaRefs>
    <ds:schemaRef ds:uri="http://schemas.microsoft.com/sharepoint/v3/contenttype/forms"/>
  </ds:schemaRefs>
</ds:datastoreItem>
</file>

<file path=customXml/itemProps3.xml><?xml version="1.0" encoding="utf-8"?>
<ds:datastoreItem xmlns:ds="http://schemas.openxmlformats.org/officeDocument/2006/customXml" ds:itemID="{2E273FDE-4B6B-4CF8-B1A6-29E3BEBEFECA}"/>
</file>

<file path=docProps/app.xml><?xml version="1.0" encoding="utf-8"?>
<Properties xmlns="http://schemas.openxmlformats.org/officeDocument/2006/extended-properties" xmlns:vt="http://schemas.openxmlformats.org/officeDocument/2006/docPropsVTypes">
  <TotalTime>4301</TotalTime>
  <Words>1304</Words>
  <Application>Microsoft Office PowerPoint</Application>
  <PresentationFormat>Widescreen</PresentationFormat>
  <Paragraphs>567</Paragraphs>
  <Slides>11</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Corbel</vt:lpstr>
      <vt:lpstr>Wingdings 2</vt:lpstr>
      <vt:lpstr>Frame</vt:lpstr>
      <vt:lpstr>  REVENUE ESTIMATING CONFERENCE</vt:lpstr>
      <vt:lpstr>OBJECTIVE</vt:lpstr>
      <vt:lpstr>PFA RELATED REVENUE INFLOWS</vt:lpstr>
      <vt:lpstr>CAPITAL PROJECTS</vt:lpstr>
      <vt:lpstr>Gross Receipts Tax Collection </vt:lpstr>
      <vt:lpstr>PFA DEBT SERVICE  FY 2021 </vt:lpstr>
      <vt:lpstr>PFA DEBT SERVICE  FY 2022 </vt:lpstr>
      <vt:lpstr>PFA DEBT SERVICE  FY 2023 </vt:lpstr>
      <vt:lpstr>PFA DEBT SERVICE  FY 2024</vt:lpstr>
      <vt:lpstr>PFA DEBT SERVICE  FY 2025</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Insert Agency/Department  Name &amp;Logo</dc:title>
  <dc:creator>Chanice Jarvis</dc:creator>
  <cp:keywords>template</cp:keywords>
  <cp:lastModifiedBy>Simmonds, Nathan</cp:lastModifiedBy>
  <cp:revision>71</cp:revision>
  <cp:lastPrinted>2021-08-01T15:03:15Z</cp:lastPrinted>
  <dcterms:created xsi:type="dcterms:W3CDTF">2019-03-04T16:02:17Z</dcterms:created>
  <dcterms:modified xsi:type="dcterms:W3CDTF">2023-03-06T23:36:38Z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0x010100FEF91A6FFEDB2F499892B29CD4153808</vt:lpwstr>
  </property>
</Properties>
</file>