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1_34D63CE9.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1B_198A3D94.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257" r:id="rId6"/>
    <p:sldId id="265" r:id="rId7"/>
    <p:sldId id="260" r:id="rId8"/>
    <p:sldId id="270" r:id="rId9"/>
    <p:sldId id="268" r:id="rId10"/>
    <p:sldId id="283" r:id="rId11"/>
    <p:sldId id="282" r:id="rId12"/>
    <p:sldId id="267" r:id="rId13"/>
    <p:sldId id="286" r:id="rId14"/>
    <p:sldId id="284" r:id="rId15"/>
    <p:sldId id="264" r:id="rId16"/>
    <p:sldId id="272" r:id="rId17"/>
    <p:sldId id="273" r:id="rId18"/>
    <p:sldId id="274" r:id="rId19"/>
    <p:sldId id="280" r:id="rId20"/>
    <p:sldId id="278" r:id="rId21"/>
    <p:sldId id="287" r:id="rId22"/>
    <p:sldId id="269" r:id="rId23"/>
    <p:sldId id="285" r:id="rId24"/>
    <p:sldId id="288" r:id="rId25"/>
    <p:sldId id="276" r:id="rId26"/>
    <p:sldId id="271" r:id="rId27"/>
    <p:sldId id="26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471257-029E-DE71-92EE-F313F7C112CD}" name="Miller, Maya" initials="MM" userId="S::Maya.Miller@wsp.com::8149af20-e745-4666-819d-ca8395f8b0a5" providerId="AD"/>
  <p188:author id="{948E459D-83CA-EBAC-8533-62D97F26ABEE}" name="Dowell, Marie-Elsie" initials="DM" userId="S::marie.dowell@wsp.com::0c410371-9b64-4ca4-9d46-bdc2fae9f0f7" providerId="AD"/>
  <p188:author id="{EBE169C8-9C26-6D5F-E3D1-0FA68D9EC39A}" name="Taylor-Hendrix, Mikki" initials="MT" userId="S::Mikki.TaylorHendrix@wsp.com::642d6e9a-6355-4649-9786-2b02b7d7f29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56A5"/>
    <a:srgbClr val="F4832A"/>
    <a:srgbClr val="F37929"/>
    <a:srgbClr val="E9EAEE"/>
    <a:srgbClr val="DF0689"/>
    <a:srgbClr val="38A7DE"/>
    <a:srgbClr val="EF5826"/>
    <a:srgbClr val="F2E71B"/>
    <a:srgbClr val="25CA1A"/>
    <a:srgbClr val="00A4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3ACAD7-F49C-2F99-8353-D19BC64E3E34}" v="21" dt="2025-05-19T12:15:06.6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48" d="100"/>
          <a:sy n="248" d="100"/>
        </p:scale>
        <p:origin x="186"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https://wsponlinenam.sharepoint.com/sites/US-USVI-2050-Compreh/Shared%20Documents/1.%20Existing%20Conditions%20and%20Data%20Collection/USVI%20Project%20Status/USVI_Project%20Updat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cap="all" spc="50" baseline="0">
                <a:solidFill>
                  <a:schemeClr val="tx1">
                    <a:lumMod val="65000"/>
                    <a:lumOff val="35000"/>
                  </a:schemeClr>
                </a:solidFill>
                <a:latin typeface="+mj-lt"/>
                <a:ea typeface="+mn-ea"/>
                <a:cs typeface="+mn-cs"/>
              </a:defRPr>
            </a:pPr>
            <a:r>
              <a:rPr lang="en-US" sz="2000"/>
              <a:t>Completed Projects</a:t>
            </a:r>
          </a:p>
        </c:rich>
      </c:tx>
      <c:overlay val="0"/>
      <c:spPr>
        <a:noFill/>
        <a:ln>
          <a:noFill/>
        </a:ln>
        <a:effectLst/>
      </c:spPr>
      <c:txPr>
        <a:bodyPr rot="0" spcFirstLastPara="1" vertOverflow="ellipsis" vert="horz" wrap="square" anchor="ctr" anchorCtr="1"/>
        <a:lstStyle/>
        <a:p>
          <a:pPr>
            <a:defRPr sz="2000" b="1" i="0" u="none" strike="noStrike" kern="1200" cap="all" spc="50" baseline="0">
              <a:solidFill>
                <a:schemeClr val="tx1">
                  <a:lumMod val="65000"/>
                  <a:lumOff val="35000"/>
                </a:schemeClr>
              </a:solidFill>
              <a:latin typeface="+mj-lt"/>
              <a:ea typeface="+mn-ea"/>
              <a:cs typeface="+mn-cs"/>
            </a:defRPr>
          </a:pPr>
          <a:endParaRPr lang="en-US"/>
        </a:p>
      </c:txPr>
    </c:title>
    <c:autoTitleDeleted val="0"/>
    <c:plotArea>
      <c:layout>
        <c:manualLayout>
          <c:layoutTarget val="inner"/>
          <c:xMode val="edge"/>
          <c:yMode val="edge"/>
          <c:x val="0.14359243556114304"/>
          <c:y val="0.28245775108151006"/>
          <c:w val="0.78823659061848039"/>
          <c:h val="0.6404793928735556"/>
        </c:manualLayout>
      </c:layout>
      <c:barChart>
        <c:barDir val="bar"/>
        <c:grouping val="clustered"/>
        <c:varyColors val="0"/>
        <c:ser>
          <c:idx val="0"/>
          <c:order val="0"/>
          <c:tx>
            <c:strRef>
              <c:f>'Master 2040 List'!$P$1</c:f>
              <c:strCache>
                <c:ptCount val="1"/>
                <c:pt idx="0">
                  <c:v>St. John</c:v>
                </c:pt>
              </c:strCache>
            </c:strRef>
          </c:tx>
          <c:spPr>
            <a:solidFill>
              <a:srgbClr val="0B6DB7"/>
            </a:solidFill>
            <a:ln>
              <a:noFill/>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j-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'Master 2040 List'!$P$2</c:f>
              <c:numCache>
                <c:formatCode>0%</c:formatCode>
                <c:ptCount val="1"/>
                <c:pt idx="0">
                  <c:v>0.34482758620689657</c:v>
                </c:pt>
              </c:numCache>
            </c:numRef>
          </c:val>
          <c:extLst>
            <c:ext xmlns:c16="http://schemas.microsoft.com/office/drawing/2014/chart" uri="{C3380CC4-5D6E-409C-BE32-E72D297353CC}">
              <c16:uniqueId val="{00000000-3DF2-4D48-B3DE-D06968C2C96B}"/>
            </c:ext>
          </c:extLst>
        </c:ser>
        <c:ser>
          <c:idx val="1"/>
          <c:order val="1"/>
          <c:tx>
            <c:strRef>
              <c:f>'Master 2040 List'!$Q$1</c:f>
              <c:strCache>
                <c:ptCount val="1"/>
                <c:pt idx="0">
                  <c:v>St. Thomas</c:v>
                </c:pt>
              </c:strCache>
            </c:strRef>
          </c:tx>
          <c:spPr>
            <a:solidFill>
              <a:srgbClr val="FECF0B"/>
            </a:solidFill>
            <a:ln>
              <a:noFill/>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j-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'Master 2040 List'!$Q$2</c:f>
              <c:numCache>
                <c:formatCode>0%</c:formatCode>
                <c:ptCount val="1"/>
                <c:pt idx="0">
                  <c:v>0.42857142857142855</c:v>
                </c:pt>
              </c:numCache>
            </c:numRef>
          </c:val>
          <c:extLst>
            <c:ext xmlns:c16="http://schemas.microsoft.com/office/drawing/2014/chart" uri="{C3380CC4-5D6E-409C-BE32-E72D297353CC}">
              <c16:uniqueId val="{00000001-3DF2-4D48-B3DE-D06968C2C96B}"/>
            </c:ext>
          </c:extLst>
        </c:ser>
        <c:ser>
          <c:idx val="2"/>
          <c:order val="2"/>
          <c:tx>
            <c:strRef>
              <c:f>'Master 2040 List'!$R$1</c:f>
              <c:strCache>
                <c:ptCount val="1"/>
                <c:pt idx="0">
                  <c:v>St. Croix</c:v>
                </c:pt>
              </c:strCache>
            </c:strRef>
          </c:tx>
          <c:spPr>
            <a:gradFill flip="none" rotWithShape="1">
              <a:gsLst>
                <a:gs pos="0">
                  <a:schemeClr val="accent3"/>
                </a:gs>
                <a:gs pos="75000">
                  <a:schemeClr val="accent3">
                    <a:lumMod val="60000"/>
                    <a:lumOff val="40000"/>
                  </a:schemeClr>
                </a:gs>
                <a:gs pos="51000">
                  <a:schemeClr val="accent3">
                    <a:alpha val="75000"/>
                  </a:schemeClr>
                </a:gs>
                <a:gs pos="100000">
                  <a:schemeClr val="accent3">
                    <a:lumMod val="20000"/>
                    <a:lumOff val="80000"/>
                    <a:alpha val="15000"/>
                  </a:schemeClr>
                </a:gs>
              </a:gsLst>
              <a:lin ang="10800000" scaled="1"/>
              <a:tileRect/>
            </a:gradFill>
            <a:ln>
              <a:noFill/>
            </a:ln>
            <a:effectLst/>
          </c:spPr>
          <c:invertIfNegative val="0"/>
          <c:dPt>
            <c:idx val="0"/>
            <c:invertIfNegative val="0"/>
            <c:bubble3D val="0"/>
            <c:spPr>
              <a:solidFill>
                <a:srgbClr val="70A942"/>
              </a:solidFill>
              <a:ln>
                <a:noFill/>
              </a:ln>
              <a:effectLst/>
            </c:spPr>
            <c:extLst>
              <c:ext xmlns:c16="http://schemas.microsoft.com/office/drawing/2014/chart" uri="{C3380CC4-5D6E-409C-BE32-E72D297353CC}">
                <c16:uniqueId val="{00000003-3DF2-4D48-B3DE-D06968C2C96B}"/>
              </c:ext>
            </c:extLst>
          </c:dPt>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j-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'Master 2040 List'!$R$2</c:f>
              <c:numCache>
                <c:formatCode>0%</c:formatCode>
                <c:ptCount val="1"/>
                <c:pt idx="0">
                  <c:v>0.41666666666666669</c:v>
                </c:pt>
              </c:numCache>
            </c:numRef>
          </c:val>
          <c:extLst>
            <c:ext xmlns:c16="http://schemas.microsoft.com/office/drawing/2014/chart" uri="{C3380CC4-5D6E-409C-BE32-E72D297353CC}">
              <c16:uniqueId val="{00000002-3DF2-4D48-B3DE-D06968C2C96B}"/>
            </c:ext>
          </c:extLst>
        </c:ser>
        <c:dLbls>
          <c:showLegendKey val="0"/>
          <c:showVal val="1"/>
          <c:showCatName val="0"/>
          <c:showSerName val="0"/>
          <c:showPercent val="0"/>
          <c:showBubbleSize val="0"/>
        </c:dLbls>
        <c:gapWidth val="150"/>
        <c:overlap val="-25"/>
        <c:axId val="1139474072"/>
        <c:axId val="1139475152"/>
      </c:barChart>
      <c:catAx>
        <c:axId val="1139474072"/>
        <c:scaling>
          <c:orientation val="minMax"/>
        </c:scaling>
        <c:delete val="1"/>
        <c:axPos val="l"/>
        <c:numFmt formatCode="General" sourceLinked="1"/>
        <c:majorTickMark val="none"/>
        <c:minorTickMark val="none"/>
        <c:tickLblPos val="nextTo"/>
        <c:crossAx val="1139475152"/>
        <c:crosses val="autoZero"/>
        <c:auto val="1"/>
        <c:lblAlgn val="ctr"/>
        <c:lblOffset val="100"/>
        <c:noMultiLvlLbl val="0"/>
      </c:catAx>
      <c:valAx>
        <c:axId val="1139475152"/>
        <c:scaling>
          <c:orientation val="minMax"/>
          <c:max val="1"/>
        </c:scaling>
        <c:delete val="1"/>
        <c:axPos val="b"/>
        <c:numFmt formatCode="0%" sourceLinked="1"/>
        <c:majorTickMark val="none"/>
        <c:minorTickMark val="none"/>
        <c:tickLblPos val="nextTo"/>
        <c:crossAx val="113947407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j-lt"/>
              <a:ea typeface="+mn-ea"/>
              <a:cs typeface="+mn-cs"/>
            </a:defRPr>
          </a:pPr>
          <a:endParaRPr lang="en-US"/>
        </a:p>
      </c:txPr>
    </c:legend>
    <c:plotVisOnly val="1"/>
    <c:dispBlanksAs val="gap"/>
    <c:showDLblsOverMax val="0"/>
  </c:chart>
  <c:spPr>
    <a:noFill/>
    <a:ln>
      <a:noFill/>
    </a:ln>
    <a:effectLst/>
  </c:spPr>
  <c:txPr>
    <a:bodyPr/>
    <a:lstStyle/>
    <a:p>
      <a:pPr>
        <a:defRPr>
          <a:latin typeface="+mj-l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omments/modernComment_101_34D63CE9.xml><?xml version="1.0" encoding="utf-8"?>
<p188:cmLst xmlns:a="http://schemas.openxmlformats.org/drawingml/2006/main" xmlns:r="http://schemas.openxmlformats.org/officeDocument/2006/relationships" xmlns:p188="http://schemas.microsoft.com/office/powerpoint/2018/8/main">
  <p188:cm id="{3477A032-92B8-4737-9DE9-B37A76F68B1A}" authorId="{948E459D-83CA-EBAC-8533-62D97F26ABEE}" created="2025-05-12T19:16:23.443">
    <ac:deMkLst xmlns:ac="http://schemas.microsoft.com/office/drawing/2013/main/command">
      <pc:docMk xmlns:pc="http://schemas.microsoft.com/office/powerpoint/2013/main/command"/>
      <pc:sldMk xmlns:pc="http://schemas.microsoft.com/office/powerpoint/2013/main/command" cId="886455529" sldId="257"/>
      <ac:spMk id="2" creationId="{65BF312B-AC43-9878-A9D7-6B2108E85D3C}"/>
    </ac:deMkLst>
    <p188:replyLst>
      <p188:reply id="{65F4CF89-202F-4B54-8198-5E41106E02F0}" authorId="{DE471257-029E-DE71-92EE-F313F7C112CD}" created="2025-05-12T20:05:41.818">
        <p188:txBody>
          <a:bodyPr/>
          <a:lstStyle/>
          <a:p>
            <a:r>
              <a:rPr lang="en-US"/>
              <a:t>Fixed
</a:t>
            </a:r>
          </a:p>
        </p188:txBody>
      </p188:reply>
    </p188:replyLst>
    <p188:txBody>
      <a:bodyPr/>
      <a:lstStyle/>
      <a:p>
        <a:r>
          <a:rPr lang="en-US"/>
          <a:t>Can we put a picture of the cover of the 2040 Plan instead?</a:t>
        </a:r>
      </a:p>
    </p188:txBody>
  </p188:cm>
</p188:cmLst>
</file>

<file path=ppt/comments/modernComment_11B_198A3D94.xml><?xml version="1.0" encoding="utf-8"?>
<p188:cmLst xmlns:a="http://schemas.openxmlformats.org/drawingml/2006/main" xmlns:r="http://schemas.openxmlformats.org/officeDocument/2006/relationships" xmlns:p188="http://schemas.microsoft.com/office/powerpoint/2018/8/main">
  <p188:cm id="{A47C7864-95DB-4A82-AFBA-F9C27976DC5B}" authorId="{948E459D-83CA-EBAC-8533-62D97F26ABEE}" created="2025-05-12T22:37:02.155">
    <pc:sldMkLst xmlns:pc="http://schemas.microsoft.com/office/powerpoint/2013/main/command">
      <pc:docMk/>
      <pc:sldMk cId="428490132" sldId="283"/>
    </pc:sldMkLst>
    <p188:txBody>
      <a:bodyPr/>
      <a:lstStyle/>
      <a:p>
        <a:r>
          <a:rPr lang="en-US"/>
          <a:t>Grab role from previous plan or scope.</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06922D-74FB-4484-8E6B-6D703EBE287D}" type="doc">
      <dgm:prSet loTypeId="urn:microsoft.com/office/officeart/2005/8/layout/chevron1" loCatId="process" qsTypeId="urn:microsoft.com/office/officeart/2005/8/quickstyle/simple1" qsCatId="simple" csTypeId="urn:microsoft.com/office/officeart/2005/8/colors/accent1_2" csCatId="accent1" phldr="1"/>
      <dgm:spPr/>
    </dgm:pt>
    <dgm:pt modelId="{8AAADA5D-EECD-4769-9136-2100D06768ED}">
      <dgm:prSet phldrT="[Text]" custT="1"/>
      <dgm:spPr>
        <a:solidFill>
          <a:srgbClr val="ED1164"/>
        </a:solidFill>
      </dgm:spPr>
      <dgm:t>
        <a:bodyPr/>
        <a:lstStyle/>
        <a:p>
          <a:r>
            <a:rPr lang="en-US" sz="2400">
              <a:solidFill>
                <a:schemeClr val="bg1"/>
              </a:solidFill>
            </a:rPr>
            <a:t>Technical Committee Meeting 5/13</a:t>
          </a:r>
        </a:p>
      </dgm:t>
    </dgm:pt>
    <dgm:pt modelId="{0F392E65-7FAB-4E0F-81F3-1BDCE684353F}" type="parTrans" cxnId="{039175EC-04C9-4697-AFE4-1094F7826B15}">
      <dgm:prSet/>
      <dgm:spPr/>
      <dgm:t>
        <a:bodyPr/>
        <a:lstStyle/>
        <a:p>
          <a:endParaRPr lang="en-US"/>
        </a:p>
      </dgm:t>
    </dgm:pt>
    <dgm:pt modelId="{B459263B-3405-4F41-AC46-7E43C17B00B5}" type="sibTrans" cxnId="{039175EC-04C9-4697-AFE4-1094F7826B15}">
      <dgm:prSet/>
      <dgm:spPr/>
      <dgm:t>
        <a:bodyPr/>
        <a:lstStyle/>
        <a:p>
          <a:endParaRPr lang="en-US"/>
        </a:p>
      </dgm:t>
    </dgm:pt>
    <dgm:pt modelId="{39CDBC58-279B-4992-A5C2-E97C6DC67765}" type="pres">
      <dgm:prSet presAssocID="{8506922D-74FB-4484-8E6B-6D703EBE287D}" presName="Name0" presStyleCnt="0">
        <dgm:presLayoutVars>
          <dgm:dir/>
          <dgm:animLvl val="lvl"/>
          <dgm:resizeHandles val="exact"/>
        </dgm:presLayoutVars>
      </dgm:prSet>
      <dgm:spPr/>
    </dgm:pt>
    <dgm:pt modelId="{A1159B2C-F813-4BFB-A60D-45813AF59063}" type="pres">
      <dgm:prSet presAssocID="{8AAADA5D-EECD-4769-9136-2100D06768ED}" presName="parTxOnly" presStyleLbl="node1" presStyleIdx="0" presStyleCnt="1">
        <dgm:presLayoutVars>
          <dgm:chMax val="0"/>
          <dgm:chPref val="0"/>
          <dgm:bulletEnabled val="1"/>
        </dgm:presLayoutVars>
      </dgm:prSet>
      <dgm:spPr/>
    </dgm:pt>
  </dgm:ptLst>
  <dgm:cxnLst>
    <dgm:cxn modelId="{942AF21D-A1D6-4BAE-A047-FA57A94604C3}" type="presOf" srcId="{8506922D-74FB-4484-8E6B-6D703EBE287D}" destId="{39CDBC58-279B-4992-A5C2-E97C6DC67765}" srcOrd="0" destOrd="0" presId="urn:microsoft.com/office/officeart/2005/8/layout/chevron1"/>
    <dgm:cxn modelId="{D904B269-C793-4C25-B843-EF20AD9D9600}" type="presOf" srcId="{8AAADA5D-EECD-4769-9136-2100D06768ED}" destId="{A1159B2C-F813-4BFB-A60D-45813AF59063}" srcOrd="0" destOrd="0" presId="urn:microsoft.com/office/officeart/2005/8/layout/chevron1"/>
    <dgm:cxn modelId="{039175EC-04C9-4697-AFE4-1094F7826B15}" srcId="{8506922D-74FB-4484-8E6B-6D703EBE287D}" destId="{8AAADA5D-EECD-4769-9136-2100D06768ED}" srcOrd="0" destOrd="0" parTransId="{0F392E65-7FAB-4E0F-81F3-1BDCE684353F}" sibTransId="{B459263B-3405-4F41-AC46-7E43C17B00B5}"/>
    <dgm:cxn modelId="{FF07B5C3-FCBF-4CBD-B5B1-7E8D5A856422}" type="presParOf" srcId="{39CDBC58-279B-4992-A5C2-E97C6DC67765}" destId="{A1159B2C-F813-4BFB-A60D-45813AF59063}" srcOrd="0"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06922D-74FB-4484-8E6B-6D703EBE287D}" type="doc">
      <dgm:prSet loTypeId="urn:microsoft.com/office/officeart/2005/8/layout/chevron1" loCatId="process" qsTypeId="urn:microsoft.com/office/officeart/2005/8/quickstyle/simple1" qsCatId="simple" csTypeId="urn:microsoft.com/office/officeart/2005/8/colors/accent1_2" csCatId="accent1" phldr="1"/>
      <dgm:spPr/>
    </dgm:pt>
    <dgm:pt modelId="{54307321-013A-4848-A1B5-6F7D43FE27C1}">
      <dgm:prSet phldrT="[Text]" custT="1"/>
      <dgm:spPr>
        <a:solidFill>
          <a:srgbClr val="ED1164"/>
        </a:solidFill>
      </dgm:spPr>
      <dgm:t>
        <a:bodyPr/>
        <a:lstStyle/>
        <a:p>
          <a:pPr>
            <a:lnSpc>
              <a:spcPct val="100000"/>
            </a:lnSpc>
            <a:spcAft>
              <a:spcPts val="0"/>
            </a:spcAft>
          </a:pPr>
          <a:r>
            <a:rPr lang="en-US" sz="2400">
              <a:solidFill>
                <a:schemeClr val="bg1"/>
              </a:solidFill>
            </a:rPr>
            <a:t>Public Meetings </a:t>
          </a:r>
        </a:p>
        <a:p>
          <a:pPr>
            <a:lnSpc>
              <a:spcPct val="100000"/>
            </a:lnSpc>
            <a:spcAft>
              <a:spcPts val="0"/>
            </a:spcAft>
          </a:pPr>
          <a:r>
            <a:rPr lang="en-US" sz="2400">
              <a:solidFill>
                <a:schemeClr val="bg1"/>
              </a:solidFill>
            </a:rPr>
            <a:t>5/13-5/15</a:t>
          </a:r>
        </a:p>
      </dgm:t>
    </dgm:pt>
    <dgm:pt modelId="{2D95E6A6-526A-40EC-88F9-6B15C5C69D42}" type="parTrans" cxnId="{C1D1132B-C8DB-446A-8380-7C9B738F9810}">
      <dgm:prSet/>
      <dgm:spPr/>
      <dgm:t>
        <a:bodyPr/>
        <a:lstStyle/>
        <a:p>
          <a:endParaRPr lang="en-US"/>
        </a:p>
      </dgm:t>
    </dgm:pt>
    <dgm:pt modelId="{959E5D7F-04D3-4DE9-B194-A5AB3A35CC04}" type="sibTrans" cxnId="{C1D1132B-C8DB-446A-8380-7C9B738F9810}">
      <dgm:prSet/>
      <dgm:spPr/>
      <dgm:t>
        <a:bodyPr/>
        <a:lstStyle/>
        <a:p>
          <a:endParaRPr lang="en-US"/>
        </a:p>
      </dgm:t>
    </dgm:pt>
    <dgm:pt modelId="{EB331C73-48CA-4B06-8E79-C1144112DF89}">
      <dgm:prSet/>
      <dgm:spPr/>
      <dgm:t>
        <a:bodyPr/>
        <a:lstStyle/>
        <a:p>
          <a:endParaRPr lang="en-US"/>
        </a:p>
      </dgm:t>
    </dgm:pt>
    <dgm:pt modelId="{6DCC0D2F-8B60-44BC-983F-2FC2CE4B5925}" type="parTrans" cxnId="{E2A0A367-A43E-4663-8130-34D844EB902B}">
      <dgm:prSet/>
      <dgm:spPr/>
      <dgm:t>
        <a:bodyPr/>
        <a:lstStyle/>
        <a:p>
          <a:endParaRPr lang="en-US"/>
        </a:p>
      </dgm:t>
    </dgm:pt>
    <dgm:pt modelId="{AFDD6FA3-0779-48B7-B285-07EEDECFDF72}" type="sibTrans" cxnId="{E2A0A367-A43E-4663-8130-34D844EB902B}">
      <dgm:prSet/>
      <dgm:spPr/>
      <dgm:t>
        <a:bodyPr/>
        <a:lstStyle/>
        <a:p>
          <a:endParaRPr lang="en-US"/>
        </a:p>
      </dgm:t>
    </dgm:pt>
    <dgm:pt modelId="{16B839AB-967E-4FB7-B0D7-C4E63C76F546}">
      <dgm:prSet/>
      <dgm:spPr/>
      <dgm:t>
        <a:bodyPr/>
        <a:lstStyle/>
        <a:p>
          <a:endParaRPr lang="en-US"/>
        </a:p>
      </dgm:t>
    </dgm:pt>
    <dgm:pt modelId="{9600ED01-73E5-4AD4-9632-B35D6413C340}" type="parTrans" cxnId="{C5A34AA3-F4F8-492E-9175-DFC8FDCAE56F}">
      <dgm:prSet/>
      <dgm:spPr/>
      <dgm:t>
        <a:bodyPr/>
        <a:lstStyle/>
        <a:p>
          <a:endParaRPr lang="en-US"/>
        </a:p>
      </dgm:t>
    </dgm:pt>
    <dgm:pt modelId="{EF504F51-45D0-44F2-A75C-88AFEE156461}" type="sibTrans" cxnId="{C5A34AA3-F4F8-492E-9175-DFC8FDCAE56F}">
      <dgm:prSet/>
      <dgm:spPr/>
      <dgm:t>
        <a:bodyPr/>
        <a:lstStyle/>
        <a:p>
          <a:endParaRPr lang="en-US"/>
        </a:p>
      </dgm:t>
    </dgm:pt>
    <dgm:pt modelId="{39CDBC58-279B-4992-A5C2-E97C6DC67765}" type="pres">
      <dgm:prSet presAssocID="{8506922D-74FB-4484-8E6B-6D703EBE287D}" presName="Name0" presStyleCnt="0">
        <dgm:presLayoutVars>
          <dgm:dir/>
          <dgm:animLvl val="lvl"/>
          <dgm:resizeHandles val="exact"/>
        </dgm:presLayoutVars>
      </dgm:prSet>
      <dgm:spPr/>
    </dgm:pt>
    <dgm:pt modelId="{38F5BB95-3C75-4F78-BA2B-AA8357E75301}" type="pres">
      <dgm:prSet presAssocID="{54307321-013A-4848-A1B5-6F7D43FE27C1}" presName="composite" presStyleCnt="0"/>
      <dgm:spPr/>
    </dgm:pt>
    <dgm:pt modelId="{D5D47D8A-33C8-45E1-AA7B-7ABFD3E5D0EE}" type="pres">
      <dgm:prSet presAssocID="{54307321-013A-4848-A1B5-6F7D43FE27C1}" presName="parTx" presStyleLbl="node1" presStyleIdx="0" presStyleCnt="1" custLinFactNeighborX="-1088">
        <dgm:presLayoutVars>
          <dgm:chMax val="0"/>
          <dgm:chPref val="0"/>
          <dgm:bulletEnabled val="1"/>
        </dgm:presLayoutVars>
      </dgm:prSet>
      <dgm:spPr/>
    </dgm:pt>
    <dgm:pt modelId="{F233FEA6-8B1C-419C-B7A0-4C23A816CC64}" type="pres">
      <dgm:prSet presAssocID="{54307321-013A-4848-A1B5-6F7D43FE27C1}" presName="desTx" presStyleLbl="revTx" presStyleIdx="0" presStyleCnt="1">
        <dgm:presLayoutVars>
          <dgm:bulletEnabled val="1"/>
        </dgm:presLayoutVars>
      </dgm:prSet>
      <dgm:spPr/>
    </dgm:pt>
  </dgm:ptLst>
  <dgm:cxnLst>
    <dgm:cxn modelId="{8802DA04-7292-45FB-9913-1D74073CC071}" type="presOf" srcId="{16B839AB-967E-4FB7-B0D7-C4E63C76F546}" destId="{F233FEA6-8B1C-419C-B7A0-4C23A816CC64}" srcOrd="0" destOrd="1" presId="urn:microsoft.com/office/officeart/2005/8/layout/chevron1"/>
    <dgm:cxn modelId="{942AF21D-A1D6-4BAE-A047-FA57A94604C3}" type="presOf" srcId="{8506922D-74FB-4484-8E6B-6D703EBE287D}" destId="{39CDBC58-279B-4992-A5C2-E97C6DC67765}" srcOrd="0" destOrd="0" presId="urn:microsoft.com/office/officeart/2005/8/layout/chevron1"/>
    <dgm:cxn modelId="{C1D1132B-C8DB-446A-8380-7C9B738F9810}" srcId="{8506922D-74FB-4484-8E6B-6D703EBE287D}" destId="{54307321-013A-4848-A1B5-6F7D43FE27C1}" srcOrd="0" destOrd="0" parTransId="{2D95E6A6-526A-40EC-88F9-6B15C5C69D42}" sibTransId="{959E5D7F-04D3-4DE9-B194-A5AB3A35CC04}"/>
    <dgm:cxn modelId="{E2A0A367-A43E-4663-8130-34D844EB902B}" srcId="{54307321-013A-4848-A1B5-6F7D43FE27C1}" destId="{EB331C73-48CA-4B06-8E79-C1144112DF89}" srcOrd="0" destOrd="0" parTransId="{6DCC0D2F-8B60-44BC-983F-2FC2CE4B5925}" sibTransId="{AFDD6FA3-0779-48B7-B285-07EEDECFDF72}"/>
    <dgm:cxn modelId="{63945850-E788-45EC-A5FF-9695C02D5F99}" type="presOf" srcId="{54307321-013A-4848-A1B5-6F7D43FE27C1}" destId="{D5D47D8A-33C8-45E1-AA7B-7ABFD3E5D0EE}" srcOrd="0" destOrd="0" presId="urn:microsoft.com/office/officeart/2005/8/layout/chevron1"/>
    <dgm:cxn modelId="{C5A34AA3-F4F8-492E-9175-DFC8FDCAE56F}" srcId="{54307321-013A-4848-A1B5-6F7D43FE27C1}" destId="{16B839AB-967E-4FB7-B0D7-C4E63C76F546}" srcOrd="1" destOrd="0" parTransId="{9600ED01-73E5-4AD4-9632-B35D6413C340}" sibTransId="{EF504F51-45D0-44F2-A75C-88AFEE156461}"/>
    <dgm:cxn modelId="{E26922D2-73E8-48FD-B673-02C0240CDA0D}" type="presOf" srcId="{EB331C73-48CA-4B06-8E79-C1144112DF89}" destId="{F233FEA6-8B1C-419C-B7A0-4C23A816CC64}" srcOrd="0" destOrd="0" presId="urn:microsoft.com/office/officeart/2005/8/layout/chevron1"/>
    <dgm:cxn modelId="{54D16505-6275-4316-8B66-EBB8033F2978}" type="presParOf" srcId="{39CDBC58-279B-4992-A5C2-E97C6DC67765}" destId="{38F5BB95-3C75-4F78-BA2B-AA8357E75301}" srcOrd="0" destOrd="0" presId="urn:microsoft.com/office/officeart/2005/8/layout/chevron1"/>
    <dgm:cxn modelId="{2BAAA08A-ADAB-4A66-B6D7-8A7D521D5968}" type="presParOf" srcId="{38F5BB95-3C75-4F78-BA2B-AA8357E75301}" destId="{D5D47D8A-33C8-45E1-AA7B-7ABFD3E5D0EE}" srcOrd="0" destOrd="0" presId="urn:microsoft.com/office/officeart/2005/8/layout/chevron1"/>
    <dgm:cxn modelId="{74973AF2-037A-415E-A2E3-AB398F316E9F}" type="presParOf" srcId="{38F5BB95-3C75-4F78-BA2B-AA8357E75301}" destId="{F233FEA6-8B1C-419C-B7A0-4C23A816CC64}" srcOrd="1" destOrd="0" presId="urn:microsoft.com/office/officeart/2005/8/layout/chevron1"/>
  </dgm:cxnLst>
  <dgm:bg>
    <a:noFill/>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159B2C-F813-4BFB-A60D-45813AF59063}">
      <dsp:nvSpPr>
        <dsp:cNvPr id="0" name=""/>
        <dsp:cNvSpPr/>
      </dsp:nvSpPr>
      <dsp:spPr>
        <a:xfrm>
          <a:off x="1937" y="0"/>
          <a:ext cx="3965056" cy="873175"/>
        </a:xfrm>
        <a:prstGeom prst="chevron">
          <a:avLst/>
        </a:prstGeom>
        <a:solidFill>
          <a:srgbClr val="ED116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bg1"/>
              </a:solidFill>
            </a:rPr>
            <a:t>Technical Committee Meeting 5/13</a:t>
          </a:r>
        </a:p>
      </dsp:txBody>
      <dsp:txXfrm>
        <a:off x="438525" y="0"/>
        <a:ext cx="3091881" cy="873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D47D8A-33C8-45E1-AA7B-7ABFD3E5D0EE}">
      <dsp:nvSpPr>
        <dsp:cNvPr id="0" name=""/>
        <dsp:cNvSpPr/>
      </dsp:nvSpPr>
      <dsp:spPr>
        <a:xfrm>
          <a:off x="0" y="0"/>
          <a:ext cx="4201239" cy="815890"/>
        </a:xfrm>
        <a:prstGeom prst="chevron">
          <a:avLst/>
        </a:prstGeom>
        <a:solidFill>
          <a:srgbClr val="ED116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100000"/>
            </a:lnSpc>
            <a:spcBef>
              <a:spcPct val="0"/>
            </a:spcBef>
            <a:spcAft>
              <a:spcPts val="0"/>
            </a:spcAft>
            <a:buNone/>
          </a:pPr>
          <a:r>
            <a:rPr lang="en-US" sz="2400" kern="1200">
              <a:solidFill>
                <a:schemeClr val="bg1"/>
              </a:solidFill>
            </a:rPr>
            <a:t>Public Meetings </a:t>
          </a:r>
        </a:p>
        <a:p>
          <a:pPr marL="0" lvl="0" indent="0" algn="ctr" defTabSz="1066800">
            <a:lnSpc>
              <a:spcPct val="100000"/>
            </a:lnSpc>
            <a:spcBef>
              <a:spcPct val="0"/>
            </a:spcBef>
            <a:spcAft>
              <a:spcPts val="0"/>
            </a:spcAft>
            <a:buNone/>
          </a:pPr>
          <a:r>
            <a:rPr lang="en-US" sz="2400" kern="1200">
              <a:solidFill>
                <a:schemeClr val="bg1"/>
              </a:solidFill>
            </a:rPr>
            <a:t>5/13-5/15</a:t>
          </a:r>
        </a:p>
      </dsp:txBody>
      <dsp:txXfrm>
        <a:off x="407945" y="0"/>
        <a:ext cx="3385349" cy="815890"/>
      </dsp:txXfrm>
    </dsp:sp>
    <dsp:sp modelId="{F233FEA6-8B1C-419C-B7A0-4C23A816CC64}">
      <dsp:nvSpPr>
        <dsp:cNvPr id="0" name=""/>
        <dsp:cNvSpPr/>
      </dsp:nvSpPr>
      <dsp:spPr>
        <a:xfrm>
          <a:off x="2053" y="0"/>
          <a:ext cx="3360991" cy="815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222250">
            <a:lnSpc>
              <a:spcPct val="90000"/>
            </a:lnSpc>
            <a:spcBef>
              <a:spcPct val="0"/>
            </a:spcBef>
            <a:spcAft>
              <a:spcPct val="15000"/>
            </a:spcAft>
            <a:buChar char="•"/>
          </a:pPr>
          <a:endParaRPr lang="en-US" sz="500" kern="1200"/>
        </a:p>
        <a:p>
          <a:pPr marL="57150" lvl="1" indent="-57150" algn="l" defTabSz="222250">
            <a:lnSpc>
              <a:spcPct val="90000"/>
            </a:lnSpc>
            <a:spcBef>
              <a:spcPct val="0"/>
            </a:spcBef>
            <a:spcAft>
              <a:spcPct val="15000"/>
            </a:spcAft>
            <a:buChar char="•"/>
          </a:pPr>
          <a:endParaRPr lang="en-US" sz="500" kern="1200"/>
        </a:p>
      </dsp:txBody>
      <dsp:txXfrm>
        <a:off x="2053" y="0"/>
        <a:ext cx="3360991" cy="81589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D8A71-9DD4-4F1B-845B-FC29888878B9}" type="datetimeFigureOut">
              <a:rPr lang="en-US" smtClean="0"/>
              <a:t>5/19/2025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DEFAF0-5176-4193-97B4-57E906B19719}" type="slidenum">
              <a:rPr lang="en-US" smtClean="0"/>
              <a:t>‹#›</a:t>
            </a:fld>
            <a:endParaRPr lang="en-US"/>
          </a:p>
        </p:txBody>
      </p:sp>
    </p:spTree>
    <p:extLst>
      <p:ext uri="{BB962C8B-B14F-4D97-AF65-F5344CB8AC3E}">
        <p14:creationId xmlns:p14="http://schemas.microsoft.com/office/powerpoint/2010/main" val="1794458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DEFAF0-5176-4193-97B4-57E906B19719}" type="slidenum">
              <a:rPr lang="en-US" smtClean="0"/>
              <a:t>1</a:t>
            </a:fld>
            <a:endParaRPr lang="en-US"/>
          </a:p>
        </p:txBody>
      </p:sp>
    </p:spTree>
    <p:extLst>
      <p:ext uri="{BB962C8B-B14F-4D97-AF65-F5344CB8AC3E}">
        <p14:creationId xmlns:p14="http://schemas.microsoft.com/office/powerpoint/2010/main" val="1366460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Marie-</a:t>
            </a:r>
            <a:r>
              <a:rPr lang="en-US" err="1">
                <a:latin typeface="Calibri"/>
                <a:ea typeface="Calibri"/>
                <a:cs typeface="Calibri"/>
              </a:rPr>
              <a:t>Elsoe</a:t>
            </a:r>
          </a:p>
        </p:txBody>
      </p:sp>
      <p:sp>
        <p:nvSpPr>
          <p:cNvPr id="4" name="Slide Number Placeholder 3"/>
          <p:cNvSpPr>
            <a:spLocks noGrp="1"/>
          </p:cNvSpPr>
          <p:nvPr>
            <p:ph type="sldNum" sz="quarter" idx="5"/>
          </p:nvPr>
        </p:nvSpPr>
        <p:spPr/>
        <p:txBody>
          <a:bodyPr/>
          <a:lstStyle/>
          <a:p>
            <a:fld id="{8DDEFAF0-5176-4193-97B4-57E906B19719}" type="slidenum">
              <a:rPr lang="en-US" smtClean="0"/>
              <a:t>10</a:t>
            </a:fld>
            <a:endParaRPr lang="en-US"/>
          </a:p>
        </p:txBody>
      </p:sp>
    </p:spTree>
    <p:extLst>
      <p:ext uri="{BB962C8B-B14F-4D97-AF65-F5344CB8AC3E}">
        <p14:creationId xmlns:p14="http://schemas.microsoft.com/office/powerpoint/2010/main" val="4143305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ADF49-6072-E1FE-722D-FB9231CDEC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D1A082-1A62-A0DF-896C-26AC0B794A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F9EA78-8CD6-7B65-C77D-6349157D7B32}"/>
              </a:ext>
            </a:extLst>
          </p:cNvPr>
          <p:cNvSpPr>
            <a:spLocks noGrp="1"/>
          </p:cNvSpPr>
          <p:nvPr>
            <p:ph type="body" idx="1"/>
          </p:nvPr>
        </p:nvSpPr>
        <p:spPr/>
        <p:txBody>
          <a:bodyPr/>
          <a:lstStyle/>
          <a:p>
            <a:r>
              <a:rPr lang="en-US"/>
              <a:t>Maya - As the first comprehensive master transportation plan for the Territory, the 2040 plan developed about 10 years ago was instrumental in READ THE SLIDE.  Development of a Transportation Master Plan is crucial in developing a short and long-range plan for the Transportation Improvement Program for example.  A transportation master plan is also a powerful tool for solicit funding from the federal government for all types of transportation projects. </a:t>
            </a:r>
          </a:p>
        </p:txBody>
      </p:sp>
      <p:sp>
        <p:nvSpPr>
          <p:cNvPr id="4" name="Slide Number Placeholder 3">
            <a:extLst>
              <a:ext uri="{FF2B5EF4-FFF2-40B4-BE49-F238E27FC236}">
                <a16:creationId xmlns:a16="http://schemas.microsoft.com/office/drawing/2014/main" id="{C2397245-F767-2DA4-4564-6FB91638E733}"/>
              </a:ext>
            </a:extLst>
          </p:cNvPr>
          <p:cNvSpPr>
            <a:spLocks noGrp="1"/>
          </p:cNvSpPr>
          <p:nvPr>
            <p:ph type="sldNum" sz="quarter" idx="5"/>
          </p:nvPr>
        </p:nvSpPr>
        <p:spPr/>
        <p:txBody>
          <a:bodyPr/>
          <a:lstStyle/>
          <a:p>
            <a:fld id="{8DDEFAF0-5176-4193-97B4-57E906B19719}" type="slidenum">
              <a:rPr lang="en-US" smtClean="0"/>
              <a:t>11</a:t>
            </a:fld>
            <a:endParaRPr lang="en-US"/>
          </a:p>
        </p:txBody>
      </p:sp>
    </p:spTree>
    <p:extLst>
      <p:ext uri="{BB962C8B-B14F-4D97-AF65-F5344CB8AC3E}">
        <p14:creationId xmlns:p14="http://schemas.microsoft.com/office/powerpoint/2010/main" val="3829880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Maya - As a matter of fact, 34 to 43 percent of the projects have been completed.</a:t>
            </a:r>
          </a:p>
        </p:txBody>
      </p:sp>
      <p:sp>
        <p:nvSpPr>
          <p:cNvPr id="4" name="Slide Number Placeholder 3"/>
          <p:cNvSpPr>
            <a:spLocks noGrp="1"/>
          </p:cNvSpPr>
          <p:nvPr>
            <p:ph type="sldNum" sz="quarter" idx="5"/>
          </p:nvPr>
        </p:nvSpPr>
        <p:spPr/>
        <p:txBody>
          <a:bodyPr/>
          <a:lstStyle/>
          <a:p>
            <a:fld id="{8DDEFAF0-5176-4193-97B4-57E906B19719}" type="slidenum">
              <a:rPr lang="en-US" smtClean="0"/>
              <a:t>12</a:t>
            </a:fld>
            <a:endParaRPr lang="en-US"/>
          </a:p>
        </p:txBody>
      </p:sp>
    </p:spTree>
    <p:extLst>
      <p:ext uri="{BB962C8B-B14F-4D97-AF65-F5344CB8AC3E}">
        <p14:creationId xmlns:p14="http://schemas.microsoft.com/office/powerpoint/2010/main" val="1590635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Maya - READ THE SLIDE</a:t>
            </a:r>
          </a:p>
        </p:txBody>
      </p:sp>
      <p:sp>
        <p:nvSpPr>
          <p:cNvPr id="4" name="Slide Number Placeholder 3"/>
          <p:cNvSpPr>
            <a:spLocks noGrp="1"/>
          </p:cNvSpPr>
          <p:nvPr>
            <p:ph type="sldNum" sz="quarter" idx="5"/>
          </p:nvPr>
        </p:nvSpPr>
        <p:spPr/>
        <p:txBody>
          <a:bodyPr/>
          <a:lstStyle/>
          <a:p>
            <a:fld id="{8DDEFAF0-5176-4193-97B4-57E906B19719}" type="slidenum">
              <a:rPr lang="en-US" smtClean="0"/>
              <a:t>13</a:t>
            </a:fld>
            <a:endParaRPr lang="en-US"/>
          </a:p>
        </p:txBody>
      </p:sp>
    </p:spTree>
    <p:extLst>
      <p:ext uri="{BB962C8B-B14F-4D97-AF65-F5344CB8AC3E}">
        <p14:creationId xmlns:p14="http://schemas.microsoft.com/office/powerpoint/2010/main" val="3337962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Maya - READ THE SLIDE</a:t>
            </a:r>
          </a:p>
        </p:txBody>
      </p:sp>
      <p:sp>
        <p:nvSpPr>
          <p:cNvPr id="4" name="Slide Number Placeholder 3"/>
          <p:cNvSpPr>
            <a:spLocks noGrp="1"/>
          </p:cNvSpPr>
          <p:nvPr>
            <p:ph type="sldNum" sz="quarter" idx="5"/>
          </p:nvPr>
        </p:nvSpPr>
        <p:spPr/>
        <p:txBody>
          <a:bodyPr/>
          <a:lstStyle/>
          <a:p>
            <a:fld id="{8DDEFAF0-5176-4193-97B4-57E906B19719}" type="slidenum">
              <a:rPr lang="en-US" smtClean="0"/>
              <a:t>14</a:t>
            </a:fld>
            <a:endParaRPr lang="en-US"/>
          </a:p>
        </p:txBody>
      </p:sp>
    </p:spTree>
    <p:extLst>
      <p:ext uri="{BB962C8B-B14F-4D97-AF65-F5344CB8AC3E}">
        <p14:creationId xmlns:p14="http://schemas.microsoft.com/office/powerpoint/2010/main" val="4008277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Maya - READ THE SLIDE</a:t>
            </a:r>
          </a:p>
        </p:txBody>
      </p:sp>
      <p:sp>
        <p:nvSpPr>
          <p:cNvPr id="4" name="Slide Number Placeholder 3"/>
          <p:cNvSpPr>
            <a:spLocks noGrp="1"/>
          </p:cNvSpPr>
          <p:nvPr>
            <p:ph type="sldNum" sz="quarter" idx="5"/>
          </p:nvPr>
        </p:nvSpPr>
        <p:spPr/>
        <p:txBody>
          <a:bodyPr/>
          <a:lstStyle/>
          <a:p>
            <a:fld id="{8DDEFAF0-5176-4193-97B4-57E906B19719}" type="slidenum">
              <a:rPr lang="en-US" smtClean="0"/>
              <a:t>15</a:t>
            </a:fld>
            <a:endParaRPr lang="en-US"/>
          </a:p>
        </p:txBody>
      </p:sp>
    </p:spTree>
    <p:extLst>
      <p:ext uri="{BB962C8B-B14F-4D97-AF65-F5344CB8AC3E}">
        <p14:creationId xmlns:p14="http://schemas.microsoft.com/office/powerpoint/2010/main" val="2495756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Maya - The 2040 established goals and a vision for specific areas from economic development, environmental sustainability, and NEXT SLIDE</a:t>
            </a:r>
          </a:p>
        </p:txBody>
      </p:sp>
      <p:sp>
        <p:nvSpPr>
          <p:cNvPr id="4" name="Slide Number Placeholder 3"/>
          <p:cNvSpPr>
            <a:spLocks noGrp="1"/>
          </p:cNvSpPr>
          <p:nvPr>
            <p:ph type="sldNum" sz="quarter" idx="5"/>
          </p:nvPr>
        </p:nvSpPr>
        <p:spPr/>
        <p:txBody>
          <a:bodyPr/>
          <a:lstStyle/>
          <a:p>
            <a:fld id="{8DDEFAF0-5176-4193-97B4-57E906B19719}" type="slidenum">
              <a:rPr lang="en-US" smtClean="0"/>
              <a:t>16</a:t>
            </a:fld>
            <a:endParaRPr lang="en-US"/>
          </a:p>
        </p:txBody>
      </p:sp>
    </p:spTree>
    <p:extLst>
      <p:ext uri="{BB962C8B-B14F-4D97-AF65-F5344CB8AC3E}">
        <p14:creationId xmlns:p14="http://schemas.microsoft.com/office/powerpoint/2010/main" val="12141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Maya - Seamless and integrated transportation network.  These goals and vision have established the foundation on which the government of the USVI was able to not only develop but implement a comprehensive list of improvements since the adoption of the 2040 plans.</a:t>
            </a:r>
          </a:p>
        </p:txBody>
      </p:sp>
      <p:sp>
        <p:nvSpPr>
          <p:cNvPr id="4" name="Slide Number Placeholder 3"/>
          <p:cNvSpPr>
            <a:spLocks noGrp="1"/>
          </p:cNvSpPr>
          <p:nvPr>
            <p:ph type="sldNum" sz="quarter" idx="5"/>
          </p:nvPr>
        </p:nvSpPr>
        <p:spPr/>
        <p:txBody>
          <a:bodyPr/>
          <a:lstStyle/>
          <a:p>
            <a:fld id="{8DDEFAF0-5176-4193-97B4-57E906B19719}" type="slidenum">
              <a:rPr lang="en-US" smtClean="0"/>
              <a:t>17</a:t>
            </a:fld>
            <a:endParaRPr lang="en-US"/>
          </a:p>
        </p:txBody>
      </p:sp>
    </p:spTree>
    <p:extLst>
      <p:ext uri="{BB962C8B-B14F-4D97-AF65-F5344CB8AC3E}">
        <p14:creationId xmlns:p14="http://schemas.microsoft.com/office/powerpoint/2010/main" val="2679678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CA688-99E4-D749-CB31-BB3DAF42D7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60242-CAA6-9BF9-B967-62FAEF81F0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00EB7-72B1-4064-1B60-D14F38D1E710}"/>
              </a:ext>
            </a:extLst>
          </p:cNvPr>
          <p:cNvSpPr>
            <a:spLocks noGrp="1"/>
          </p:cNvSpPr>
          <p:nvPr>
            <p:ph type="body" idx="1"/>
          </p:nvPr>
        </p:nvSpPr>
        <p:spPr/>
        <p:txBody>
          <a:bodyPr/>
          <a:lstStyle/>
          <a:p>
            <a:r>
              <a:rPr lang="en-US">
                <a:latin typeface="Calibri"/>
                <a:ea typeface="Calibri"/>
                <a:cs typeface="Calibri"/>
              </a:rPr>
              <a:t>MIKKI - READ THE SLIDE</a:t>
            </a:r>
          </a:p>
        </p:txBody>
      </p:sp>
      <p:sp>
        <p:nvSpPr>
          <p:cNvPr id="4" name="Slide Number Placeholder 3">
            <a:extLst>
              <a:ext uri="{FF2B5EF4-FFF2-40B4-BE49-F238E27FC236}">
                <a16:creationId xmlns:a16="http://schemas.microsoft.com/office/drawing/2014/main" id="{14C0BCF8-CA6B-9CD7-9D3D-AC7C53B00195}"/>
              </a:ext>
            </a:extLst>
          </p:cNvPr>
          <p:cNvSpPr>
            <a:spLocks noGrp="1"/>
          </p:cNvSpPr>
          <p:nvPr>
            <p:ph type="sldNum" sz="quarter" idx="5"/>
          </p:nvPr>
        </p:nvSpPr>
        <p:spPr/>
        <p:txBody>
          <a:bodyPr/>
          <a:lstStyle/>
          <a:p>
            <a:fld id="{8DDEFAF0-5176-4193-97B4-57E906B19719}" type="slidenum">
              <a:rPr lang="en-US" smtClean="0"/>
              <a:t>18</a:t>
            </a:fld>
            <a:endParaRPr lang="en-US"/>
          </a:p>
        </p:txBody>
      </p:sp>
    </p:spTree>
    <p:extLst>
      <p:ext uri="{BB962C8B-B14F-4D97-AF65-F5344CB8AC3E}">
        <p14:creationId xmlns:p14="http://schemas.microsoft.com/office/powerpoint/2010/main" val="129288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Mikki - Let's lay the foundation of the 2050 plan by gaining some insights from you on all modes of transportation READ THE SLIDE.  We will </a:t>
            </a:r>
            <a:r>
              <a:rPr lang="en-US" err="1">
                <a:latin typeface="Calibri"/>
                <a:ea typeface="Calibri"/>
                <a:cs typeface="Calibri"/>
              </a:rPr>
              <a:t>provode</a:t>
            </a:r>
            <a:r>
              <a:rPr lang="en-US">
                <a:latin typeface="Calibri"/>
                <a:ea typeface="Calibri"/>
                <a:cs typeface="Calibri"/>
              </a:rPr>
              <a:t> you with maps of the islands for providing input on specific projects in the Territory including inter-islands connectivity.  These maps will be shared with the community at large during the community meetings this week.  The outcome will be discussed at our next meeting.</a:t>
            </a:r>
          </a:p>
        </p:txBody>
      </p:sp>
      <p:sp>
        <p:nvSpPr>
          <p:cNvPr id="4" name="Slide Number Placeholder 3"/>
          <p:cNvSpPr>
            <a:spLocks noGrp="1"/>
          </p:cNvSpPr>
          <p:nvPr>
            <p:ph type="sldNum" sz="quarter" idx="5"/>
          </p:nvPr>
        </p:nvSpPr>
        <p:spPr/>
        <p:txBody>
          <a:bodyPr/>
          <a:lstStyle/>
          <a:p>
            <a:fld id="{8DDEFAF0-5176-4193-97B4-57E906B19719}" type="slidenum">
              <a:rPr lang="en-US" smtClean="0"/>
              <a:t>19</a:t>
            </a:fld>
            <a:endParaRPr lang="en-US"/>
          </a:p>
        </p:txBody>
      </p:sp>
    </p:spTree>
    <p:extLst>
      <p:ext uri="{BB962C8B-B14F-4D97-AF65-F5344CB8AC3E}">
        <p14:creationId xmlns:p14="http://schemas.microsoft.com/office/powerpoint/2010/main" val="3818609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Marie- Elsie – Over the next hour, we will provide READ SLIDE</a:t>
            </a:r>
          </a:p>
        </p:txBody>
      </p:sp>
      <p:sp>
        <p:nvSpPr>
          <p:cNvPr id="4" name="Slide Number Placeholder 3"/>
          <p:cNvSpPr>
            <a:spLocks noGrp="1"/>
          </p:cNvSpPr>
          <p:nvPr>
            <p:ph type="sldNum" sz="quarter" idx="5"/>
          </p:nvPr>
        </p:nvSpPr>
        <p:spPr/>
        <p:txBody>
          <a:bodyPr/>
          <a:lstStyle/>
          <a:p>
            <a:fld id="{8DDEFAF0-5176-4193-97B4-57E906B19719}" type="slidenum">
              <a:rPr lang="en-US" smtClean="0"/>
              <a:t>2</a:t>
            </a:fld>
            <a:endParaRPr lang="en-US"/>
          </a:p>
        </p:txBody>
      </p:sp>
    </p:spTree>
    <p:extLst>
      <p:ext uri="{BB962C8B-B14F-4D97-AF65-F5344CB8AC3E}">
        <p14:creationId xmlns:p14="http://schemas.microsoft.com/office/powerpoint/2010/main" val="6373192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Mikki - As an Executive Committee, your role of setting policies and driving the direction of the 2050 Comprehensive Transportation Plan, it is crucial to hear from you on READ THE SLIDE.</a:t>
            </a:r>
          </a:p>
        </p:txBody>
      </p:sp>
      <p:sp>
        <p:nvSpPr>
          <p:cNvPr id="4" name="Slide Number Placeholder 3"/>
          <p:cNvSpPr>
            <a:spLocks noGrp="1"/>
          </p:cNvSpPr>
          <p:nvPr>
            <p:ph type="sldNum" sz="quarter" idx="5"/>
          </p:nvPr>
        </p:nvSpPr>
        <p:spPr/>
        <p:txBody>
          <a:bodyPr/>
          <a:lstStyle/>
          <a:p>
            <a:fld id="{8DDEFAF0-5176-4193-97B4-57E906B19719}" type="slidenum">
              <a:rPr lang="en-US" smtClean="0"/>
              <a:t>20</a:t>
            </a:fld>
            <a:endParaRPr lang="en-US"/>
          </a:p>
        </p:txBody>
      </p:sp>
    </p:spTree>
    <p:extLst>
      <p:ext uri="{BB962C8B-B14F-4D97-AF65-F5344CB8AC3E}">
        <p14:creationId xmlns:p14="http://schemas.microsoft.com/office/powerpoint/2010/main" val="26169823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321BD-8D66-9B11-0EB3-B221983154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AAD20B-187E-0CCA-20C7-CFF0B03451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27FDA0-CFD2-DBF0-701C-899A61B2FF81}"/>
              </a:ext>
            </a:extLst>
          </p:cNvPr>
          <p:cNvSpPr>
            <a:spLocks noGrp="1"/>
          </p:cNvSpPr>
          <p:nvPr>
            <p:ph type="body" idx="1"/>
          </p:nvPr>
        </p:nvSpPr>
        <p:spPr/>
        <p:txBody>
          <a:bodyPr/>
          <a:lstStyle/>
          <a:p>
            <a:r>
              <a:rPr lang="en-US">
                <a:latin typeface="Calibri"/>
                <a:ea typeface="Calibri"/>
                <a:cs typeface="Calibri"/>
              </a:rPr>
              <a:t>Mikki - As an Executive Committee, your role of setting policies and driving the direction of the 2050 Comprehensive Transportation Plan, it is crucial to hear from you on READ THE SLIDE.</a:t>
            </a:r>
          </a:p>
        </p:txBody>
      </p:sp>
      <p:sp>
        <p:nvSpPr>
          <p:cNvPr id="4" name="Slide Number Placeholder 3">
            <a:extLst>
              <a:ext uri="{FF2B5EF4-FFF2-40B4-BE49-F238E27FC236}">
                <a16:creationId xmlns:a16="http://schemas.microsoft.com/office/drawing/2014/main" id="{0D29343C-270D-EFBF-6874-ADEB48A3EB53}"/>
              </a:ext>
            </a:extLst>
          </p:cNvPr>
          <p:cNvSpPr>
            <a:spLocks noGrp="1"/>
          </p:cNvSpPr>
          <p:nvPr>
            <p:ph type="sldNum" sz="quarter" idx="5"/>
          </p:nvPr>
        </p:nvSpPr>
        <p:spPr/>
        <p:txBody>
          <a:bodyPr/>
          <a:lstStyle/>
          <a:p>
            <a:fld id="{8DDEFAF0-5176-4193-97B4-57E906B19719}" type="slidenum">
              <a:rPr lang="en-US" smtClean="0"/>
              <a:t>21</a:t>
            </a:fld>
            <a:endParaRPr lang="en-US"/>
          </a:p>
        </p:txBody>
      </p:sp>
    </p:spTree>
    <p:extLst>
      <p:ext uri="{BB962C8B-B14F-4D97-AF65-F5344CB8AC3E}">
        <p14:creationId xmlns:p14="http://schemas.microsoft.com/office/powerpoint/2010/main" val="3339624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Maya - READ THE SLIDE</a:t>
            </a:r>
          </a:p>
        </p:txBody>
      </p:sp>
      <p:sp>
        <p:nvSpPr>
          <p:cNvPr id="4" name="Slide Number Placeholder 3"/>
          <p:cNvSpPr>
            <a:spLocks noGrp="1"/>
          </p:cNvSpPr>
          <p:nvPr>
            <p:ph type="sldNum" sz="quarter" idx="5"/>
          </p:nvPr>
        </p:nvSpPr>
        <p:spPr/>
        <p:txBody>
          <a:bodyPr/>
          <a:lstStyle/>
          <a:p>
            <a:fld id="{8DDEFAF0-5176-4193-97B4-57E906B19719}" type="slidenum">
              <a:rPr lang="en-US" smtClean="0"/>
              <a:t>22</a:t>
            </a:fld>
            <a:endParaRPr lang="en-US"/>
          </a:p>
        </p:txBody>
      </p:sp>
    </p:spTree>
    <p:extLst>
      <p:ext uri="{BB962C8B-B14F-4D97-AF65-F5344CB8AC3E}">
        <p14:creationId xmlns:p14="http://schemas.microsoft.com/office/powerpoint/2010/main" val="37648335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Maya - This is the anticipated timeline for the project.</a:t>
            </a:r>
          </a:p>
        </p:txBody>
      </p:sp>
      <p:sp>
        <p:nvSpPr>
          <p:cNvPr id="4" name="Slide Number Placeholder 3"/>
          <p:cNvSpPr>
            <a:spLocks noGrp="1"/>
          </p:cNvSpPr>
          <p:nvPr>
            <p:ph type="sldNum" sz="quarter" idx="5"/>
          </p:nvPr>
        </p:nvSpPr>
        <p:spPr/>
        <p:txBody>
          <a:bodyPr/>
          <a:lstStyle/>
          <a:p>
            <a:fld id="{8DDEFAF0-5176-4193-97B4-57E906B19719}" type="slidenum">
              <a:rPr lang="en-US" smtClean="0"/>
              <a:t>23</a:t>
            </a:fld>
            <a:endParaRPr lang="en-US"/>
          </a:p>
        </p:txBody>
      </p:sp>
    </p:spTree>
    <p:extLst>
      <p:ext uri="{BB962C8B-B14F-4D97-AF65-F5344CB8AC3E}">
        <p14:creationId xmlns:p14="http://schemas.microsoft.com/office/powerpoint/2010/main" val="1910537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Marie-Elsie – We really appreciate your help in laying the foundation of the 2050 Comprehensive Master Plan and we are looking forward to continuing to build a successful plan.</a:t>
            </a:r>
          </a:p>
        </p:txBody>
      </p:sp>
      <p:sp>
        <p:nvSpPr>
          <p:cNvPr id="4" name="Slide Number Placeholder 3"/>
          <p:cNvSpPr>
            <a:spLocks noGrp="1"/>
          </p:cNvSpPr>
          <p:nvPr>
            <p:ph type="sldNum" sz="quarter" idx="5"/>
          </p:nvPr>
        </p:nvSpPr>
        <p:spPr/>
        <p:txBody>
          <a:bodyPr/>
          <a:lstStyle/>
          <a:p>
            <a:fld id="{8DDEFAF0-5176-4193-97B4-57E906B19719}" type="slidenum">
              <a:rPr lang="en-US" smtClean="0"/>
              <a:t>24</a:t>
            </a:fld>
            <a:endParaRPr lang="en-US"/>
          </a:p>
        </p:txBody>
      </p:sp>
    </p:spTree>
    <p:extLst>
      <p:ext uri="{BB962C8B-B14F-4D97-AF65-F5344CB8AC3E}">
        <p14:creationId xmlns:p14="http://schemas.microsoft.com/office/powerpoint/2010/main" val="1870602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Marie-Elsie – On behalf of the USVI Department of Public Work (DPW), we welcome you to the first Executive Committee Meeting for development of the 2050 Comprehensive Master Transportation Plan.</a:t>
            </a:r>
          </a:p>
        </p:txBody>
      </p:sp>
      <p:sp>
        <p:nvSpPr>
          <p:cNvPr id="4" name="Slide Number Placeholder 3"/>
          <p:cNvSpPr>
            <a:spLocks noGrp="1"/>
          </p:cNvSpPr>
          <p:nvPr>
            <p:ph type="sldNum" sz="quarter" idx="5"/>
          </p:nvPr>
        </p:nvSpPr>
        <p:spPr/>
        <p:txBody>
          <a:bodyPr/>
          <a:lstStyle/>
          <a:p>
            <a:fld id="{8DDEFAF0-5176-4193-97B4-57E906B19719}" type="slidenum">
              <a:rPr lang="en-US" smtClean="0"/>
              <a:t>3</a:t>
            </a:fld>
            <a:endParaRPr lang="en-US"/>
          </a:p>
        </p:txBody>
      </p:sp>
    </p:spTree>
    <p:extLst>
      <p:ext uri="{BB962C8B-B14F-4D97-AF65-F5344CB8AC3E}">
        <p14:creationId xmlns:p14="http://schemas.microsoft.com/office/powerpoint/2010/main" val="780092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Marie-Elsie - Close to 10 years ago, DPW developed the 20240 Comprehensive Master Plan and this project is to READ THE SLIDE.  The 2050 Plan will look at all modes of transportation within the entire Territory including interisland transportation.</a:t>
            </a:r>
          </a:p>
        </p:txBody>
      </p:sp>
      <p:sp>
        <p:nvSpPr>
          <p:cNvPr id="4" name="Slide Number Placeholder 3"/>
          <p:cNvSpPr>
            <a:spLocks noGrp="1"/>
          </p:cNvSpPr>
          <p:nvPr>
            <p:ph type="sldNum" sz="quarter" idx="5"/>
          </p:nvPr>
        </p:nvSpPr>
        <p:spPr/>
        <p:txBody>
          <a:bodyPr/>
          <a:lstStyle/>
          <a:p>
            <a:fld id="{8DDEFAF0-5176-4193-97B4-57E906B19719}" type="slidenum">
              <a:rPr lang="en-US" smtClean="0"/>
              <a:t>4</a:t>
            </a:fld>
            <a:endParaRPr lang="en-US"/>
          </a:p>
        </p:txBody>
      </p:sp>
    </p:spTree>
    <p:extLst>
      <p:ext uri="{BB962C8B-B14F-4D97-AF65-F5344CB8AC3E}">
        <p14:creationId xmlns:p14="http://schemas.microsoft.com/office/powerpoint/2010/main" val="2210828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Mikki - The 2050 Plan can only be successful if it represents the desires of the community and addresses issues and needs identified by the community.  It is therefore crucial that the plan be based on an extensive public engagement program and uses strategies to engage the public.  READ SLIDE.</a:t>
            </a:r>
          </a:p>
        </p:txBody>
      </p:sp>
      <p:sp>
        <p:nvSpPr>
          <p:cNvPr id="4" name="Slide Number Placeholder 3"/>
          <p:cNvSpPr>
            <a:spLocks noGrp="1"/>
          </p:cNvSpPr>
          <p:nvPr>
            <p:ph type="sldNum" sz="quarter" idx="5"/>
          </p:nvPr>
        </p:nvSpPr>
        <p:spPr/>
        <p:txBody>
          <a:bodyPr/>
          <a:lstStyle/>
          <a:p>
            <a:fld id="{8DDEFAF0-5176-4193-97B4-57E906B19719}" type="slidenum">
              <a:rPr lang="en-US" smtClean="0"/>
              <a:t>5</a:t>
            </a:fld>
            <a:endParaRPr lang="en-US"/>
          </a:p>
        </p:txBody>
      </p:sp>
    </p:spTree>
    <p:extLst>
      <p:ext uri="{BB962C8B-B14F-4D97-AF65-F5344CB8AC3E}">
        <p14:creationId xmlns:p14="http://schemas.microsoft.com/office/powerpoint/2010/main" val="662980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Mikki -  A major component of the strategy is establishing three committees that will drive the plan.</a:t>
            </a:r>
          </a:p>
          <a:p>
            <a:endParaRPr lang="en-US"/>
          </a:p>
        </p:txBody>
      </p:sp>
      <p:sp>
        <p:nvSpPr>
          <p:cNvPr id="4" name="Slide Number Placeholder 3"/>
          <p:cNvSpPr>
            <a:spLocks noGrp="1"/>
          </p:cNvSpPr>
          <p:nvPr>
            <p:ph type="sldNum" sz="quarter" idx="5"/>
          </p:nvPr>
        </p:nvSpPr>
        <p:spPr/>
        <p:txBody>
          <a:bodyPr/>
          <a:lstStyle/>
          <a:p>
            <a:fld id="{8DDEFAF0-5176-4193-97B4-57E906B19719}" type="slidenum">
              <a:rPr lang="en-US" smtClean="0"/>
              <a:t>6</a:t>
            </a:fld>
            <a:endParaRPr lang="en-US"/>
          </a:p>
        </p:txBody>
      </p:sp>
    </p:spTree>
    <p:extLst>
      <p:ext uri="{BB962C8B-B14F-4D97-AF65-F5344CB8AC3E}">
        <p14:creationId xmlns:p14="http://schemas.microsoft.com/office/powerpoint/2010/main" val="3274953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0C371-5417-6DCF-88F7-576D6B3B12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A7347-36CB-C301-40AF-0B60A3460D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5E9CAE-E5D8-F7BA-69C9-B2E26B363ECE}"/>
              </a:ext>
            </a:extLst>
          </p:cNvPr>
          <p:cNvSpPr>
            <a:spLocks noGrp="1"/>
          </p:cNvSpPr>
          <p:nvPr>
            <p:ph type="body" idx="1"/>
          </p:nvPr>
        </p:nvSpPr>
        <p:spPr/>
        <p:txBody>
          <a:bodyPr/>
          <a:lstStyle/>
          <a:p>
            <a:r>
              <a:rPr lang="en-US"/>
              <a:t>Marie –Elsie – As the Executive Committee your role is crucial in driving the process in confirming the goals and objectives, identify transportation issues and solutions as well as establishing policies to drive the implementation of the plan.  READ SLIDE on Meeting Format.</a:t>
            </a:r>
          </a:p>
        </p:txBody>
      </p:sp>
      <p:sp>
        <p:nvSpPr>
          <p:cNvPr id="4" name="Slide Number Placeholder 3">
            <a:extLst>
              <a:ext uri="{FF2B5EF4-FFF2-40B4-BE49-F238E27FC236}">
                <a16:creationId xmlns:a16="http://schemas.microsoft.com/office/drawing/2014/main" id="{18D373BF-C7B9-22A6-6C45-627F321A8520}"/>
              </a:ext>
            </a:extLst>
          </p:cNvPr>
          <p:cNvSpPr>
            <a:spLocks noGrp="1"/>
          </p:cNvSpPr>
          <p:nvPr>
            <p:ph type="sldNum" sz="quarter" idx="5"/>
          </p:nvPr>
        </p:nvSpPr>
        <p:spPr/>
        <p:txBody>
          <a:bodyPr/>
          <a:lstStyle/>
          <a:p>
            <a:fld id="{8DDEFAF0-5176-4193-97B4-57E906B19719}" type="slidenum">
              <a:rPr lang="en-US" smtClean="0"/>
              <a:t>7</a:t>
            </a:fld>
            <a:endParaRPr lang="en-US"/>
          </a:p>
        </p:txBody>
      </p:sp>
    </p:spTree>
    <p:extLst>
      <p:ext uri="{BB962C8B-B14F-4D97-AF65-F5344CB8AC3E}">
        <p14:creationId xmlns:p14="http://schemas.microsoft.com/office/powerpoint/2010/main" val="2689322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4C67C-E266-0D33-2A6E-FC9E4E7AC9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4EC9CE-8D4E-55D9-FC52-0023B74962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4612F6-CEA0-D602-8E26-075338C3E1C6}"/>
              </a:ext>
            </a:extLst>
          </p:cNvPr>
          <p:cNvSpPr>
            <a:spLocks noGrp="1"/>
          </p:cNvSpPr>
          <p:nvPr>
            <p:ph type="body" idx="1"/>
          </p:nvPr>
        </p:nvSpPr>
        <p:spPr/>
        <p:txBody>
          <a:bodyPr/>
          <a:lstStyle/>
          <a:p>
            <a:r>
              <a:rPr lang="en-US"/>
              <a:t>Marie –Elsie – The Technical Committee's role INCLUDE FROM SCOPE. READ SLIDE on Meeting Format.</a:t>
            </a:r>
          </a:p>
        </p:txBody>
      </p:sp>
      <p:sp>
        <p:nvSpPr>
          <p:cNvPr id="4" name="Slide Number Placeholder 3">
            <a:extLst>
              <a:ext uri="{FF2B5EF4-FFF2-40B4-BE49-F238E27FC236}">
                <a16:creationId xmlns:a16="http://schemas.microsoft.com/office/drawing/2014/main" id="{78A88CFC-FD97-861F-CD11-7DF14CFCF349}"/>
              </a:ext>
            </a:extLst>
          </p:cNvPr>
          <p:cNvSpPr>
            <a:spLocks noGrp="1"/>
          </p:cNvSpPr>
          <p:nvPr>
            <p:ph type="sldNum" sz="quarter" idx="5"/>
          </p:nvPr>
        </p:nvSpPr>
        <p:spPr/>
        <p:txBody>
          <a:bodyPr/>
          <a:lstStyle/>
          <a:p>
            <a:fld id="{8DDEFAF0-5176-4193-97B4-57E906B19719}" type="slidenum">
              <a:rPr lang="en-US" smtClean="0"/>
              <a:t>8</a:t>
            </a:fld>
            <a:endParaRPr lang="en-US"/>
          </a:p>
        </p:txBody>
      </p:sp>
    </p:spTree>
    <p:extLst>
      <p:ext uri="{BB962C8B-B14F-4D97-AF65-F5344CB8AC3E}">
        <p14:creationId xmlns:p14="http://schemas.microsoft.com/office/powerpoint/2010/main" val="538517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Marie –Elsie –The Community Advisory Committee INCLUDE DESCRIPTION FROM SCOPE. READ SLIDE on Meeting Format.</a:t>
            </a:r>
          </a:p>
        </p:txBody>
      </p:sp>
      <p:sp>
        <p:nvSpPr>
          <p:cNvPr id="4" name="Slide Number Placeholder 3"/>
          <p:cNvSpPr>
            <a:spLocks noGrp="1"/>
          </p:cNvSpPr>
          <p:nvPr>
            <p:ph type="sldNum" sz="quarter" idx="5"/>
          </p:nvPr>
        </p:nvSpPr>
        <p:spPr/>
        <p:txBody>
          <a:bodyPr/>
          <a:lstStyle/>
          <a:p>
            <a:fld id="{8DDEFAF0-5176-4193-97B4-57E906B19719}" type="slidenum">
              <a:rPr lang="en-US" smtClean="0"/>
              <a:t>9</a:t>
            </a:fld>
            <a:endParaRPr lang="en-US"/>
          </a:p>
        </p:txBody>
      </p:sp>
    </p:spTree>
    <p:extLst>
      <p:ext uri="{BB962C8B-B14F-4D97-AF65-F5344CB8AC3E}">
        <p14:creationId xmlns:p14="http://schemas.microsoft.com/office/powerpoint/2010/main" val="3031599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4FFBD-0F69-E419-ABC2-896221679C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6B0B65-7441-7437-63E5-3CAE5C4373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F99229-3E44-3FA5-334E-04B87A05521C}"/>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5" name="Footer Placeholder 4">
            <a:extLst>
              <a:ext uri="{FF2B5EF4-FFF2-40B4-BE49-F238E27FC236}">
                <a16:creationId xmlns:a16="http://schemas.microsoft.com/office/drawing/2014/main" id="{2F76E64B-A4E8-EC29-7C79-5934DB8354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F1FC22-7C6B-6672-E6AD-4FB852689DAF}"/>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1884104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4CE7B-A6D1-1E13-ACD2-EB465CEC8CE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ABDD83-A88E-03D2-D755-CF5E4FE72A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41F6FE-F3FA-31B7-E2ED-6ACAACF63106}"/>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5" name="Footer Placeholder 4">
            <a:extLst>
              <a:ext uri="{FF2B5EF4-FFF2-40B4-BE49-F238E27FC236}">
                <a16:creationId xmlns:a16="http://schemas.microsoft.com/office/drawing/2014/main" id="{C0FCCE41-DBD7-D37B-DEE4-6AB5EABF46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D64C91-1397-0DA0-74A8-93993A03F617}"/>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143888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006EEE-80D7-3F9B-A672-2A8948F350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D845DF-58EA-F7FD-C166-06FACB5EB1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755DB-B61D-7107-DE9C-FB336F90878E}"/>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5" name="Footer Placeholder 4">
            <a:extLst>
              <a:ext uri="{FF2B5EF4-FFF2-40B4-BE49-F238E27FC236}">
                <a16:creationId xmlns:a16="http://schemas.microsoft.com/office/drawing/2014/main" id="{359AA5E1-C82A-5A97-50A7-9D6D426DBA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E691F2-B574-793C-7B54-EA9887C7D363}"/>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566478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AA68-EF76-AB6D-1FC5-78E5EF5AC5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C6D68E-5D09-2CB4-8A20-90827E9BEE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C4BB87-330D-5D4B-FA32-3300A328EC44}"/>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5" name="Footer Placeholder 4">
            <a:extLst>
              <a:ext uri="{FF2B5EF4-FFF2-40B4-BE49-F238E27FC236}">
                <a16:creationId xmlns:a16="http://schemas.microsoft.com/office/drawing/2014/main" id="{C77B81D5-4E1F-E87C-1D61-1F3E22A8E8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DD6AC9-44C9-7537-3AFE-FDC1F634B5DE}"/>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246706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AF50F-5374-DD0F-D9DD-656085F32D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662331C-9A5F-A93D-2AD6-EDB2B8D203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675647-1DB0-EC1F-A977-0449679F1BA8}"/>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5" name="Footer Placeholder 4">
            <a:extLst>
              <a:ext uri="{FF2B5EF4-FFF2-40B4-BE49-F238E27FC236}">
                <a16:creationId xmlns:a16="http://schemas.microsoft.com/office/drawing/2014/main" id="{98AF1A40-B168-1E0B-3BF2-CD2CEDC487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538863-9404-7D3A-C88E-E61231CC4A7F}"/>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1830695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1D6D1-E9A8-EE37-966C-14CF5BC782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F18635-7A66-7E3D-0A63-595578A7EA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FA99DD-11D5-73DD-D5DA-F0458B0967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EF70A4-B1C8-00D0-16F6-C28103AE527E}"/>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6" name="Footer Placeholder 5">
            <a:extLst>
              <a:ext uri="{FF2B5EF4-FFF2-40B4-BE49-F238E27FC236}">
                <a16:creationId xmlns:a16="http://schemas.microsoft.com/office/drawing/2014/main" id="{95DD4068-2993-C9BA-9DC5-BE357B1BE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2C7B45-709A-21AB-B221-75DF213CEE0A}"/>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270782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253FC-5D76-2030-F905-4ABE8B718B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5DAA38-F735-DC77-D974-6635FBD45F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A759B4-2538-E344-500E-A75600DC98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AADC64B-4323-DCF7-0CFB-7CF2872665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8690B1-67BE-741C-A6AD-B48521D2F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EF3881-322B-A484-B716-D9B51E7824F0}"/>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8" name="Footer Placeholder 7">
            <a:extLst>
              <a:ext uri="{FF2B5EF4-FFF2-40B4-BE49-F238E27FC236}">
                <a16:creationId xmlns:a16="http://schemas.microsoft.com/office/drawing/2014/main" id="{B51EF9B0-9941-4613-3C1C-6502405BB9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C3538D4-1735-DA41-1B6B-E7047B814C8D}"/>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1731170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3B3A2-09BD-C4B5-D2DD-CF1AC4F1E0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DF9BED-3F8B-3460-182E-10901782EDFA}"/>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4" name="Footer Placeholder 3">
            <a:extLst>
              <a:ext uri="{FF2B5EF4-FFF2-40B4-BE49-F238E27FC236}">
                <a16:creationId xmlns:a16="http://schemas.microsoft.com/office/drawing/2014/main" id="{7C26D3BD-6ED8-1E89-723E-44A558BD86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2A41FA-B158-B66D-AA6F-34733BF96421}"/>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1611795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1C64AD-E1C9-7D01-BA7F-E97C402E7C55}"/>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3" name="Footer Placeholder 2">
            <a:extLst>
              <a:ext uri="{FF2B5EF4-FFF2-40B4-BE49-F238E27FC236}">
                <a16:creationId xmlns:a16="http://schemas.microsoft.com/office/drawing/2014/main" id="{EAE4F2C4-9A2B-E0E0-1C19-4DA19A17ECF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46EC1C-DE90-FFBC-CC1A-A3774238FD05}"/>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3446049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D0565-98C0-3F18-D8FF-4DFAA5932B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6739C6-391E-F29C-54D9-6CF17B4148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6528DB-2CC3-70F6-BDE6-D45306F282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1B0F41-1DE3-5573-69B4-726A3104F028}"/>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6" name="Footer Placeholder 5">
            <a:extLst>
              <a:ext uri="{FF2B5EF4-FFF2-40B4-BE49-F238E27FC236}">
                <a16:creationId xmlns:a16="http://schemas.microsoft.com/office/drawing/2014/main" id="{8654EDF5-CDAC-4490-E7C4-BC73C454E5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9F44D1-4AE3-BAF0-D67E-2723697D0F16}"/>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1260405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683EE-97F5-4840-DA65-874A153935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149660-418B-7E4F-FE99-41E433DD3E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616DA9-E560-8633-76F5-B0D10CFFB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A64D85-D898-932B-FC72-2E34E2F7A332}"/>
              </a:ext>
            </a:extLst>
          </p:cNvPr>
          <p:cNvSpPr>
            <a:spLocks noGrp="1"/>
          </p:cNvSpPr>
          <p:nvPr>
            <p:ph type="dt" sz="half" idx="10"/>
          </p:nvPr>
        </p:nvSpPr>
        <p:spPr/>
        <p:txBody>
          <a:bodyPr/>
          <a:lstStyle/>
          <a:p>
            <a:fld id="{9F80AA71-AF83-40C6-A285-80ADD12D03AB}" type="datetimeFigureOut">
              <a:rPr lang="en-US" smtClean="0"/>
              <a:t>5/19/2025</a:t>
            </a:fld>
            <a:endParaRPr lang="en-US"/>
          </a:p>
        </p:txBody>
      </p:sp>
      <p:sp>
        <p:nvSpPr>
          <p:cNvPr id="6" name="Footer Placeholder 5">
            <a:extLst>
              <a:ext uri="{FF2B5EF4-FFF2-40B4-BE49-F238E27FC236}">
                <a16:creationId xmlns:a16="http://schemas.microsoft.com/office/drawing/2014/main" id="{91254247-0AFA-4E78-77D8-909B466ABC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9F2A28-FBC1-40C5-3AE1-9205A95ADC56}"/>
              </a:ext>
            </a:extLst>
          </p:cNvPr>
          <p:cNvSpPr>
            <a:spLocks noGrp="1"/>
          </p:cNvSpPr>
          <p:nvPr>
            <p:ph type="sldNum" sz="quarter" idx="12"/>
          </p:nvPr>
        </p:nvSpPr>
        <p:spPr/>
        <p:txBody>
          <a:bodyPr/>
          <a:lstStyle/>
          <a:p>
            <a:fld id="{04FBC32D-7347-4500-94EE-E5286C5B3EF1}" type="slidenum">
              <a:rPr lang="en-US" smtClean="0"/>
              <a:t>‹#›</a:t>
            </a:fld>
            <a:endParaRPr lang="en-US"/>
          </a:p>
        </p:txBody>
      </p:sp>
    </p:spTree>
    <p:extLst>
      <p:ext uri="{BB962C8B-B14F-4D97-AF65-F5344CB8AC3E}">
        <p14:creationId xmlns:p14="http://schemas.microsoft.com/office/powerpoint/2010/main" val="4054904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22220F-0DFC-D87D-C57F-271B75565B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B662FF-28D4-2EF8-94F3-9CD875DB7E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110E0A-0F08-40FC-6CE3-4DC3D53FA5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80AA71-AF83-40C6-A285-80ADD12D03AB}" type="datetimeFigureOut">
              <a:rPr lang="en-US" smtClean="0"/>
              <a:t>5/19/2025</a:t>
            </a:fld>
            <a:endParaRPr lang="en-US"/>
          </a:p>
        </p:txBody>
      </p:sp>
      <p:sp>
        <p:nvSpPr>
          <p:cNvPr id="5" name="Footer Placeholder 4">
            <a:extLst>
              <a:ext uri="{FF2B5EF4-FFF2-40B4-BE49-F238E27FC236}">
                <a16:creationId xmlns:a16="http://schemas.microsoft.com/office/drawing/2014/main" id="{AB1F72DF-58AF-F21A-8766-644980FBB4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585628-F15B-5A5C-8C69-461D310C8A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FBC32D-7347-4500-94EE-E5286C5B3EF1}" type="slidenum">
              <a:rPr lang="en-US" smtClean="0"/>
              <a:t>‹#›</a:t>
            </a:fld>
            <a:endParaRPr lang="en-US"/>
          </a:p>
        </p:txBody>
      </p:sp>
    </p:spTree>
    <p:extLst>
      <p:ext uri="{BB962C8B-B14F-4D97-AF65-F5344CB8AC3E}">
        <p14:creationId xmlns:p14="http://schemas.microsoft.com/office/powerpoint/2010/main" val="289488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20.svg"/><Relationship Id="rId5" Type="http://schemas.openxmlformats.org/officeDocument/2006/relationships/image" Target="../media/image4.svg"/><Relationship Id="rId15" Type="http://schemas.openxmlformats.org/officeDocument/2006/relationships/image" Target="../media/image24.sv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8.svg"/><Relationship Id="rId1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1.xml"/><Relationship Id="rId7"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4.svg"/></Relationships>
</file>

<file path=ppt/slides/_rels/slide1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25.jpeg"/><Relationship Id="rId4" Type="http://schemas.openxmlformats.org/officeDocument/2006/relationships/image" Target="../media/image5.png"/><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6.png"/><Relationship Id="rId7" Type="http://schemas.openxmlformats.org/officeDocument/2006/relationships/image" Target="../media/image4.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6.jpeg"/><Relationship Id="rId4" Type="http://schemas.openxmlformats.org/officeDocument/2006/relationships/image" Target="../media/image5.pn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4.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sv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28.jpe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18/10/relationships/comments" Target="../comments/modernComment_101_34D63CE9.xml"/><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jpe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8" Type="http://schemas.openxmlformats.org/officeDocument/2006/relationships/hyperlink" Target="https://www.facebook.com/people/USVI-2050-Transportation-Study/61575780062429/" TargetMode="External"/><Relationship Id="rId3" Type="http://schemas.openxmlformats.org/officeDocument/2006/relationships/image" Target="../media/image3.png"/><Relationship Id="rId7"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svg"/><Relationship Id="rId9" Type="http://schemas.openxmlformats.org/officeDocument/2006/relationships/hyperlink" Target="mailto:Mikki.taylorhendrix@wsp.com" TargetMode="Externa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diagramLayout" Target="../diagrams/layout2.xml"/><Relationship Id="rId3" Type="http://schemas.openxmlformats.org/officeDocument/2006/relationships/image" Target="../media/image12.jpeg"/><Relationship Id="rId7" Type="http://schemas.openxmlformats.org/officeDocument/2006/relationships/diagramData" Target="../diagrams/data1.xml"/><Relationship Id="rId12" Type="http://schemas.openxmlformats.org/officeDocument/2006/relationships/diagramData" Target="../diagrams/data2.xml"/><Relationship Id="rId2" Type="http://schemas.openxmlformats.org/officeDocument/2006/relationships/notesSlide" Target="../notesSlides/notesSlide22.xml"/><Relationship Id="rId16" Type="http://schemas.microsoft.com/office/2007/relationships/diagramDrawing" Target="../diagrams/drawing2.xml"/><Relationship Id="rId1" Type="http://schemas.openxmlformats.org/officeDocument/2006/relationships/slideLayout" Target="../slideLayouts/slideLayout2.xml"/><Relationship Id="rId6" Type="http://schemas.openxmlformats.org/officeDocument/2006/relationships/image" Target="../media/image2.jpeg"/><Relationship Id="rId11" Type="http://schemas.microsoft.com/office/2007/relationships/diagramDrawing" Target="../diagrams/drawing1.xml"/><Relationship Id="rId5" Type="http://schemas.openxmlformats.org/officeDocument/2006/relationships/image" Target="../media/image4.svg"/><Relationship Id="rId15" Type="http://schemas.openxmlformats.org/officeDocument/2006/relationships/diagramColors" Target="../diagrams/colors2.xml"/><Relationship Id="rId10" Type="http://schemas.openxmlformats.org/officeDocument/2006/relationships/diagramColors" Target="../diagrams/colors1.xml"/><Relationship Id="rId4" Type="http://schemas.openxmlformats.org/officeDocument/2006/relationships/image" Target="../media/image3.png"/><Relationship Id="rId9" Type="http://schemas.openxmlformats.org/officeDocument/2006/relationships/diagramQuickStyle" Target="../diagrams/quickStyle1.xml"/><Relationship Id="rId1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20.svg"/><Relationship Id="rId5" Type="http://schemas.openxmlformats.org/officeDocument/2006/relationships/image" Target="../media/image4.svg"/><Relationship Id="rId15" Type="http://schemas.openxmlformats.org/officeDocument/2006/relationships/image" Target="../media/image24.sv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8.svg"/><Relationship Id="rId1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11.pn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18/10/relationships/comments" Target="../comments/modernComment_11B_198A3D94.xml"/><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10" Type="http://schemas.microsoft.com/office/2007/relationships/hdphoto" Target="../media/hdphoto1.wdp"/><Relationship Id="rId4" Type="http://schemas.openxmlformats.org/officeDocument/2006/relationships/image" Target="../media/image2.jpe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aerial view of a bay with boats in the water&#10;&#10;AI-generated content may be incorrect.">
            <a:extLst>
              <a:ext uri="{FF2B5EF4-FFF2-40B4-BE49-F238E27FC236}">
                <a16:creationId xmlns:a16="http://schemas.microsoft.com/office/drawing/2014/main" id="{C0CC4964-6440-3B83-FAD1-748C6A31A54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15414"/>
          <a:stretch/>
        </p:blipFill>
        <p:spPr>
          <a:xfrm>
            <a:off x="-3047" y="10"/>
            <a:ext cx="12195047" cy="6857990"/>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1"/>
            <a:ext cx="12191999" cy="6858000"/>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footer">
            <a:extLst>
              <a:ext uri="{FF2B5EF4-FFF2-40B4-BE49-F238E27FC236}">
                <a16:creationId xmlns:a16="http://schemas.microsoft.com/office/drawing/2014/main" id="{7DBB2D7B-FA6C-7281-B382-551AA6611E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sp>
        <p:nvSpPr>
          <p:cNvPr id="2" name="Title 1">
            <a:extLst>
              <a:ext uri="{FF2B5EF4-FFF2-40B4-BE49-F238E27FC236}">
                <a16:creationId xmlns:a16="http://schemas.microsoft.com/office/drawing/2014/main" id="{87C89B66-0FC7-DFE1-8695-80D1C9B19352}"/>
              </a:ext>
            </a:extLst>
          </p:cNvPr>
          <p:cNvSpPr>
            <a:spLocks noGrp="1"/>
          </p:cNvSpPr>
          <p:nvPr>
            <p:ph type="ctrTitle"/>
          </p:nvPr>
        </p:nvSpPr>
        <p:spPr>
          <a:xfrm>
            <a:off x="2357878" y="3767445"/>
            <a:ext cx="7481941" cy="1018073"/>
          </a:xfrm>
          <a:effectLst>
            <a:outerShdw blurRad="50800" dist="38100" dir="2700000" algn="tl" rotWithShape="0">
              <a:prstClr val="black">
                <a:alpha val="40000"/>
              </a:prstClr>
            </a:outerShdw>
          </a:effectLst>
        </p:spPr>
        <p:txBody>
          <a:bodyPr>
            <a:noAutofit/>
          </a:bodyPr>
          <a:lstStyle/>
          <a:p>
            <a:pPr>
              <a:spcBef>
                <a:spcPts val="0"/>
              </a:spcBef>
            </a:pPr>
            <a:r>
              <a:rPr lang="en-US" sz="4000" b="1" dirty="0">
                <a:solidFill>
                  <a:srgbClr val="272362"/>
                </a:solidFill>
                <a:latin typeface="Montserrat"/>
              </a:rPr>
              <a:t>Community Meeting</a:t>
            </a:r>
            <a:endParaRPr lang="en-US" dirty="0"/>
          </a:p>
        </p:txBody>
      </p:sp>
      <p:sp>
        <p:nvSpPr>
          <p:cNvPr id="3" name="Subtitle 2">
            <a:extLst>
              <a:ext uri="{FF2B5EF4-FFF2-40B4-BE49-F238E27FC236}">
                <a16:creationId xmlns:a16="http://schemas.microsoft.com/office/drawing/2014/main" id="{FA682D2D-6C5F-7264-1EFB-2D2407CADD84}"/>
              </a:ext>
            </a:extLst>
          </p:cNvPr>
          <p:cNvSpPr>
            <a:spLocks noGrp="1"/>
          </p:cNvSpPr>
          <p:nvPr>
            <p:ph type="subTitle" idx="1"/>
          </p:nvPr>
        </p:nvSpPr>
        <p:spPr>
          <a:xfrm>
            <a:off x="3609735" y="5568762"/>
            <a:ext cx="4995949" cy="1282707"/>
          </a:xfrm>
          <a:effectLst>
            <a:outerShdw blurRad="50800" dist="38100" dir="2700000" algn="tl" rotWithShape="0">
              <a:prstClr val="black">
                <a:alpha val="40000"/>
              </a:prstClr>
            </a:outerShdw>
          </a:effectLst>
        </p:spPr>
        <p:txBody>
          <a:bodyPr vert="horz" lIns="91440" tIns="45720" rIns="91440" bIns="45720" rtlCol="0" anchor="t">
            <a:normAutofit/>
          </a:bodyPr>
          <a:lstStyle/>
          <a:p>
            <a:r>
              <a:rPr lang="en-US" sz="2800" b="1" dirty="0">
                <a:solidFill>
                  <a:srgbClr val="272362"/>
                </a:solidFill>
                <a:latin typeface="Montserrat"/>
              </a:rPr>
              <a:t>May 15, 2025</a:t>
            </a:r>
            <a:endParaRPr lang="en-US" dirty="0">
              <a:latin typeface="Montserrat"/>
            </a:endParaRPr>
          </a:p>
        </p:txBody>
      </p:sp>
      <p:pic>
        <p:nvPicPr>
          <p:cNvPr id="9" name="Graphic 8">
            <a:extLst>
              <a:ext uri="{FF2B5EF4-FFF2-40B4-BE49-F238E27FC236}">
                <a16:creationId xmlns:a16="http://schemas.microsoft.com/office/drawing/2014/main" id="{FBDB54F0-4875-B6D5-99B2-51C3973D5B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6663" y="1165150"/>
            <a:ext cx="10609185" cy="1111914"/>
          </a:xfrm>
          <a:prstGeom prst="rect">
            <a:avLst/>
          </a:prstGeom>
        </p:spPr>
      </p:pic>
    </p:spTree>
    <p:extLst>
      <p:ext uri="{BB962C8B-B14F-4D97-AF65-F5344CB8AC3E}">
        <p14:creationId xmlns:p14="http://schemas.microsoft.com/office/powerpoint/2010/main" val="4244613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0624E-B581-3D9A-745E-A18615BE7544}"/>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C4F1CBBD-DAA6-56A1-44A0-17C6D88E60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5" name="Graphic 4">
            <a:extLst>
              <a:ext uri="{FF2B5EF4-FFF2-40B4-BE49-F238E27FC236}">
                <a16:creationId xmlns:a16="http://schemas.microsoft.com/office/drawing/2014/main" id="{105C1025-8826-833C-97F6-CD7C2A1C2D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496" y="242223"/>
            <a:ext cx="5043864" cy="540414"/>
          </a:xfrm>
          <a:prstGeom prst="rect">
            <a:avLst/>
          </a:prstGeom>
        </p:spPr>
      </p:pic>
      <p:sp>
        <p:nvSpPr>
          <p:cNvPr id="9" name="Title 1">
            <a:extLst>
              <a:ext uri="{FF2B5EF4-FFF2-40B4-BE49-F238E27FC236}">
                <a16:creationId xmlns:a16="http://schemas.microsoft.com/office/drawing/2014/main" id="{E61E42C9-BA22-2477-B35C-4D2BA661303B}"/>
              </a:ext>
            </a:extLst>
          </p:cNvPr>
          <p:cNvSpPr txBox="1">
            <a:spLocks/>
          </p:cNvSpPr>
          <p:nvPr/>
        </p:nvSpPr>
        <p:spPr>
          <a:xfrm>
            <a:off x="249496" y="996443"/>
            <a:ext cx="9869864" cy="720905"/>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Committees Timeline</a:t>
            </a:r>
            <a:endParaRPr lang="en-US"/>
          </a:p>
        </p:txBody>
      </p:sp>
      <p:pic>
        <p:nvPicPr>
          <p:cNvPr id="11" name="Picture 10" descr="A blue and purple curved line&#10;&#10;AI-generated content may be incorrect.">
            <a:extLst>
              <a:ext uri="{FF2B5EF4-FFF2-40B4-BE49-F238E27FC236}">
                <a16:creationId xmlns:a16="http://schemas.microsoft.com/office/drawing/2014/main" id="{C8068064-AFB4-400D-60E0-F8A6F773EE14}"/>
              </a:ext>
            </a:extLst>
          </p:cNvPr>
          <p:cNvPicPr>
            <a:picLocks noChangeAspect="1"/>
          </p:cNvPicPr>
          <p:nvPr/>
        </p:nvPicPr>
        <p:blipFill>
          <a:blip r:embed="rId6">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FD63EEB1-D175-1CEC-EA43-2C59A9DA877E}"/>
              </a:ext>
            </a:extLst>
          </p:cNvPr>
          <p:cNvPicPr>
            <a:picLocks noChangeAspect="1"/>
          </p:cNvPicPr>
          <p:nvPr/>
        </p:nvPicPr>
        <p:blipFill>
          <a:blip r:embed="rId7">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grpSp>
        <p:nvGrpSpPr>
          <p:cNvPr id="14" name="Group 13">
            <a:extLst>
              <a:ext uri="{FF2B5EF4-FFF2-40B4-BE49-F238E27FC236}">
                <a16:creationId xmlns:a16="http://schemas.microsoft.com/office/drawing/2014/main" id="{D405EEBF-8298-DABF-D284-1B8546094A04}"/>
              </a:ext>
            </a:extLst>
          </p:cNvPr>
          <p:cNvGrpSpPr/>
          <p:nvPr/>
        </p:nvGrpSpPr>
        <p:grpSpPr>
          <a:xfrm>
            <a:off x="187419" y="2495350"/>
            <a:ext cx="2867891" cy="999604"/>
            <a:chOff x="249496" y="3221711"/>
            <a:chExt cx="2867891" cy="999604"/>
          </a:xfrm>
        </p:grpSpPr>
        <p:sp>
          <p:nvSpPr>
            <p:cNvPr id="6" name="Rectangle: Rounded Corners 5">
              <a:extLst>
                <a:ext uri="{FF2B5EF4-FFF2-40B4-BE49-F238E27FC236}">
                  <a16:creationId xmlns:a16="http://schemas.microsoft.com/office/drawing/2014/main" id="{D1FC2A00-8BD6-E7A3-954C-E27C221CE82F}"/>
                </a:ext>
              </a:extLst>
            </p:cNvPr>
            <p:cNvSpPr/>
            <p:nvPr/>
          </p:nvSpPr>
          <p:spPr>
            <a:xfrm>
              <a:off x="249496" y="3221711"/>
              <a:ext cx="2867891" cy="720905"/>
            </a:xfrm>
            <a:prstGeom prst="roundRect">
              <a:avLst>
                <a:gd name="adj" fmla="val 50000"/>
              </a:avLst>
            </a:prstGeom>
            <a:solidFill>
              <a:srgbClr val="4421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a:latin typeface="Montserrat" panose="00000500000000000000" pitchFamily="2" charset="0"/>
              </a:endParaRPr>
            </a:p>
          </p:txBody>
        </p:sp>
        <p:pic>
          <p:nvPicPr>
            <p:cNvPr id="12" name="Graphic 11" descr="Arrow Up with solid fill">
              <a:extLst>
                <a:ext uri="{FF2B5EF4-FFF2-40B4-BE49-F238E27FC236}">
                  <a16:creationId xmlns:a16="http://schemas.microsoft.com/office/drawing/2014/main" id="{E8D5EA32-550C-764E-54B4-6742B0EAF280}"/>
                </a:ext>
              </a:extLst>
            </p:cNvPr>
            <p:cNvPicPr>
              <a:picLocks noChangeAspect="1"/>
            </p:cNvPicPr>
            <p:nvPr/>
          </p:nvPicPr>
          <p:blipFill>
            <a:blip r:embed="rId8">
              <a:extLst>
                <a:ext uri="{96DAC541-7B7A-43D3-8B79-37D633B846F1}">
                  <asvg:svgBlip xmlns:asvg="http://schemas.microsoft.com/office/drawing/2016/SVG/main" r:embed="rId9"/>
                </a:ext>
              </a:extLst>
            </a:blip>
            <a:srcRect b="86984"/>
            <a:stretch/>
          </p:blipFill>
          <p:spPr>
            <a:xfrm flipV="1">
              <a:off x="754664" y="3983288"/>
              <a:ext cx="1828800" cy="238027"/>
            </a:xfrm>
            <a:prstGeom prst="rect">
              <a:avLst/>
            </a:prstGeom>
          </p:spPr>
        </p:pic>
      </p:grpSp>
      <p:grpSp>
        <p:nvGrpSpPr>
          <p:cNvPr id="15" name="Group 14">
            <a:extLst>
              <a:ext uri="{FF2B5EF4-FFF2-40B4-BE49-F238E27FC236}">
                <a16:creationId xmlns:a16="http://schemas.microsoft.com/office/drawing/2014/main" id="{43BFA56F-22CF-25C4-AEC3-B1E8135ACDC9}"/>
              </a:ext>
            </a:extLst>
          </p:cNvPr>
          <p:cNvGrpSpPr/>
          <p:nvPr/>
        </p:nvGrpSpPr>
        <p:grpSpPr>
          <a:xfrm flipV="1">
            <a:off x="3122771" y="2478583"/>
            <a:ext cx="2867891" cy="1008875"/>
            <a:chOff x="249496" y="2933741"/>
            <a:chExt cx="2867891" cy="1008875"/>
          </a:xfrm>
        </p:grpSpPr>
        <p:sp>
          <p:nvSpPr>
            <p:cNvPr id="16" name="Rectangle: Rounded Corners 15">
              <a:extLst>
                <a:ext uri="{FF2B5EF4-FFF2-40B4-BE49-F238E27FC236}">
                  <a16:creationId xmlns:a16="http://schemas.microsoft.com/office/drawing/2014/main" id="{4A70827D-87A6-B719-4645-CDE6D840E65E}"/>
                </a:ext>
              </a:extLst>
            </p:cNvPr>
            <p:cNvSpPr/>
            <p:nvPr/>
          </p:nvSpPr>
          <p:spPr>
            <a:xfrm flipV="1">
              <a:off x="249496" y="3221711"/>
              <a:ext cx="2867891" cy="720905"/>
            </a:xfrm>
            <a:prstGeom prst="roundRect">
              <a:avLst>
                <a:gd name="adj" fmla="val 50000"/>
              </a:avLst>
            </a:prstGeom>
            <a:solidFill>
              <a:srgbClr val="00A4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Montserrat" panose="00000500000000000000" pitchFamily="2" charset="0"/>
                </a:rPr>
                <a:t>Summer 2025</a:t>
              </a:r>
            </a:p>
          </p:txBody>
        </p:sp>
        <p:pic>
          <p:nvPicPr>
            <p:cNvPr id="18" name="Graphic 17" descr="Arrow Up with solid fill">
              <a:extLst>
                <a:ext uri="{FF2B5EF4-FFF2-40B4-BE49-F238E27FC236}">
                  <a16:creationId xmlns:a16="http://schemas.microsoft.com/office/drawing/2014/main" id="{5E2FC5F1-9021-D04B-3D9F-726115DCEFA2}"/>
                </a:ext>
              </a:extLst>
            </p:cNvPr>
            <p:cNvPicPr>
              <a:picLocks noChangeAspect="1"/>
            </p:cNvPicPr>
            <p:nvPr/>
          </p:nvPicPr>
          <p:blipFill>
            <a:blip r:embed="rId10">
              <a:extLst>
                <a:ext uri="{96DAC541-7B7A-43D3-8B79-37D633B846F1}">
                  <asvg:svgBlip xmlns:asvg="http://schemas.microsoft.com/office/drawing/2016/SVG/main" r:embed="rId11"/>
                </a:ext>
              </a:extLst>
            </a:blip>
            <a:srcRect b="86984"/>
            <a:stretch/>
          </p:blipFill>
          <p:spPr>
            <a:xfrm>
              <a:off x="769041" y="2933741"/>
              <a:ext cx="1828800" cy="238027"/>
            </a:xfrm>
            <a:prstGeom prst="rect">
              <a:avLst/>
            </a:prstGeom>
          </p:spPr>
        </p:pic>
      </p:grpSp>
      <p:grpSp>
        <p:nvGrpSpPr>
          <p:cNvPr id="19" name="Group 18">
            <a:extLst>
              <a:ext uri="{FF2B5EF4-FFF2-40B4-BE49-F238E27FC236}">
                <a16:creationId xmlns:a16="http://schemas.microsoft.com/office/drawing/2014/main" id="{49599CED-F61B-3BA4-4211-4DD213640193}"/>
              </a:ext>
            </a:extLst>
          </p:cNvPr>
          <p:cNvGrpSpPr/>
          <p:nvPr/>
        </p:nvGrpSpPr>
        <p:grpSpPr>
          <a:xfrm>
            <a:off x="6302798" y="2487267"/>
            <a:ext cx="2867891" cy="985226"/>
            <a:chOff x="249496" y="3221711"/>
            <a:chExt cx="2867891" cy="985226"/>
          </a:xfrm>
          <a:solidFill>
            <a:srgbClr val="25CA1A"/>
          </a:solidFill>
        </p:grpSpPr>
        <p:sp>
          <p:nvSpPr>
            <p:cNvPr id="20" name="Rectangle: Rounded Corners 19">
              <a:extLst>
                <a:ext uri="{FF2B5EF4-FFF2-40B4-BE49-F238E27FC236}">
                  <a16:creationId xmlns:a16="http://schemas.microsoft.com/office/drawing/2014/main" id="{74A6BA8C-55C3-23AD-28FE-558857B76B78}"/>
                </a:ext>
              </a:extLst>
            </p:cNvPr>
            <p:cNvSpPr/>
            <p:nvPr/>
          </p:nvSpPr>
          <p:spPr>
            <a:xfrm>
              <a:off x="249496" y="3221711"/>
              <a:ext cx="2867891" cy="720905"/>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Montserrat" panose="00000500000000000000" pitchFamily="2" charset="0"/>
                </a:rPr>
                <a:t>Fall 2025</a:t>
              </a:r>
            </a:p>
          </p:txBody>
        </p:sp>
        <p:pic>
          <p:nvPicPr>
            <p:cNvPr id="21" name="Graphic 20" descr="Arrow Up with solid fill">
              <a:extLst>
                <a:ext uri="{FF2B5EF4-FFF2-40B4-BE49-F238E27FC236}">
                  <a16:creationId xmlns:a16="http://schemas.microsoft.com/office/drawing/2014/main" id="{806C7086-113B-C1D0-EE9F-7E82C4DD09F5}"/>
                </a:ext>
              </a:extLst>
            </p:cNvPr>
            <p:cNvPicPr>
              <a:picLocks noChangeAspect="1"/>
            </p:cNvPicPr>
            <p:nvPr/>
          </p:nvPicPr>
          <p:blipFill>
            <a:blip r:embed="rId12">
              <a:extLst>
                <a:ext uri="{96DAC541-7B7A-43D3-8B79-37D633B846F1}">
                  <asvg:svgBlip xmlns:asvg="http://schemas.microsoft.com/office/drawing/2016/SVG/main" r:embed="rId13"/>
                </a:ext>
              </a:extLst>
            </a:blip>
            <a:srcRect b="86984"/>
            <a:stretch/>
          </p:blipFill>
          <p:spPr>
            <a:xfrm flipV="1">
              <a:off x="769041" y="3968910"/>
              <a:ext cx="1828800" cy="238027"/>
            </a:xfrm>
            <a:prstGeom prst="rect">
              <a:avLst/>
            </a:prstGeom>
          </p:spPr>
        </p:pic>
      </p:grpSp>
      <p:grpSp>
        <p:nvGrpSpPr>
          <p:cNvPr id="22" name="Group 21">
            <a:extLst>
              <a:ext uri="{FF2B5EF4-FFF2-40B4-BE49-F238E27FC236}">
                <a16:creationId xmlns:a16="http://schemas.microsoft.com/office/drawing/2014/main" id="{CECB0DC8-5BBE-42AD-2F28-64AD6830940F}"/>
              </a:ext>
            </a:extLst>
          </p:cNvPr>
          <p:cNvGrpSpPr/>
          <p:nvPr/>
        </p:nvGrpSpPr>
        <p:grpSpPr>
          <a:xfrm flipV="1">
            <a:off x="9324109" y="2543952"/>
            <a:ext cx="2867891" cy="994498"/>
            <a:chOff x="551421" y="5162231"/>
            <a:chExt cx="2867891" cy="994498"/>
          </a:xfrm>
          <a:solidFill>
            <a:srgbClr val="F2E71B"/>
          </a:solidFill>
        </p:grpSpPr>
        <p:sp>
          <p:nvSpPr>
            <p:cNvPr id="23" name="Rectangle: Rounded Corners 22">
              <a:extLst>
                <a:ext uri="{FF2B5EF4-FFF2-40B4-BE49-F238E27FC236}">
                  <a16:creationId xmlns:a16="http://schemas.microsoft.com/office/drawing/2014/main" id="{1B94F9CE-89BC-6DD6-273C-D16E59EBDED6}"/>
                </a:ext>
              </a:extLst>
            </p:cNvPr>
            <p:cNvSpPr/>
            <p:nvPr/>
          </p:nvSpPr>
          <p:spPr>
            <a:xfrm flipV="1">
              <a:off x="551421" y="5435824"/>
              <a:ext cx="2867891" cy="720905"/>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rgbClr val="272362"/>
                  </a:solidFill>
                  <a:latin typeface="Montserrat"/>
                </a:rPr>
                <a:t>Winter 2025/2026</a:t>
              </a:r>
            </a:p>
          </p:txBody>
        </p:sp>
        <p:pic>
          <p:nvPicPr>
            <p:cNvPr id="24" name="Graphic 23" descr="Arrow Up with solid fill">
              <a:extLst>
                <a:ext uri="{FF2B5EF4-FFF2-40B4-BE49-F238E27FC236}">
                  <a16:creationId xmlns:a16="http://schemas.microsoft.com/office/drawing/2014/main" id="{172F905C-8DDA-8D5E-141C-E7C294786E7D}"/>
                </a:ext>
              </a:extLst>
            </p:cNvPr>
            <p:cNvPicPr>
              <a:picLocks noChangeAspect="1"/>
            </p:cNvPicPr>
            <p:nvPr/>
          </p:nvPicPr>
          <p:blipFill>
            <a:blip r:embed="rId14">
              <a:extLst>
                <a:ext uri="{96DAC541-7B7A-43D3-8B79-37D633B846F1}">
                  <asvg:svgBlip xmlns:asvg="http://schemas.microsoft.com/office/drawing/2016/SVG/main" r:embed="rId15"/>
                </a:ext>
              </a:extLst>
            </a:blip>
            <a:srcRect b="86984"/>
            <a:stretch/>
          </p:blipFill>
          <p:spPr>
            <a:xfrm>
              <a:off x="1069866" y="5162231"/>
              <a:ext cx="1828800" cy="238027"/>
            </a:xfrm>
            <a:prstGeom prst="rect">
              <a:avLst/>
            </a:prstGeom>
          </p:spPr>
        </p:pic>
      </p:grpSp>
      <p:sp>
        <p:nvSpPr>
          <p:cNvPr id="8" name="TextBox 7">
            <a:extLst>
              <a:ext uri="{FF2B5EF4-FFF2-40B4-BE49-F238E27FC236}">
                <a16:creationId xmlns:a16="http://schemas.microsoft.com/office/drawing/2014/main" id="{11AD812B-9843-35D9-82EA-912CA262EDE5}"/>
              </a:ext>
            </a:extLst>
          </p:cNvPr>
          <p:cNvSpPr txBox="1"/>
          <p:nvPr/>
        </p:nvSpPr>
        <p:spPr>
          <a:xfrm>
            <a:off x="381148" y="2675622"/>
            <a:ext cx="2480431" cy="461665"/>
          </a:xfrm>
          <a:prstGeom prst="rect">
            <a:avLst/>
          </a:prstGeom>
          <a:noFill/>
        </p:spPr>
        <p:txBody>
          <a:bodyPr wrap="square">
            <a:spAutoFit/>
          </a:bodyPr>
          <a:lstStyle/>
          <a:p>
            <a:pPr algn="ctr"/>
            <a:r>
              <a:rPr lang="en-US" sz="2400" b="1">
                <a:solidFill>
                  <a:schemeClr val="bg1"/>
                </a:solidFill>
              </a:rPr>
              <a:t>Spring 2025</a:t>
            </a:r>
          </a:p>
        </p:txBody>
      </p:sp>
      <p:sp>
        <p:nvSpPr>
          <p:cNvPr id="10" name="TextBox 9">
            <a:extLst>
              <a:ext uri="{FF2B5EF4-FFF2-40B4-BE49-F238E27FC236}">
                <a16:creationId xmlns:a16="http://schemas.microsoft.com/office/drawing/2014/main" id="{2AA170C5-2338-206F-2E92-A9D498FACA15}"/>
              </a:ext>
            </a:extLst>
          </p:cNvPr>
          <p:cNvSpPr txBox="1"/>
          <p:nvPr/>
        </p:nvSpPr>
        <p:spPr>
          <a:xfrm>
            <a:off x="473583" y="3417323"/>
            <a:ext cx="2386761" cy="1477328"/>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b="0" i="0" u="none" strike="noStrike">
                <a:solidFill>
                  <a:srgbClr val="39298D"/>
                </a:solidFill>
                <a:effectLst/>
                <a:latin typeface="Montserrat"/>
              </a:rPr>
              <a:t>Executive Committee</a:t>
            </a:r>
          </a:p>
          <a:p>
            <a:pPr marL="285750" indent="-285750">
              <a:buFont typeface="Arial" panose="020B0604020202020204" pitchFamily="34" charset="0"/>
              <a:buChar char="•"/>
            </a:pPr>
            <a:r>
              <a:rPr lang="en-US">
                <a:solidFill>
                  <a:srgbClr val="39298D"/>
                </a:solidFill>
                <a:latin typeface="Montserrat"/>
              </a:rPr>
              <a:t>Technical Committee</a:t>
            </a:r>
          </a:p>
          <a:p>
            <a:pPr marL="285750" indent="-285750">
              <a:buFont typeface="Arial" panose="020B0604020202020204" pitchFamily="34" charset="0"/>
              <a:buChar char="•"/>
            </a:pPr>
            <a:r>
              <a:rPr lang="en-US">
                <a:solidFill>
                  <a:srgbClr val="39298D"/>
                </a:solidFill>
                <a:latin typeface="Montserrat"/>
              </a:rPr>
              <a:t>Public Meetings</a:t>
            </a:r>
          </a:p>
        </p:txBody>
      </p:sp>
      <p:sp>
        <p:nvSpPr>
          <p:cNvPr id="13" name="TextBox 12">
            <a:extLst>
              <a:ext uri="{FF2B5EF4-FFF2-40B4-BE49-F238E27FC236}">
                <a16:creationId xmlns:a16="http://schemas.microsoft.com/office/drawing/2014/main" id="{9924F841-B131-1D91-28F9-D0C553A4AAE2}"/>
              </a:ext>
            </a:extLst>
          </p:cNvPr>
          <p:cNvSpPr txBox="1"/>
          <p:nvPr/>
        </p:nvSpPr>
        <p:spPr>
          <a:xfrm>
            <a:off x="3596468" y="3439323"/>
            <a:ext cx="2386761" cy="1200329"/>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b="0" i="0" u="none" strike="noStrike">
                <a:solidFill>
                  <a:srgbClr val="00A4F8"/>
                </a:solidFill>
                <a:effectLst/>
                <a:latin typeface="Montserrat"/>
              </a:rPr>
              <a:t>Executive Committee</a:t>
            </a:r>
          </a:p>
          <a:p>
            <a:pPr marL="285750" indent="-285750">
              <a:buFont typeface="Arial" panose="020B0604020202020204" pitchFamily="34" charset="0"/>
              <a:buChar char="•"/>
            </a:pPr>
            <a:r>
              <a:rPr lang="en-US">
                <a:solidFill>
                  <a:srgbClr val="00A4F8"/>
                </a:solidFill>
                <a:latin typeface="Montserrat"/>
              </a:rPr>
              <a:t>Technical Committee</a:t>
            </a:r>
          </a:p>
        </p:txBody>
      </p:sp>
      <p:sp>
        <p:nvSpPr>
          <p:cNvPr id="25" name="TextBox 24">
            <a:extLst>
              <a:ext uri="{FF2B5EF4-FFF2-40B4-BE49-F238E27FC236}">
                <a16:creationId xmlns:a16="http://schemas.microsoft.com/office/drawing/2014/main" id="{61A3EEA0-1C18-E52A-12C2-5CD7B28452C4}"/>
              </a:ext>
            </a:extLst>
          </p:cNvPr>
          <p:cNvSpPr txBox="1"/>
          <p:nvPr/>
        </p:nvSpPr>
        <p:spPr>
          <a:xfrm>
            <a:off x="6645264" y="3437615"/>
            <a:ext cx="2386761" cy="1477328"/>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b="0" i="0" u="none" strike="noStrike">
                <a:solidFill>
                  <a:srgbClr val="25CA1A"/>
                </a:solidFill>
                <a:effectLst/>
                <a:latin typeface="Montserrat"/>
              </a:rPr>
              <a:t>Executive Committee</a:t>
            </a:r>
          </a:p>
          <a:p>
            <a:pPr marL="285750" indent="-285750">
              <a:buFont typeface="Arial" panose="020B0604020202020204" pitchFamily="34" charset="0"/>
              <a:buChar char="•"/>
            </a:pPr>
            <a:r>
              <a:rPr lang="en-US">
                <a:solidFill>
                  <a:srgbClr val="25CA1A"/>
                </a:solidFill>
                <a:latin typeface="Montserrat"/>
              </a:rPr>
              <a:t>Technical Committee</a:t>
            </a:r>
          </a:p>
          <a:p>
            <a:pPr marL="285750" indent="-285750">
              <a:buFont typeface="Arial" panose="020B0604020202020204" pitchFamily="34" charset="0"/>
              <a:buChar char="•"/>
            </a:pPr>
            <a:r>
              <a:rPr lang="en-US">
                <a:solidFill>
                  <a:srgbClr val="25CA1A"/>
                </a:solidFill>
                <a:latin typeface="Montserrat"/>
              </a:rPr>
              <a:t>Public Meetings</a:t>
            </a:r>
          </a:p>
        </p:txBody>
      </p:sp>
      <p:sp>
        <p:nvSpPr>
          <p:cNvPr id="26" name="TextBox 25">
            <a:extLst>
              <a:ext uri="{FF2B5EF4-FFF2-40B4-BE49-F238E27FC236}">
                <a16:creationId xmlns:a16="http://schemas.microsoft.com/office/drawing/2014/main" id="{74EF46AC-05D5-AB64-2301-4C0619619575}"/>
              </a:ext>
            </a:extLst>
          </p:cNvPr>
          <p:cNvSpPr txBox="1"/>
          <p:nvPr/>
        </p:nvSpPr>
        <p:spPr>
          <a:xfrm>
            <a:off x="9565908" y="3561580"/>
            <a:ext cx="2386761" cy="1200329"/>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b="0" i="0" u="none" strike="noStrike" dirty="0">
                <a:solidFill>
                  <a:srgbClr val="002060"/>
                </a:solidFill>
                <a:effectLst/>
                <a:latin typeface="Montserrat"/>
              </a:rPr>
              <a:t>Executive Committee</a:t>
            </a:r>
          </a:p>
          <a:p>
            <a:pPr marL="285750" indent="-285750">
              <a:buFont typeface="Arial" panose="020B0604020202020204" pitchFamily="34" charset="0"/>
              <a:buChar char="•"/>
            </a:pPr>
            <a:r>
              <a:rPr lang="en-US" dirty="0">
                <a:solidFill>
                  <a:srgbClr val="002060"/>
                </a:solidFill>
                <a:latin typeface="Montserrat"/>
              </a:rPr>
              <a:t>Technical Committee</a:t>
            </a:r>
          </a:p>
        </p:txBody>
      </p:sp>
    </p:spTree>
    <p:extLst>
      <p:ext uri="{BB962C8B-B14F-4D97-AF65-F5344CB8AC3E}">
        <p14:creationId xmlns:p14="http://schemas.microsoft.com/office/powerpoint/2010/main" val="284671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B9FAF-57E5-40A2-75CB-E98F747B0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3DA68-E9C8-7E75-EEB8-327BD45B90B4}"/>
              </a:ext>
            </a:extLst>
          </p:cNvPr>
          <p:cNvSpPr>
            <a:spLocks noGrp="1"/>
          </p:cNvSpPr>
          <p:nvPr>
            <p:ph type="title"/>
          </p:nvPr>
        </p:nvSpPr>
        <p:spPr>
          <a:xfrm>
            <a:off x="252002" y="914817"/>
            <a:ext cx="10515600" cy="1325563"/>
          </a:xfrm>
        </p:spPr>
        <p:txBody>
          <a:bodyPr/>
          <a:lstStyle/>
          <a:p>
            <a:r>
              <a:rPr lang="en-US" b="1"/>
              <a:t>2040 Plan Summary</a:t>
            </a:r>
          </a:p>
        </p:txBody>
      </p:sp>
      <p:pic>
        <p:nvPicPr>
          <p:cNvPr id="5" name="Picture 4" descr="A colorful swirly ribbon on a black background&#10;&#10;AI-generated content may be incorrect.">
            <a:extLst>
              <a:ext uri="{FF2B5EF4-FFF2-40B4-BE49-F238E27FC236}">
                <a16:creationId xmlns:a16="http://schemas.microsoft.com/office/drawing/2014/main" id="{7160A8EC-FCCA-5A62-7054-D54CD87D6EBD}"/>
              </a:ext>
            </a:extLst>
          </p:cNvPr>
          <p:cNvPicPr>
            <a:picLocks noChangeAspect="1"/>
          </p:cNvPicPr>
          <p:nvPr/>
        </p:nvPicPr>
        <p:blipFill>
          <a:blip r:embed="rId3">
            <a:extLst>
              <a:ext uri="{28A0092B-C50C-407E-A947-70E740481C1C}">
                <a14:useLocalDpi xmlns:a14="http://schemas.microsoft.com/office/drawing/2010/main" val="0"/>
              </a:ext>
            </a:extLst>
          </a:blip>
          <a:srcRect b="71860"/>
          <a:stretch/>
        </p:blipFill>
        <p:spPr>
          <a:xfrm flipH="1" flipV="1">
            <a:off x="6341662" y="0"/>
            <a:ext cx="2311383" cy="782638"/>
          </a:xfrm>
          <a:prstGeom prst="rect">
            <a:avLst/>
          </a:prstGeom>
        </p:spPr>
      </p:pic>
      <p:pic>
        <p:nvPicPr>
          <p:cNvPr id="6" name="Picture 5" descr="A blue and purple curved line&#10;&#10;AI-generated content may be incorrect.">
            <a:extLst>
              <a:ext uri="{FF2B5EF4-FFF2-40B4-BE49-F238E27FC236}">
                <a16:creationId xmlns:a16="http://schemas.microsoft.com/office/drawing/2014/main" id="{CCA91FFF-6589-2732-994A-C49E1C53A4F0}"/>
              </a:ext>
            </a:extLst>
          </p:cNvPr>
          <p:cNvPicPr>
            <a:picLocks noChangeAspect="1"/>
          </p:cNvPicPr>
          <p:nvPr/>
        </p:nvPicPr>
        <p:blipFill>
          <a:blip r:embed="rId4">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8" name="footer">
            <a:extLst>
              <a:ext uri="{FF2B5EF4-FFF2-40B4-BE49-F238E27FC236}">
                <a16:creationId xmlns:a16="http://schemas.microsoft.com/office/drawing/2014/main" id="{68EBE031-DE55-F0D4-96AB-75540880EE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19" name="Graphic 18">
            <a:extLst>
              <a:ext uri="{FF2B5EF4-FFF2-40B4-BE49-F238E27FC236}">
                <a16:creationId xmlns:a16="http://schemas.microsoft.com/office/drawing/2014/main" id="{AFA0668E-C521-D6DF-1D52-E2B2462231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496" y="242223"/>
            <a:ext cx="5043864" cy="540414"/>
          </a:xfrm>
          <a:prstGeom prst="rect">
            <a:avLst/>
          </a:prstGeom>
        </p:spPr>
      </p:pic>
      <p:sp>
        <p:nvSpPr>
          <p:cNvPr id="8" name="Content Placeholder 3">
            <a:extLst>
              <a:ext uri="{FF2B5EF4-FFF2-40B4-BE49-F238E27FC236}">
                <a16:creationId xmlns:a16="http://schemas.microsoft.com/office/drawing/2014/main" id="{3316B90C-F1FD-1D14-1288-F66248B028A4}"/>
              </a:ext>
            </a:extLst>
          </p:cNvPr>
          <p:cNvSpPr>
            <a:spLocks noGrp="1"/>
          </p:cNvSpPr>
          <p:nvPr/>
        </p:nvSpPr>
        <p:spPr>
          <a:xfrm>
            <a:off x="474134" y="1996213"/>
            <a:ext cx="6621194" cy="366057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pPr>
            <a:r>
              <a:rPr lang="en-US" sz="2000">
                <a:latin typeface="Montserrat"/>
              </a:rPr>
              <a:t>Established Goals and Vision</a:t>
            </a:r>
            <a:endParaRPr lang="en-US"/>
          </a:p>
          <a:p>
            <a:pPr lvl="1">
              <a:lnSpc>
                <a:spcPct val="100000"/>
              </a:lnSpc>
            </a:pPr>
            <a:r>
              <a:rPr lang="en-US" sz="2000">
                <a:latin typeface="Montserrat"/>
              </a:rPr>
              <a:t>Identified short- and long-term transportation needs.</a:t>
            </a:r>
            <a:endParaRPr lang="en-US"/>
          </a:p>
          <a:p>
            <a:pPr lvl="1">
              <a:lnSpc>
                <a:spcPct val="100000"/>
              </a:lnSpc>
            </a:pPr>
            <a:r>
              <a:rPr lang="en-US" sz="2000">
                <a:latin typeface="Montserrat"/>
              </a:rPr>
              <a:t>Established performance measures focused on:</a:t>
            </a:r>
            <a:endParaRPr lang="en-US" sz="2000"/>
          </a:p>
          <a:p>
            <a:pPr lvl="2">
              <a:lnSpc>
                <a:spcPct val="100000"/>
              </a:lnSpc>
              <a:buFont typeface="Wingdings" panose="020B0604020202020204" pitchFamily="34" charset="0"/>
              <a:buChar char="§"/>
            </a:pPr>
            <a:r>
              <a:rPr lang="en-US">
                <a:latin typeface="Montserrat"/>
              </a:rPr>
              <a:t>Inventory of the existing transportation system.</a:t>
            </a:r>
            <a:endParaRPr lang="en-US"/>
          </a:p>
          <a:p>
            <a:pPr lvl="2">
              <a:lnSpc>
                <a:spcPct val="100000"/>
              </a:lnSpc>
              <a:buFont typeface="Wingdings" panose="020B0604020202020204" pitchFamily="34" charset="0"/>
              <a:buChar char="§"/>
            </a:pPr>
            <a:r>
              <a:rPr lang="en-US">
                <a:latin typeface="Montserrat"/>
              </a:rPr>
              <a:t>Improving roadway efficiency, safety, and effectiveness.</a:t>
            </a:r>
            <a:endParaRPr lang="en-US"/>
          </a:p>
          <a:p>
            <a:pPr lvl="2">
              <a:lnSpc>
                <a:spcPct val="100000"/>
              </a:lnSpc>
              <a:buFont typeface="Wingdings" panose="020B0604020202020204" pitchFamily="34" charset="0"/>
              <a:buChar char="§"/>
            </a:pPr>
            <a:r>
              <a:rPr lang="en-US">
                <a:latin typeface="Montserrat"/>
              </a:rPr>
              <a:t>Ensuring long-term maintenance.</a:t>
            </a:r>
            <a:endParaRPr lang="en-US"/>
          </a:p>
          <a:p>
            <a:pPr lvl="1">
              <a:lnSpc>
                <a:spcPct val="100000"/>
              </a:lnSpc>
            </a:pPr>
            <a:r>
              <a:rPr lang="en-US" sz="2000">
                <a:latin typeface="Montserrat"/>
              </a:rPr>
              <a:t>Recommended strategies to enhance the USVI’s public transit system.</a:t>
            </a:r>
            <a:endParaRPr lang="en-US" sz="2000"/>
          </a:p>
        </p:txBody>
      </p:sp>
      <p:sp>
        <p:nvSpPr>
          <p:cNvPr id="10" name="TextBox 9">
            <a:extLst>
              <a:ext uri="{FF2B5EF4-FFF2-40B4-BE49-F238E27FC236}">
                <a16:creationId xmlns:a16="http://schemas.microsoft.com/office/drawing/2014/main" id="{547F4E1A-EA1B-6F6E-0C1E-18F2143214CE}"/>
              </a:ext>
            </a:extLst>
          </p:cNvPr>
          <p:cNvSpPr txBox="1"/>
          <p:nvPr/>
        </p:nvSpPr>
        <p:spPr>
          <a:xfrm>
            <a:off x="7913511" y="1933197"/>
            <a:ext cx="3804355" cy="3108543"/>
          </a:xfrm>
          <a:prstGeom prst="round1Rect">
            <a:avLst/>
          </a:prstGeom>
          <a:solidFill>
            <a:srgbClr val="4756A5"/>
          </a:solidFill>
          <a:ln>
            <a:solidFill>
              <a:srgbClr val="4756A5"/>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solidFill>
                  <a:srgbClr val="FFFFFF"/>
                </a:solidFill>
                <a:latin typeface="Montserrat"/>
                <a:cs typeface="Segoe UI"/>
              </a:rPr>
              <a:t>First Comprehensive Transportation Master Plan (CTMP) for the U.S. Virgin Islands (USVI)</a:t>
            </a:r>
          </a:p>
        </p:txBody>
      </p:sp>
    </p:spTree>
    <p:extLst>
      <p:ext uri="{BB962C8B-B14F-4D97-AF65-F5344CB8AC3E}">
        <p14:creationId xmlns:p14="http://schemas.microsoft.com/office/powerpoint/2010/main" val="3176836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10052-5994-A0C8-0DD4-39DDD2CEA294}"/>
              </a:ext>
            </a:extLst>
          </p:cNvPr>
          <p:cNvSpPr>
            <a:spLocks noGrp="1"/>
          </p:cNvSpPr>
          <p:nvPr>
            <p:ph type="title"/>
          </p:nvPr>
        </p:nvSpPr>
        <p:spPr>
          <a:xfrm>
            <a:off x="247905" y="988559"/>
            <a:ext cx="10515600" cy="1325563"/>
          </a:xfrm>
        </p:spPr>
        <p:txBody>
          <a:bodyPr/>
          <a:lstStyle/>
          <a:p>
            <a:r>
              <a:rPr lang="en-US" b="1"/>
              <a:t>2040 Projects Status</a:t>
            </a:r>
          </a:p>
        </p:txBody>
      </p:sp>
      <p:graphicFrame>
        <p:nvGraphicFramePr>
          <p:cNvPr id="4" name="Content Placeholder 3">
            <a:extLst>
              <a:ext uri="{FF2B5EF4-FFF2-40B4-BE49-F238E27FC236}">
                <a16:creationId xmlns:a16="http://schemas.microsoft.com/office/drawing/2014/main" id="{6DC0186A-D9C2-736E-C550-2BD5B61C9FB4}"/>
              </a:ext>
            </a:extLst>
          </p:cNvPr>
          <p:cNvGraphicFramePr>
            <a:graphicFrameLocks noGrp="1"/>
          </p:cNvGraphicFramePr>
          <p:nvPr>
            <p:ph idx="1"/>
            <p:extLst>
              <p:ext uri="{D42A27DB-BD31-4B8C-83A1-F6EECF244321}">
                <p14:modId xmlns:p14="http://schemas.microsoft.com/office/powerpoint/2010/main" val="805030117"/>
              </p:ext>
            </p:extLst>
          </p:nvPr>
        </p:nvGraphicFramePr>
        <p:xfrm>
          <a:off x="1978246" y="2319625"/>
          <a:ext cx="9946501" cy="4315870"/>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descr="A colorful swirly ribbon on a black background&#10;&#10;AI-generated content may be incorrect.">
            <a:extLst>
              <a:ext uri="{FF2B5EF4-FFF2-40B4-BE49-F238E27FC236}">
                <a16:creationId xmlns:a16="http://schemas.microsoft.com/office/drawing/2014/main" id="{88609984-A9E7-D00F-8D2E-AF120356772A}"/>
              </a:ext>
            </a:extLst>
          </p:cNvPr>
          <p:cNvPicPr>
            <a:picLocks noChangeAspect="1"/>
          </p:cNvPicPr>
          <p:nvPr/>
        </p:nvPicPr>
        <p:blipFill>
          <a:blip r:embed="rId4">
            <a:extLst>
              <a:ext uri="{28A0092B-C50C-407E-A947-70E740481C1C}">
                <a14:useLocalDpi xmlns:a14="http://schemas.microsoft.com/office/drawing/2010/main" val="0"/>
              </a:ext>
            </a:extLst>
          </a:blip>
          <a:srcRect b="71860"/>
          <a:stretch/>
        </p:blipFill>
        <p:spPr>
          <a:xfrm flipH="1" flipV="1">
            <a:off x="6341662" y="0"/>
            <a:ext cx="2311383" cy="782638"/>
          </a:xfrm>
          <a:prstGeom prst="rect">
            <a:avLst/>
          </a:prstGeom>
        </p:spPr>
      </p:pic>
      <p:pic>
        <p:nvPicPr>
          <p:cNvPr id="6" name="Picture 5" descr="A blue and purple curved line&#10;&#10;AI-generated content may be incorrect.">
            <a:extLst>
              <a:ext uri="{FF2B5EF4-FFF2-40B4-BE49-F238E27FC236}">
                <a16:creationId xmlns:a16="http://schemas.microsoft.com/office/drawing/2014/main" id="{CDA57FD2-18C1-D1B8-091B-F623F33DCA71}"/>
              </a:ext>
            </a:extLst>
          </p:cNvPr>
          <p:cNvPicPr>
            <a:picLocks noChangeAspect="1"/>
          </p:cNvPicPr>
          <p:nvPr/>
        </p:nvPicPr>
        <p:blipFill>
          <a:blip r:embed="rId5">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3" name="Picture 12" descr="A colorful spiral with a black background&#10;&#10;AI-generated content may be incorrect.">
            <a:extLst>
              <a:ext uri="{FF2B5EF4-FFF2-40B4-BE49-F238E27FC236}">
                <a16:creationId xmlns:a16="http://schemas.microsoft.com/office/drawing/2014/main" id="{220C9126-6487-EA3D-D766-4126E3ACA8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V="1">
            <a:off x="3840581" y="2150418"/>
            <a:ext cx="1113358" cy="1130292"/>
          </a:xfrm>
          <a:prstGeom prst="rect">
            <a:avLst/>
          </a:prstGeom>
        </p:spPr>
      </p:pic>
      <p:pic>
        <p:nvPicPr>
          <p:cNvPr id="18" name="footer">
            <a:extLst>
              <a:ext uri="{FF2B5EF4-FFF2-40B4-BE49-F238E27FC236}">
                <a16:creationId xmlns:a16="http://schemas.microsoft.com/office/drawing/2014/main" id="{6FBA893D-9CA6-729A-D9BC-475D1C8AF9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19" name="Graphic 18">
            <a:extLst>
              <a:ext uri="{FF2B5EF4-FFF2-40B4-BE49-F238E27FC236}">
                <a16:creationId xmlns:a16="http://schemas.microsoft.com/office/drawing/2014/main" id="{0D4051A7-C32E-A453-F09D-0EAA7D7E37E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9496" y="242223"/>
            <a:ext cx="5043864" cy="540414"/>
          </a:xfrm>
          <a:prstGeom prst="rect">
            <a:avLst/>
          </a:prstGeom>
        </p:spPr>
      </p:pic>
    </p:spTree>
    <p:extLst>
      <p:ext uri="{BB962C8B-B14F-4D97-AF65-F5344CB8AC3E}">
        <p14:creationId xmlns:p14="http://schemas.microsoft.com/office/powerpoint/2010/main" val="3487874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DF6CF-D7BC-E38A-22F1-94CA5E46E2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951C6B-9BC4-1A9D-305C-43C5C016DE12}"/>
              </a:ext>
            </a:extLst>
          </p:cNvPr>
          <p:cNvSpPr>
            <a:spLocks noGrp="1"/>
          </p:cNvSpPr>
          <p:nvPr>
            <p:ph type="title"/>
          </p:nvPr>
        </p:nvSpPr>
        <p:spPr>
          <a:xfrm>
            <a:off x="135673" y="909536"/>
            <a:ext cx="10515600" cy="907826"/>
          </a:xfrm>
        </p:spPr>
        <p:txBody>
          <a:bodyPr/>
          <a:lstStyle/>
          <a:p>
            <a:r>
              <a:rPr lang="en-US" b="1"/>
              <a:t>2040 Projects Status - St. Croix </a:t>
            </a:r>
          </a:p>
        </p:txBody>
      </p:sp>
      <p:pic>
        <p:nvPicPr>
          <p:cNvPr id="5" name="Picture 4" descr="A colorful swirly ribbon on a black background&#10;&#10;AI-generated content may be incorrect.">
            <a:extLst>
              <a:ext uri="{FF2B5EF4-FFF2-40B4-BE49-F238E27FC236}">
                <a16:creationId xmlns:a16="http://schemas.microsoft.com/office/drawing/2014/main" id="{80D4075B-C724-A86B-7145-2C18B9D604E7}"/>
              </a:ext>
            </a:extLst>
          </p:cNvPr>
          <p:cNvPicPr>
            <a:picLocks noChangeAspect="1"/>
          </p:cNvPicPr>
          <p:nvPr/>
        </p:nvPicPr>
        <p:blipFill>
          <a:blip r:embed="rId3">
            <a:extLst>
              <a:ext uri="{28A0092B-C50C-407E-A947-70E740481C1C}">
                <a14:useLocalDpi xmlns:a14="http://schemas.microsoft.com/office/drawing/2010/main" val="0"/>
              </a:ext>
            </a:extLst>
          </a:blip>
          <a:srcRect b="71860"/>
          <a:stretch/>
        </p:blipFill>
        <p:spPr>
          <a:xfrm flipH="1" flipV="1">
            <a:off x="6341662" y="0"/>
            <a:ext cx="2311383" cy="782638"/>
          </a:xfrm>
          <a:prstGeom prst="rect">
            <a:avLst/>
          </a:prstGeom>
        </p:spPr>
      </p:pic>
      <p:pic>
        <p:nvPicPr>
          <p:cNvPr id="6" name="Picture 5" descr="A blue and purple curved line&#10;&#10;AI-generated content may be incorrect.">
            <a:extLst>
              <a:ext uri="{FF2B5EF4-FFF2-40B4-BE49-F238E27FC236}">
                <a16:creationId xmlns:a16="http://schemas.microsoft.com/office/drawing/2014/main" id="{250F7FCD-591F-A77D-DF8C-A4F0717E7670}"/>
              </a:ext>
            </a:extLst>
          </p:cNvPr>
          <p:cNvPicPr>
            <a:picLocks noChangeAspect="1"/>
          </p:cNvPicPr>
          <p:nvPr/>
        </p:nvPicPr>
        <p:blipFill>
          <a:blip r:embed="rId4">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3074" name="Picture 2" descr="A construction site with orange and white cones&#10;&#10;AI-generated content may be incorrect.">
            <a:extLst>
              <a:ext uri="{FF2B5EF4-FFF2-40B4-BE49-F238E27FC236}">
                <a16:creationId xmlns:a16="http://schemas.microsoft.com/office/drawing/2014/main" id="{A7A57249-97FD-46EC-5CA4-BC236C2668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7315" y="1956245"/>
            <a:ext cx="7554686" cy="424951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454BA52-ED06-29EE-1895-64C28CB49265}"/>
              </a:ext>
            </a:extLst>
          </p:cNvPr>
          <p:cNvSpPr txBox="1"/>
          <p:nvPr/>
        </p:nvSpPr>
        <p:spPr>
          <a:xfrm>
            <a:off x="1366671" y="2862378"/>
            <a:ext cx="3065660" cy="1969770"/>
          </a:xfrm>
          <a:prstGeom prst="rect">
            <a:avLst/>
          </a:prstGeom>
          <a:noFill/>
        </p:spPr>
        <p:txBody>
          <a:bodyPr wrap="square" lIns="91440" tIns="45720" rIns="91440" bIns="45720" anchor="t">
            <a:spAutoFit/>
          </a:bodyPr>
          <a:lstStyle/>
          <a:p>
            <a:pPr marL="285750" indent="-285750">
              <a:spcBef>
                <a:spcPts val="600"/>
              </a:spcBef>
              <a:spcAft>
                <a:spcPts val="600"/>
              </a:spcAft>
              <a:buFont typeface="Arial" panose="020B0604020202020204" pitchFamily="34" charset="0"/>
              <a:buChar char="•"/>
            </a:pPr>
            <a:r>
              <a:rPr lang="en-US" sz="4400">
                <a:latin typeface="Montserrat"/>
              </a:rPr>
              <a:t>23</a:t>
            </a:r>
            <a:r>
              <a:rPr lang="en-US" sz="2400">
                <a:latin typeface="Montserrat"/>
              </a:rPr>
              <a:t> Project Identified </a:t>
            </a:r>
            <a:endParaRPr lang="en-US"/>
          </a:p>
          <a:p>
            <a:pPr marL="285750" indent="-285750">
              <a:spcBef>
                <a:spcPts val="600"/>
              </a:spcBef>
              <a:spcAft>
                <a:spcPts val="600"/>
              </a:spcAft>
              <a:buFont typeface="Arial" panose="020B0604020202020204" pitchFamily="34" charset="0"/>
              <a:buChar char="•"/>
            </a:pPr>
            <a:r>
              <a:rPr lang="en-US" sz="4400">
                <a:latin typeface="Montserrat"/>
              </a:rPr>
              <a:t>10 </a:t>
            </a:r>
            <a:r>
              <a:rPr lang="en-US" sz="2400">
                <a:latin typeface="Montserrat"/>
              </a:rPr>
              <a:t>Completed </a:t>
            </a:r>
          </a:p>
        </p:txBody>
      </p:sp>
      <p:sp>
        <p:nvSpPr>
          <p:cNvPr id="13" name="TextBox 12">
            <a:extLst>
              <a:ext uri="{FF2B5EF4-FFF2-40B4-BE49-F238E27FC236}">
                <a16:creationId xmlns:a16="http://schemas.microsoft.com/office/drawing/2014/main" id="{7FA2429A-3273-33C4-4EDF-B9CCEE344692}"/>
              </a:ext>
            </a:extLst>
          </p:cNvPr>
          <p:cNvSpPr txBox="1"/>
          <p:nvPr/>
        </p:nvSpPr>
        <p:spPr>
          <a:xfrm>
            <a:off x="5727993" y="6209886"/>
            <a:ext cx="5849146" cy="369332"/>
          </a:xfrm>
          <a:prstGeom prst="rect">
            <a:avLst/>
          </a:prstGeom>
          <a:noFill/>
        </p:spPr>
        <p:txBody>
          <a:bodyPr wrap="square" lIns="91440" tIns="45720" rIns="91440" bIns="45720" anchor="t">
            <a:spAutoFit/>
          </a:bodyPr>
          <a:lstStyle/>
          <a:p>
            <a:r>
              <a:rPr lang="en-US" b="0" i="0" u="none" strike="noStrike">
                <a:solidFill>
                  <a:srgbClr val="000000"/>
                </a:solidFill>
                <a:effectLst/>
                <a:latin typeface="Montserrat"/>
              </a:rPr>
              <a:t>Melvin Evans Highway Roadway Improvements</a:t>
            </a:r>
            <a:r>
              <a:rPr lang="en-US" b="0" i="0">
                <a:solidFill>
                  <a:srgbClr val="000000"/>
                </a:solidFill>
                <a:effectLst/>
                <a:latin typeface="Montserrat"/>
              </a:rPr>
              <a:t>​</a:t>
            </a:r>
            <a:endParaRPr lang="en-US">
              <a:latin typeface="Montserrat"/>
            </a:endParaRPr>
          </a:p>
        </p:txBody>
      </p:sp>
      <p:pic>
        <p:nvPicPr>
          <p:cNvPr id="14" name="footer">
            <a:extLst>
              <a:ext uri="{FF2B5EF4-FFF2-40B4-BE49-F238E27FC236}">
                <a16:creationId xmlns:a16="http://schemas.microsoft.com/office/drawing/2014/main" id="{E91140B9-9574-D15B-3069-4F84055BB2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15" name="Graphic 14">
            <a:extLst>
              <a:ext uri="{FF2B5EF4-FFF2-40B4-BE49-F238E27FC236}">
                <a16:creationId xmlns:a16="http://schemas.microsoft.com/office/drawing/2014/main" id="{013844FD-7435-8E9B-4479-8EE44AC8ECF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496" y="242223"/>
            <a:ext cx="5043864" cy="540414"/>
          </a:xfrm>
          <a:prstGeom prst="rect">
            <a:avLst/>
          </a:prstGeom>
        </p:spPr>
      </p:pic>
      <p:pic>
        <p:nvPicPr>
          <p:cNvPr id="16" name="Picture 15" descr="A colorful spiral with a black background&#10;&#10;AI-generated content may be incorrect.">
            <a:extLst>
              <a:ext uri="{FF2B5EF4-FFF2-40B4-BE49-F238E27FC236}">
                <a16:creationId xmlns:a16="http://schemas.microsoft.com/office/drawing/2014/main" id="{4138052E-A22B-D5F8-0676-A6837FE9695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V="1">
            <a:off x="248760" y="3170585"/>
            <a:ext cx="1113358" cy="1130292"/>
          </a:xfrm>
          <a:prstGeom prst="rect">
            <a:avLst/>
          </a:prstGeom>
        </p:spPr>
      </p:pic>
    </p:spTree>
    <p:extLst>
      <p:ext uri="{BB962C8B-B14F-4D97-AF65-F5344CB8AC3E}">
        <p14:creationId xmlns:p14="http://schemas.microsoft.com/office/powerpoint/2010/main" val="214233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0EC81-6374-377C-34A2-C433E3A198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E9090-44F6-7048-A76E-6C49DDA75B7F}"/>
              </a:ext>
            </a:extLst>
          </p:cNvPr>
          <p:cNvSpPr>
            <a:spLocks noGrp="1"/>
          </p:cNvSpPr>
          <p:nvPr>
            <p:ph type="title"/>
          </p:nvPr>
        </p:nvSpPr>
        <p:spPr>
          <a:xfrm>
            <a:off x="202248" y="906765"/>
            <a:ext cx="10515600" cy="709687"/>
          </a:xfrm>
        </p:spPr>
        <p:txBody>
          <a:bodyPr/>
          <a:lstStyle/>
          <a:p>
            <a:r>
              <a:rPr lang="en-US" b="1"/>
              <a:t>2040 Projects Status - St. John </a:t>
            </a:r>
          </a:p>
        </p:txBody>
      </p:sp>
      <p:pic>
        <p:nvPicPr>
          <p:cNvPr id="5" name="Picture 4" descr="A colorful swirly ribbon on a black background&#10;&#10;AI-generated content may be incorrect.">
            <a:extLst>
              <a:ext uri="{FF2B5EF4-FFF2-40B4-BE49-F238E27FC236}">
                <a16:creationId xmlns:a16="http://schemas.microsoft.com/office/drawing/2014/main" id="{5BE87D53-D79D-75A8-9776-CCCD56C01AF8}"/>
              </a:ext>
            </a:extLst>
          </p:cNvPr>
          <p:cNvPicPr>
            <a:picLocks noChangeAspect="1"/>
          </p:cNvPicPr>
          <p:nvPr/>
        </p:nvPicPr>
        <p:blipFill>
          <a:blip r:embed="rId3">
            <a:extLst>
              <a:ext uri="{28A0092B-C50C-407E-A947-70E740481C1C}">
                <a14:useLocalDpi xmlns:a14="http://schemas.microsoft.com/office/drawing/2010/main" val="0"/>
              </a:ext>
            </a:extLst>
          </a:blip>
          <a:srcRect b="71860"/>
          <a:stretch/>
        </p:blipFill>
        <p:spPr>
          <a:xfrm flipH="1" flipV="1">
            <a:off x="6341662" y="0"/>
            <a:ext cx="2311383" cy="782638"/>
          </a:xfrm>
          <a:prstGeom prst="rect">
            <a:avLst/>
          </a:prstGeom>
        </p:spPr>
      </p:pic>
      <p:pic>
        <p:nvPicPr>
          <p:cNvPr id="6" name="Picture 5" descr="A blue and purple curved line&#10;&#10;AI-generated content may be incorrect.">
            <a:extLst>
              <a:ext uri="{FF2B5EF4-FFF2-40B4-BE49-F238E27FC236}">
                <a16:creationId xmlns:a16="http://schemas.microsoft.com/office/drawing/2014/main" id="{9A46E6F7-8BA8-C780-3346-B4CFC5FFEF97}"/>
              </a:ext>
            </a:extLst>
          </p:cNvPr>
          <p:cNvPicPr>
            <a:picLocks noChangeAspect="1"/>
          </p:cNvPicPr>
          <p:nvPr/>
        </p:nvPicPr>
        <p:blipFill>
          <a:blip r:embed="rId4">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sp>
        <p:nvSpPr>
          <p:cNvPr id="8" name="TextBox 7">
            <a:extLst>
              <a:ext uri="{FF2B5EF4-FFF2-40B4-BE49-F238E27FC236}">
                <a16:creationId xmlns:a16="http://schemas.microsoft.com/office/drawing/2014/main" id="{7AFC3BF7-B489-92AA-5AEE-5AE55BD32AB6}"/>
              </a:ext>
            </a:extLst>
          </p:cNvPr>
          <p:cNvSpPr txBox="1"/>
          <p:nvPr/>
        </p:nvSpPr>
        <p:spPr>
          <a:xfrm>
            <a:off x="1545852" y="3173194"/>
            <a:ext cx="3112232" cy="1969770"/>
          </a:xfrm>
          <a:prstGeom prst="rect">
            <a:avLst/>
          </a:prstGeom>
          <a:noFill/>
        </p:spPr>
        <p:txBody>
          <a:bodyPr wrap="square" lIns="91440" tIns="45720" rIns="91440" bIns="45720" anchor="t">
            <a:spAutoFit/>
          </a:bodyPr>
          <a:lstStyle/>
          <a:p>
            <a:pPr marL="285750" indent="-285750">
              <a:spcBef>
                <a:spcPts val="600"/>
              </a:spcBef>
              <a:spcAft>
                <a:spcPts val="600"/>
              </a:spcAft>
              <a:buFont typeface="Arial" panose="020B0604020202020204" pitchFamily="34" charset="0"/>
              <a:buChar char="•"/>
            </a:pPr>
            <a:r>
              <a:rPr lang="en-US" sz="4400">
                <a:latin typeface="Montserrat"/>
              </a:rPr>
              <a:t>28</a:t>
            </a:r>
            <a:r>
              <a:rPr lang="en-US" sz="2400">
                <a:latin typeface="Montserrat"/>
              </a:rPr>
              <a:t> Project Identified </a:t>
            </a:r>
            <a:endParaRPr lang="en-US">
              <a:latin typeface="Montserrat"/>
            </a:endParaRPr>
          </a:p>
          <a:p>
            <a:pPr marL="285750" indent="-285750">
              <a:spcBef>
                <a:spcPts val="600"/>
              </a:spcBef>
              <a:spcAft>
                <a:spcPts val="600"/>
              </a:spcAft>
              <a:buFont typeface="Arial" panose="020B0604020202020204" pitchFamily="34" charset="0"/>
              <a:buChar char="•"/>
            </a:pPr>
            <a:r>
              <a:rPr lang="en-US" sz="4400">
                <a:latin typeface="Montserrat"/>
              </a:rPr>
              <a:t>10</a:t>
            </a:r>
            <a:r>
              <a:rPr lang="en-US" sz="2400">
                <a:latin typeface="Montserrat"/>
              </a:rPr>
              <a:t> Completed </a:t>
            </a:r>
          </a:p>
        </p:txBody>
      </p:sp>
      <p:pic>
        <p:nvPicPr>
          <p:cNvPr id="3076" name="Picture 4" descr="Progress Report- LOOK at These Roads!!! 4">
            <a:extLst>
              <a:ext uri="{FF2B5EF4-FFF2-40B4-BE49-F238E27FC236}">
                <a16:creationId xmlns:a16="http://schemas.microsoft.com/office/drawing/2014/main" id="{0908F825-5DD7-F5D0-5141-D09ECB70C4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7985" y="1640265"/>
            <a:ext cx="6734015" cy="46906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89BBFA-A2BF-3BD5-B551-0788803E0A5C}"/>
              </a:ext>
            </a:extLst>
          </p:cNvPr>
          <p:cNvSpPr txBox="1"/>
          <p:nvPr/>
        </p:nvSpPr>
        <p:spPr>
          <a:xfrm>
            <a:off x="6047014" y="6308209"/>
            <a:ext cx="6144986" cy="369332"/>
          </a:xfrm>
          <a:prstGeom prst="rect">
            <a:avLst/>
          </a:prstGeom>
          <a:noFill/>
        </p:spPr>
        <p:txBody>
          <a:bodyPr wrap="square" lIns="91440" tIns="45720" rIns="91440" bIns="45720" anchor="t">
            <a:spAutoFit/>
          </a:bodyPr>
          <a:lstStyle/>
          <a:p>
            <a:pPr algn="ctr"/>
            <a:r>
              <a:rPr lang="en-US" sz="1800" b="0" i="0" u="none" strike="noStrike">
                <a:solidFill>
                  <a:srgbClr val="000000"/>
                </a:solidFill>
                <a:effectLst/>
                <a:latin typeface="Montserrat"/>
              </a:rPr>
              <a:t>Centerline Road (Rt 10) Roadway Improvements</a:t>
            </a:r>
            <a:r>
              <a:rPr lang="en-US" sz="1800" b="0" i="0">
                <a:solidFill>
                  <a:srgbClr val="000000"/>
                </a:solidFill>
                <a:effectLst/>
                <a:latin typeface="Montserrat"/>
              </a:rPr>
              <a:t>​</a:t>
            </a:r>
            <a:endParaRPr lang="en-US" sz="1800">
              <a:latin typeface="Montserrat"/>
            </a:endParaRPr>
          </a:p>
        </p:txBody>
      </p:sp>
      <p:pic>
        <p:nvPicPr>
          <p:cNvPr id="7" name="Graphic 6">
            <a:extLst>
              <a:ext uri="{FF2B5EF4-FFF2-40B4-BE49-F238E27FC236}">
                <a16:creationId xmlns:a16="http://schemas.microsoft.com/office/drawing/2014/main" id="{5F1AA70F-0160-B6AA-4698-DFD7D527E4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496" y="242223"/>
            <a:ext cx="5043864" cy="540414"/>
          </a:xfrm>
          <a:prstGeom prst="rect">
            <a:avLst/>
          </a:prstGeom>
        </p:spPr>
      </p:pic>
      <p:pic>
        <p:nvPicPr>
          <p:cNvPr id="9" name="footer">
            <a:extLst>
              <a:ext uri="{FF2B5EF4-FFF2-40B4-BE49-F238E27FC236}">
                <a16:creationId xmlns:a16="http://schemas.microsoft.com/office/drawing/2014/main" id="{9126A2CE-FAAB-AF1B-6D09-120FDC924D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10" name="Picture 9" descr="A colorful spiral with a black background&#10;&#10;AI-generated content may be incorrect.">
            <a:extLst>
              <a:ext uri="{FF2B5EF4-FFF2-40B4-BE49-F238E27FC236}">
                <a16:creationId xmlns:a16="http://schemas.microsoft.com/office/drawing/2014/main" id="{E5FE79C7-473E-AB2C-F895-883CF863BC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V="1">
            <a:off x="255159" y="3172549"/>
            <a:ext cx="1113358" cy="1130292"/>
          </a:xfrm>
          <a:prstGeom prst="rect">
            <a:avLst/>
          </a:prstGeom>
        </p:spPr>
      </p:pic>
    </p:spTree>
    <p:extLst>
      <p:ext uri="{BB962C8B-B14F-4D97-AF65-F5344CB8AC3E}">
        <p14:creationId xmlns:p14="http://schemas.microsoft.com/office/powerpoint/2010/main" val="2405769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C86-8BC1-8B40-3648-07AF16ABBA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FDC1B-6BB2-9FCE-1CCF-E0CED5E10CF2}"/>
              </a:ext>
            </a:extLst>
          </p:cNvPr>
          <p:cNvSpPr>
            <a:spLocks noGrp="1"/>
          </p:cNvSpPr>
          <p:nvPr>
            <p:ph type="title"/>
          </p:nvPr>
        </p:nvSpPr>
        <p:spPr>
          <a:xfrm>
            <a:off x="29410" y="1014746"/>
            <a:ext cx="10515600" cy="709687"/>
          </a:xfrm>
        </p:spPr>
        <p:txBody>
          <a:bodyPr/>
          <a:lstStyle/>
          <a:p>
            <a:r>
              <a:rPr lang="en-US" b="1"/>
              <a:t>2040 Projects Status - St. Thomas </a:t>
            </a:r>
          </a:p>
        </p:txBody>
      </p:sp>
      <p:pic>
        <p:nvPicPr>
          <p:cNvPr id="6" name="Picture 5" descr="A blue and purple curved line&#10;&#10;AI-generated content may be incorrect.">
            <a:extLst>
              <a:ext uri="{FF2B5EF4-FFF2-40B4-BE49-F238E27FC236}">
                <a16:creationId xmlns:a16="http://schemas.microsoft.com/office/drawing/2014/main" id="{32E522B2-EFFC-BC70-7ED8-1271E42E239F}"/>
              </a:ext>
            </a:extLst>
          </p:cNvPr>
          <p:cNvPicPr>
            <a:picLocks noChangeAspect="1"/>
          </p:cNvPicPr>
          <p:nvPr/>
        </p:nvPicPr>
        <p:blipFill>
          <a:blip r:embed="rId3">
            <a:extLst>
              <a:ext uri="{28A0092B-C50C-407E-A947-70E740481C1C}">
                <a14:useLocalDpi xmlns:a14="http://schemas.microsoft.com/office/drawing/2010/main" val="0"/>
              </a:ext>
            </a:extLst>
          </a:blip>
          <a:srcRect t="30726" r="2415"/>
          <a:stretch/>
        </p:blipFill>
        <p:spPr>
          <a:xfrm>
            <a:off x="5777427" y="0"/>
            <a:ext cx="3924934" cy="907825"/>
          </a:xfrm>
          <a:prstGeom prst="rect">
            <a:avLst/>
          </a:prstGeom>
        </p:spPr>
      </p:pic>
      <p:sp>
        <p:nvSpPr>
          <p:cNvPr id="8" name="TextBox 7">
            <a:extLst>
              <a:ext uri="{FF2B5EF4-FFF2-40B4-BE49-F238E27FC236}">
                <a16:creationId xmlns:a16="http://schemas.microsoft.com/office/drawing/2014/main" id="{4EC1C2A9-DDD8-C289-F96F-3C782521B968}"/>
              </a:ext>
            </a:extLst>
          </p:cNvPr>
          <p:cNvSpPr txBox="1"/>
          <p:nvPr/>
        </p:nvSpPr>
        <p:spPr>
          <a:xfrm>
            <a:off x="1612479" y="3173194"/>
            <a:ext cx="2927231" cy="1815882"/>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4400">
                <a:latin typeface="Montserrat"/>
              </a:rPr>
              <a:t>20</a:t>
            </a:r>
            <a:r>
              <a:rPr lang="en-US" sz="2400">
                <a:latin typeface="Montserrat"/>
              </a:rPr>
              <a:t> Project Identified </a:t>
            </a:r>
          </a:p>
          <a:p>
            <a:pPr marL="285750" indent="-285750">
              <a:buFont typeface="Arial" panose="020B0604020202020204" pitchFamily="34" charset="0"/>
              <a:buChar char="•"/>
            </a:pPr>
            <a:r>
              <a:rPr lang="en-US" sz="4400">
                <a:latin typeface="Montserrat"/>
              </a:rPr>
              <a:t>9</a:t>
            </a:r>
            <a:r>
              <a:rPr lang="en-US" sz="2400">
                <a:latin typeface="Montserrat"/>
              </a:rPr>
              <a:t> Completed</a:t>
            </a:r>
          </a:p>
        </p:txBody>
      </p:sp>
      <p:pic>
        <p:nvPicPr>
          <p:cNvPr id="3078" name="Picture 6">
            <a:extLst>
              <a:ext uri="{FF2B5EF4-FFF2-40B4-BE49-F238E27FC236}">
                <a16:creationId xmlns:a16="http://schemas.microsoft.com/office/drawing/2014/main" id="{4E1D2909-4942-8D58-E512-EA2591FB64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4185" b="1669"/>
          <a:stretch/>
        </p:blipFill>
        <p:spPr bwMode="auto">
          <a:xfrm>
            <a:off x="5774856" y="1649377"/>
            <a:ext cx="2821049" cy="513872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A548DD2-E2ED-2385-07D2-E3C4F49C2252}"/>
              </a:ext>
            </a:extLst>
          </p:cNvPr>
          <p:cNvSpPr txBox="1"/>
          <p:nvPr/>
        </p:nvSpPr>
        <p:spPr>
          <a:xfrm>
            <a:off x="8593267" y="3596574"/>
            <a:ext cx="1846346" cy="1246495"/>
          </a:xfrm>
          <a:prstGeom prst="rect">
            <a:avLst/>
          </a:prstGeom>
          <a:noFill/>
        </p:spPr>
        <p:txBody>
          <a:bodyPr wrap="square" lIns="91440" tIns="45720" rIns="91440" bIns="45720" anchor="t">
            <a:spAutoFit/>
          </a:bodyPr>
          <a:lstStyle/>
          <a:p>
            <a:pPr algn="ctr"/>
            <a:r>
              <a:rPr lang="en-US" sz="1500" b="0" i="0" u="none" strike="noStrike">
                <a:solidFill>
                  <a:srgbClr val="000000"/>
                </a:solidFill>
                <a:effectLst/>
                <a:latin typeface="Montserrat"/>
              </a:rPr>
              <a:t>Parking garage at the Urman V. Fredericks Marine Terminal in Red Hook</a:t>
            </a:r>
            <a:r>
              <a:rPr lang="en-US" sz="1500" b="0" i="0">
                <a:solidFill>
                  <a:srgbClr val="000000"/>
                </a:solidFill>
                <a:effectLst/>
                <a:latin typeface="Montserrat"/>
              </a:rPr>
              <a:t>​</a:t>
            </a:r>
            <a:endParaRPr lang="en-US" sz="1500">
              <a:latin typeface="Montserrat"/>
            </a:endParaRPr>
          </a:p>
        </p:txBody>
      </p:sp>
      <p:pic>
        <p:nvPicPr>
          <p:cNvPr id="3" name="footer">
            <a:extLst>
              <a:ext uri="{FF2B5EF4-FFF2-40B4-BE49-F238E27FC236}">
                <a16:creationId xmlns:a16="http://schemas.microsoft.com/office/drawing/2014/main" id="{D5E08D96-2E73-E5A5-7FBF-A22085EAB4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7" name="Graphic 6">
            <a:extLst>
              <a:ext uri="{FF2B5EF4-FFF2-40B4-BE49-F238E27FC236}">
                <a16:creationId xmlns:a16="http://schemas.microsoft.com/office/drawing/2014/main" id="{2336AE29-095E-6F95-4E57-3AA142A5B6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3346" y="72951"/>
            <a:ext cx="5043864" cy="540414"/>
          </a:xfrm>
          <a:prstGeom prst="rect">
            <a:avLst/>
          </a:prstGeom>
        </p:spPr>
      </p:pic>
      <p:pic>
        <p:nvPicPr>
          <p:cNvPr id="5" name="Picture 4" descr="A colorful spiral with a black background&#10;&#10;AI-generated content may be incorrect.">
            <a:extLst>
              <a:ext uri="{FF2B5EF4-FFF2-40B4-BE49-F238E27FC236}">
                <a16:creationId xmlns:a16="http://schemas.microsoft.com/office/drawing/2014/main" id="{41906995-3826-F479-D927-CDAEE02658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255159" y="3172549"/>
            <a:ext cx="1113358" cy="1130292"/>
          </a:xfrm>
          <a:prstGeom prst="rect">
            <a:avLst/>
          </a:prstGeom>
        </p:spPr>
      </p:pic>
    </p:spTree>
    <p:extLst>
      <p:ext uri="{BB962C8B-B14F-4D97-AF65-F5344CB8AC3E}">
        <p14:creationId xmlns:p14="http://schemas.microsoft.com/office/powerpoint/2010/main" val="4154689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DD90D-FA40-959C-5B40-8F91541FE2D4}"/>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A84A0197-C0EC-CAFD-2364-18FD0ED397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sp>
        <p:nvSpPr>
          <p:cNvPr id="8" name="Subtitle 2">
            <a:extLst>
              <a:ext uri="{FF2B5EF4-FFF2-40B4-BE49-F238E27FC236}">
                <a16:creationId xmlns:a16="http://schemas.microsoft.com/office/drawing/2014/main" id="{992709F5-7628-94E5-0FCF-3D30FDC2E835}"/>
              </a:ext>
            </a:extLst>
          </p:cNvPr>
          <p:cNvSpPr txBox="1">
            <a:spLocks/>
          </p:cNvSpPr>
          <p:nvPr/>
        </p:nvSpPr>
        <p:spPr>
          <a:xfrm>
            <a:off x="38101" y="2145516"/>
            <a:ext cx="4995949" cy="3989353"/>
          </a:xfrm>
          <a:prstGeom prst="rect">
            <a:avLst/>
          </a:prstGeom>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1" indent="-342900">
              <a:lnSpc>
                <a:spcPct val="100000"/>
              </a:lnSpc>
              <a:buFont typeface="+mj-lt"/>
              <a:buAutoNum type="arabicPeriod"/>
            </a:pPr>
            <a:endParaRPr lang="en-US" sz="1400" b="1">
              <a:solidFill>
                <a:srgbClr val="000000"/>
              </a:solidFill>
              <a:latin typeface="Montserrat" panose="00000500000000000000" pitchFamily="2" charset="0"/>
            </a:endParaRPr>
          </a:p>
          <a:p>
            <a:pPr marL="800100" lvl="1" indent="-342900">
              <a:lnSpc>
                <a:spcPct val="100000"/>
              </a:lnSpc>
              <a:buFont typeface="+mj-lt"/>
              <a:buAutoNum type="arabicPeriod"/>
            </a:pPr>
            <a:endParaRPr lang="en-US" sz="1400" b="1">
              <a:solidFill>
                <a:srgbClr val="000000"/>
              </a:solidFill>
              <a:latin typeface="Montserrat" panose="00000500000000000000" pitchFamily="2" charset="0"/>
            </a:endParaRPr>
          </a:p>
        </p:txBody>
      </p:sp>
      <p:sp>
        <p:nvSpPr>
          <p:cNvPr id="9" name="Title 1">
            <a:extLst>
              <a:ext uri="{FF2B5EF4-FFF2-40B4-BE49-F238E27FC236}">
                <a16:creationId xmlns:a16="http://schemas.microsoft.com/office/drawing/2014/main" id="{49227BEE-11CC-CC0E-1436-CBF62DA1CC7E}"/>
              </a:ext>
            </a:extLst>
          </p:cNvPr>
          <p:cNvSpPr txBox="1">
            <a:spLocks/>
          </p:cNvSpPr>
          <p:nvPr/>
        </p:nvSpPr>
        <p:spPr>
          <a:xfrm>
            <a:off x="264887" y="907824"/>
            <a:ext cx="8016231" cy="716800"/>
          </a:xfrm>
          <a:prstGeom prst="rect">
            <a:avLst/>
          </a:prstGeom>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2040 Plans - Goals and Vision</a:t>
            </a:r>
          </a:p>
        </p:txBody>
      </p:sp>
      <p:pic>
        <p:nvPicPr>
          <p:cNvPr id="11" name="Picture 10" descr="A blue and purple curved line&#10;&#10;AI-generated content may be incorrect.">
            <a:extLst>
              <a:ext uri="{FF2B5EF4-FFF2-40B4-BE49-F238E27FC236}">
                <a16:creationId xmlns:a16="http://schemas.microsoft.com/office/drawing/2014/main" id="{70D02C87-3376-2DA8-FF64-626D621D8888}"/>
              </a:ext>
            </a:extLst>
          </p:cNvPr>
          <p:cNvPicPr>
            <a:picLocks noChangeAspect="1"/>
          </p:cNvPicPr>
          <p:nvPr/>
        </p:nvPicPr>
        <p:blipFill>
          <a:blip r:embed="rId4">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0A0C3888-B263-DAD4-A212-3539296E7CB5}"/>
              </a:ext>
            </a:extLst>
          </p:cNvPr>
          <p:cNvPicPr>
            <a:picLocks noChangeAspect="1"/>
          </p:cNvPicPr>
          <p:nvPr/>
        </p:nvPicPr>
        <p:blipFill>
          <a:blip r:embed="rId5">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pic>
        <p:nvPicPr>
          <p:cNvPr id="6" name="Graphic 5">
            <a:extLst>
              <a:ext uri="{FF2B5EF4-FFF2-40B4-BE49-F238E27FC236}">
                <a16:creationId xmlns:a16="http://schemas.microsoft.com/office/drawing/2014/main" id="{A7F6B196-AF19-8D10-8E73-3C433A3C470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496" y="242223"/>
            <a:ext cx="5043864" cy="540414"/>
          </a:xfrm>
          <a:prstGeom prst="rect">
            <a:avLst/>
          </a:prstGeom>
        </p:spPr>
      </p:pic>
      <p:sp>
        <p:nvSpPr>
          <p:cNvPr id="2" name="TextBox 1">
            <a:extLst>
              <a:ext uri="{FF2B5EF4-FFF2-40B4-BE49-F238E27FC236}">
                <a16:creationId xmlns:a16="http://schemas.microsoft.com/office/drawing/2014/main" id="{DFA43A21-513D-CB68-ABB2-4F1154DB9975}"/>
              </a:ext>
            </a:extLst>
          </p:cNvPr>
          <p:cNvSpPr txBox="1"/>
          <p:nvPr/>
        </p:nvSpPr>
        <p:spPr>
          <a:xfrm>
            <a:off x="838200" y="2145516"/>
            <a:ext cx="5379720" cy="369332"/>
          </a:xfrm>
          <a:prstGeom prst="rect">
            <a:avLst/>
          </a:prstGeom>
          <a:noFill/>
        </p:spPr>
        <p:txBody>
          <a:bodyPr wrap="square" rtlCol="0">
            <a:spAutoFit/>
          </a:bodyPr>
          <a:lstStyle/>
          <a:p>
            <a:r>
              <a:rPr lang="en-US"/>
              <a:t>-</a:t>
            </a:r>
          </a:p>
        </p:txBody>
      </p:sp>
      <p:graphicFrame>
        <p:nvGraphicFramePr>
          <p:cNvPr id="3" name="Table 2">
            <a:extLst>
              <a:ext uri="{FF2B5EF4-FFF2-40B4-BE49-F238E27FC236}">
                <a16:creationId xmlns:a16="http://schemas.microsoft.com/office/drawing/2014/main" id="{1E75294C-1D3E-29B8-3BC9-1F1AC3686B72}"/>
              </a:ext>
            </a:extLst>
          </p:cNvPr>
          <p:cNvGraphicFramePr>
            <a:graphicFrameLocks noGrp="1"/>
          </p:cNvGraphicFramePr>
          <p:nvPr>
            <p:extLst>
              <p:ext uri="{D42A27DB-BD31-4B8C-83A1-F6EECF244321}">
                <p14:modId xmlns:p14="http://schemas.microsoft.com/office/powerpoint/2010/main" val="632231760"/>
              </p:ext>
            </p:extLst>
          </p:nvPr>
        </p:nvGraphicFramePr>
        <p:xfrm>
          <a:off x="438150" y="1690102"/>
          <a:ext cx="10748009" cy="640080"/>
        </p:xfrm>
        <a:graphic>
          <a:graphicData uri="http://schemas.openxmlformats.org/drawingml/2006/table">
            <a:tbl>
              <a:tblPr firstRow="1" bandRow="1">
                <a:tableStyleId>{8A107856-5554-42FB-B03E-39F5DBC370BA}</a:tableStyleId>
              </a:tblPr>
              <a:tblGrid>
                <a:gridCol w="1866705">
                  <a:extLst>
                    <a:ext uri="{9D8B030D-6E8A-4147-A177-3AD203B41FA5}">
                      <a16:colId xmlns:a16="http://schemas.microsoft.com/office/drawing/2014/main" val="2716549600"/>
                    </a:ext>
                  </a:extLst>
                </a:gridCol>
                <a:gridCol w="8881304">
                  <a:extLst>
                    <a:ext uri="{9D8B030D-6E8A-4147-A177-3AD203B41FA5}">
                      <a16:colId xmlns:a16="http://schemas.microsoft.com/office/drawing/2014/main" val="796449185"/>
                    </a:ext>
                  </a:extLst>
                </a:gridCol>
              </a:tblGrid>
              <a:tr h="370840">
                <a:tc>
                  <a:txBody>
                    <a:bodyPr/>
                    <a:lstStyle/>
                    <a:p>
                      <a:r>
                        <a:rPr lang="en-US">
                          <a:latin typeface="Montserrat"/>
                        </a:rPr>
                        <a:t>Vision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atin typeface="Montserrat"/>
                        </a:rPr>
                        <a:t>An integrated transportation system which serves the needs of the USVI community.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0376250"/>
                  </a:ext>
                </a:extLst>
              </a:tr>
            </a:tbl>
          </a:graphicData>
        </a:graphic>
      </p:graphicFrame>
      <p:graphicFrame>
        <p:nvGraphicFramePr>
          <p:cNvPr id="7" name="Table 6">
            <a:extLst>
              <a:ext uri="{FF2B5EF4-FFF2-40B4-BE49-F238E27FC236}">
                <a16:creationId xmlns:a16="http://schemas.microsoft.com/office/drawing/2014/main" id="{FAB68F4A-C568-D38A-B1A4-92FFF502FBAA}"/>
              </a:ext>
            </a:extLst>
          </p:cNvPr>
          <p:cNvGraphicFramePr>
            <a:graphicFrameLocks noGrp="1"/>
          </p:cNvGraphicFramePr>
          <p:nvPr>
            <p:extLst>
              <p:ext uri="{D42A27DB-BD31-4B8C-83A1-F6EECF244321}">
                <p14:modId xmlns:p14="http://schemas.microsoft.com/office/powerpoint/2010/main" val="2461116806"/>
              </p:ext>
            </p:extLst>
          </p:nvPr>
        </p:nvGraphicFramePr>
        <p:xfrm>
          <a:off x="438150" y="2408416"/>
          <a:ext cx="11315700" cy="4572000"/>
        </p:xfrm>
        <a:graphic>
          <a:graphicData uri="http://schemas.openxmlformats.org/drawingml/2006/table">
            <a:tbl>
              <a:tblPr firstRow="1" bandRow="1">
                <a:tableStyleId>{2D5ABB26-0587-4C30-8999-92F81FD0307C}</a:tableStyleId>
              </a:tblPr>
              <a:tblGrid>
                <a:gridCol w="3417570">
                  <a:extLst>
                    <a:ext uri="{9D8B030D-6E8A-4147-A177-3AD203B41FA5}">
                      <a16:colId xmlns:a16="http://schemas.microsoft.com/office/drawing/2014/main" val="4083255390"/>
                    </a:ext>
                  </a:extLst>
                </a:gridCol>
                <a:gridCol w="7898130">
                  <a:extLst>
                    <a:ext uri="{9D8B030D-6E8A-4147-A177-3AD203B41FA5}">
                      <a16:colId xmlns:a16="http://schemas.microsoft.com/office/drawing/2014/main" val="3085257010"/>
                    </a:ext>
                  </a:extLst>
                </a:gridCol>
              </a:tblGrid>
              <a:tr h="370840">
                <a:tc>
                  <a:txBody>
                    <a:bodyPr/>
                    <a:lstStyle/>
                    <a:p>
                      <a:r>
                        <a:rPr lang="en-US" b="1">
                          <a:latin typeface="Montserrat"/>
                        </a:rPr>
                        <a:t>Goal 1</a:t>
                      </a:r>
                      <a:r>
                        <a:rPr lang="en-US">
                          <a:latin typeface="Montserrat"/>
                        </a:rPr>
                        <a:t> –Economic Development</a:t>
                      </a:r>
                    </a:p>
                  </a:txBody>
                  <a:tcPr/>
                </a:tc>
                <a:tc>
                  <a:txBody>
                    <a:bodyPr/>
                    <a:lstStyle/>
                    <a:p>
                      <a:r>
                        <a:rPr lang="en-US">
                          <a:latin typeface="Montserrat"/>
                        </a:rPr>
                        <a:t>Provide an integrated transportation system that grows the economy of the USVI </a:t>
                      </a:r>
                    </a:p>
                  </a:txBody>
                  <a:tcPr/>
                </a:tc>
                <a:extLst>
                  <a:ext uri="{0D108BD9-81ED-4DB2-BD59-A6C34878D82A}">
                    <a16:rowId xmlns:a16="http://schemas.microsoft.com/office/drawing/2014/main" val="1811411489"/>
                  </a:ext>
                </a:extLst>
              </a:tr>
              <a:tr h="370840">
                <a:tc>
                  <a:txBody>
                    <a:bodyPr/>
                    <a:lstStyle/>
                    <a:p>
                      <a:r>
                        <a:rPr lang="en-US" b="1">
                          <a:latin typeface="Montserrat"/>
                        </a:rPr>
                        <a:t>Goal 2 </a:t>
                      </a:r>
                      <a:r>
                        <a:rPr lang="en-US">
                          <a:latin typeface="Montserrat"/>
                        </a:rPr>
                        <a:t>– Safety and Security </a:t>
                      </a:r>
                    </a:p>
                  </a:txBody>
                  <a:tcPr/>
                </a:tc>
                <a:tc>
                  <a:txBody>
                    <a:bodyPr/>
                    <a:lstStyle/>
                    <a:p>
                      <a:r>
                        <a:rPr lang="en-US">
                          <a:latin typeface="Montserrat"/>
                        </a:rPr>
                        <a:t>Improve the safety and security on all transportation modes in the Territory through education, enforcement and engineering solutions</a:t>
                      </a:r>
                    </a:p>
                  </a:txBody>
                  <a:tcPr/>
                </a:tc>
                <a:extLst>
                  <a:ext uri="{0D108BD9-81ED-4DB2-BD59-A6C34878D82A}">
                    <a16:rowId xmlns:a16="http://schemas.microsoft.com/office/drawing/2014/main" val="1660592704"/>
                  </a:ext>
                </a:extLst>
              </a:tr>
              <a:tr h="370840">
                <a:tc>
                  <a:txBody>
                    <a:bodyPr/>
                    <a:lstStyle/>
                    <a:p>
                      <a:r>
                        <a:rPr lang="en-US" b="1">
                          <a:latin typeface="Montserrat"/>
                        </a:rPr>
                        <a:t>Goal 3 </a:t>
                      </a:r>
                      <a:r>
                        <a:rPr lang="en-US">
                          <a:latin typeface="Montserrat"/>
                        </a:rPr>
                        <a:t>– Operation and Maintenance </a:t>
                      </a:r>
                    </a:p>
                  </a:txBody>
                  <a:tcPr/>
                </a:tc>
                <a:tc>
                  <a:txBody>
                    <a:bodyPr/>
                    <a:lstStyle/>
                    <a:p>
                      <a:r>
                        <a:rPr lang="en-US">
                          <a:latin typeface="Montserrat"/>
                        </a:rPr>
                        <a:t>Maximize the efficiency of existing transportation facilities and services through upgraded facilities and improved management, operations and maintenance activities </a:t>
                      </a:r>
                    </a:p>
                  </a:txBody>
                  <a:tcPr/>
                </a:tc>
                <a:extLst>
                  <a:ext uri="{0D108BD9-81ED-4DB2-BD59-A6C34878D82A}">
                    <a16:rowId xmlns:a16="http://schemas.microsoft.com/office/drawing/2014/main" val="4277009030"/>
                  </a:ext>
                </a:extLst>
              </a:tr>
              <a:tr h="0">
                <a:tc>
                  <a:txBody>
                    <a:bodyPr/>
                    <a:lstStyle/>
                    <a:p>
                      <a:r>
                        <a:rPr lang="en-US" b="1">
                          <a:latin typeface="Montserrat"/>
                        </a:rPr>
                        <a:t>Goal 4</a:t>
                      </a:r>
                      <a:r>
                        <a:rPr lang="en-US">
                          <a:latin typeface="Montserrat"/>
                        </a:rPr>
                        <a:t> - Environmental Sustainability and Land Use </a:t>
                      </a:r>
                    </a:p>
                  </a:txBody>
                  <a:tcPr/>
                </a:tc>
                <a:tc>
                  <a:txBody>
                    <a:bodyPr/>
                    <a:lstStyle/>
                    <a:p>
                      <a:r>
                        <a:rPr lang="en-US">
                          <a:latin typeface="Montserrat"/>
                        </a:rPr>
                        <a:t>To ensure that the transportation system supports the development of communities that provide transportation choices and preserves the Territory’s natural, historic, and cultural resources. </a:t>
                      </a:r>
                    </a:p>
                  </a:txBody>
                  <a:tcPr/>
                </a:tc>
                <a:extLst>
                  <a:ext uri="{0D108BD9-81ED-4DB2-BD59-A6C34878D82A}">
                    <a16:rowId xmlns:a16="http://schemas.microsoft.com/office/drawing/2014/main" val="1922089126"/>
                  </a:ext>
                </a:extLst>
              </a:tr>
              <a:tr h="370840">
                <a:tc>
                  <a:txBody>
                    <a:bodyPr/>
                    <a:lstStyle/>
                    <a:p>
                      <a:r>
                        <a:rPr lang="en-US" b="1">
                          <a:latin typeface="Montserrat"/>
                        </a:rPr>
                        <a:t>Goal 5</a:t>
                      </a:r>
                      <a:r>
                        <a:rPr lang="en-US">
                          <a:latin typeface="Montserrat"/>
                        </a:rPr>
                        <a:t> – Manage Congestion to Optimize Mobility and Accessibility</a:t>
                      </a:r>
                    </a:p>
                  </a:txBody>
                  <a:tcPr/>
                </a:tc>
                <a:tc>
                  <a:txBody>
                    <a:bodyPr/>
                    <a:lstStyle/>
                    <a:p>
                      <a:r>
                        <a:rPr lang="en-US">
                          <a:latin typeface="Montserrat"/>
                        </a:rPr>
                        <a:t>To maximize mobility and accessibility by strategically managing transportation facilities and services to reduced travel times and levels of congestion </a:t>
                      </a:r>
                    </a:p>
                  </a:txBody>
                  <a:tcPr/>
                </a:tc>
                <a:extLst>
                  <a:ext uri="{0D108BD9-81ED-4DB2-BD59-A6C34878D82A}">
                    <a16:rowId xmlns:a16="http://schemas.microsoft.com/office/drawing/2014/main" val="2948440565"/>
                  </a:ext>
                </a:extLst>
              </a:tr>
            </a:tbl>
          </a:graphicData>
        </a:graphic>
      </p:graphicFrame>
    </p:spTree>
    <p:extLst>
      <p:ext uri="{BB962C8B-B14F-4D97-AF65-F5344CB8AC3E}">
        <p14:creationId xmlns:p14="http://schemas.microsoft.com/office/powerpoint/2010/main" val="1261988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4F715-02E5-2B84-C529-D343D440E8BB}"/>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07C63CC6-EA7D-8016-F025-504ADA78C0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sp>
        <p:nvSpPr>
          <p:cNvPr id="9" name="Title 1">
            <a:extLst>
              <a:ext uri="{FF2B5EF4-FFF2-40B4-BE49-F238E27FC236}">
                <a16:creationId xmlns:a16="http://schemas.microsoft.com/office/drawing/2014/main" id="{CA2EAB48-A33A-508B-C892-00ECE2B9A4D5}"/>
              </a:ext>
            </a:extLst>
          </p:cNvPr>
          <p:cNvSpPr txBox="1">
            <a:spLocks/>
          </p:cNvSpPr>
          <p:nvPr/>
        </p:nvSpPr>
        <p:spPr>
          <a:xfrm>
            <a:off x="244930" y="907824"/>
            <a:ext cx="8016231" cy="716800"/>
          </a:xfrm>
          <a:prstGeom prst="rect">
            <a:avLst/>
          </a:prstGeom>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2040 Plans – Goals and Vision</a:t>
            </a:r>
          </a:p>
        </p:txBody>
      </p:sp>
      <p:pic>
        <p:nvPicPr>
          <p:cNvPr id="11" name="Picture 10" descr="A blue and purple curved line&#10;&#10;AI-generated content may be incorrect.">
            <a:extLst>
              <a:ext uri="{FF2B5EF4-FFF2-40B4-BE49-F238E27FC236}">
                <a16:creationId xmlns:a16="http://schemas.microsoft.com/office/drawing/2014/main" id="{9BE03B2A-13D1-DFB2-4A54-4746AD4556C0}"/>
              </a:ext>
            </a:extLst>
          </p:cNvPr>
          <p:cNvPicPr>
            <a:picLocks noChangeAspect="1"/>
          </p:cNvPicPr>
          <p:nvPr/>
        </p:nvPicPr>
        <p:blipFill>
          <a:blip r:embed="rId4">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DAE94B13-EF0D-C951-A27D-1382C63905BE}"/>
              </a:ext>
            </a:extLst>
          </p:cNvPr>
          <p:cNvPicPr>
            <a:picLocks noChangeAspect="1"/>
          </p:cNvPicPr>
          <p:nvPr/>
        </p:nvPicPr>
        <p:blipFill>
          <a:blip r:embed="rId5">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pic>
        <p:nvPicPr>
          <p:cNvPr id="6" name="Graphic 5">
            <a:extLst>
              <a:ext uri="{FF2B5EF4-FFF2-40B4-BE49-F238E27FC236}">
                <a16:creationId xmlns:a16="http://schemas.microsoft.com/office/drawing/2014/main" id="{A379E7A1-3601-2D6D-E7F0-1084829350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496" y="242223"/>
            <a:ext cx="5043864" cy="540414"/>
          </a:xfrm>
          <a:prstGeom prst="rect">
            <a:avLst/>
          </a:prstGeom>
        </p:spPr>
      </p:pic>
      <p:sp>
        <p:nvSpPr>
          <p:cNvPr id="2" name="TextBox 1">
            <a:extLst>
              <a:ext uri="{FF2B5EF4-FFF2-40B4-BE49-F238E27FC236}">
                <a16:creationId xmlns:a16="http://schemas.microsoft.com/office/drawing/2014/main" id="{B796A481-B3F8-62BE-2BEE-3AAA37568093}"/>
              </a:ext>
            </a:extLst>
          </p:cNvPr>
          <p:cNvSpPr txBox="1"/>
          <p:nvPr/>
        </p:nvSpPr>
        <p:spPr>
          <a:xfrm>
            <a:off x="838200" y="2145516"/>
            <a:ext cx="5379720" cy="369332"/>
          </a:xfrm>
          <a:prstGeom prst="rect">
            <a:avLst/>
          </a:prstGeom>
          <a:noFill/>
        </p:spPr>
        <p:txBody>
          <a:bodyPr wrap="square" rtlCol="0">
            <a:spAutoFit/>
          </a:bodyPr>
          <a:lstStyle/>
          <a:p>
            <a:r>
              <a:rPr lang="en-US"/>
              <a:t>-</a:t>
            </a:r>
          </a:p>
        </p:txBody>
      </p:sp>
      <p:graphicFrame>
        <p:nvGraphicFramePr>
          <p:cNvPr id="3" name="Table 2">
            <a:extLst>
              <a:ext uri="{FF2B5EF4-FFF2-40B4-BE49-F238E27FC236}">
                <a16:creationId xmlns:a16="http://schemas.microsoft.com/office/drawing/2014/main" id="{997DCC66-9E8B-F01F-AE44-B4BCF596F684}"/>
              </a:ext>
            </a:extLst>
          </p:cNvPr>
          <p:cNvGraphicFramePr>
            <a:graphicFrameLocks noGrp="1"/>
          </p:cNvGraphicFramePr>
          <p:nvPr>
            <p:extLst>
              <p:ext uri="{D42A27DB-BD31-4B8C-83A1-F6EECF244321}">
                <p14:modId xmlns:p14="http://schemas.microsoft.com/office/powerpoint/2010/main" val="325897597"/>
              </p:ext>
            </p:extLst>
          </p:nvPr>
        </p:nvGraphicFramePr>
        <p:xfrm>
          <a:off x="726440" y="1690102"/>
          <a:ext cx="10459719" cy="640080"/>
        </p:xfrm>
        <a:graphic>
          <a:graphicData uri="http://schemas.openxmlformats.org/drawingml/2006/table">
            <a:tbl>
              <a:tblPr firstRow="1" bandRow="1">
                <a:tableStyleId>{8A107856-5554-42FB-B03E-39F5DBC370BA}</a:tableStyleId>
              </a:tblPr>
              <a:tblGrid>
                <a:gridCol w="1816635">
                  <a:extLst>
                    <a:ext uri="{9D8B030D-6E8A-4147-A177-3AD203B41FA5}">
                      <a16:colId xmlns:a16="http://schemas.microsoft.com/office/drawing/2014/main" val="2716549600"/>
                    </a:ext>
                  </a:extLst>
                </a:gridCol>
                <a:gridCol w="8643084">
                  <a:extLst>
                    <a:ext uri="{9D8B030D-6E8A-4147-A177-3AD203B41FA5}">
                      <a16:colId xmlns:a16="http://schemas.microsoft.com/office/drawing/2014/main" val="796449185"/>
                    </a:ext>
                  </a:extLst>
                </a:gridCol>
              </a:tblGrid>
              <a:tr h="370840">
                <a:tc>
                  <a:txBody>
                    <a:bodyPr/>
                    <a:lstStyle/>
                    <a:p>
                      <a:r>
                        <a:rPr lang="en-US" b="1">
                          <a:latin typeface="Montserrat"/>
                        </a:rPr>
                        <a:t>Vision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b="1">
                          <a:latin typeface="Montserrat"/>
                        </a:rPr>
                        <a:t>An integrated transportation system which serves the needs of the USVI community.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0376250"/>
                  </a:ext>
                </a:extLst>
              </a:tr>
            </a:tbl>
          </a:graphicData>
        </a:graphic>
      </p:graphicFrame>
      <p:graphicFrame>
        <p:nvGraphicFramePr>
          <p:cNvPr id="7" name="Table 6">
            <a:extLst>
              <a:ext uri="{FF2B5EF4-FFF2-40B4-BE49-F238E27FC236}">
                <a16:creationId xmlns:a16="http://schemas.microsoft.com/office/drawing/2014/main" id="{742CAC9E-53F7-46DF-4E2C-D301E460E42C}"/>
              </a:ext>
            </a:extLst>
          </p:cNvPr>
          <p:cNvGraphicFramePr>
            <a:graphicFrameLocks noGrp="1"/>
          </p:cNvGraphicFramePr>
          <p:nvPr>
            <p:extLst>
              <p:ext uri="{D42A27DB-BD31-4B8C-83A1-F6EECF244321}">
                <p14:modId xmlns:p14="http://schemas.microsoft.com/office/powerpoint/2010/main" val="4130069953"/>
              </p:ext>
            </p:extLst>
          </p:nvPr>
        </p:nvGraphicFramePr>
        <p:xfrm>
          <a:off x="438150" y="2514848"/>
          <a:ext cx="11315700" cy="3291840"/>
        </p:xfrm>
        <a:graphic>
          <a:graphicData uri="http://schemas.openxmlformats.org/drawingml/2006/table">
            <a:tbl>
              <a:tblPr firstRow="1" bandRow="1">
                <a:tableStyleId>{2D5ABB26-0587-4C30-8999-92F81FD0307C}</a:tableStyleId>
              </a:tblPr>
              <a:tblGrid>
                <a:gridCol w="3417570">
                  <a:extLst>
                    <a:ext uri="{9D8B030D-6E8A-4147-A177-3AD203B41FA5}">
                      <a16:colId xmlns:a16="http://schemas.microsoft.com/office/drawing/2014/main" val="4083255390"/>
                    </a:ext>
                  </a:extLst>
                </a:gridCol>
                <a:gridCol w="7898130">
                  <a:extLst>
                    <a:ext uri="{9D8B030D-6E8A-4147-A177-3AD203B41FA5}">
                      <a16:colId xmlns:a16="http://schemas.microsoft.com/office/drawing/2014/main" val="3085257010"/>
                    </a:ext>
                  </a:extLst>
                </a:gridCol>
              </a:tblGrid>
              <a:tr h="370840">
                <a:tc>
                  <a:txBody>
                    <a:bodyPr/>
                    <a:lstStyle/>
                    <a:p>
                      <a:r>
                        <a:rPr lang="en-US" b="1">
                          <a:latin typeface="Montserrat"/>
                        </a:rPr>
                        <a:t>Goal 6 </a:t>
                      </a:r>
                      <a:r>
                        <a:rPr lang="en-US">
                          <a:latin typeface="Montserrat"/>
                        </a:rPr>
                        <a:t>- Provide a Seamless and Integrated Transportation Network</a:t>
                      </a:r>
                    </a:p>
                  </a:txBody>
                  <a:tcPr/>
                </a:tc>
                <a:tc>
                  <a:txBody>
                    <a:bodyPr/>
                    <a:lstStyle/>
                    <a:p>
                      <a:r>
                        <a:rPr lang="en-US">
                          <a:latin typeface="Montserrat"/>
                        </a:rPr>
                        <a:t>To improve on-island and inter-island accessibility and mobility for people and goods across all modes of transportation; ensure interconnected access to all areas of the Territory, the nation and the world</a:t>
                      </a:r>
                    </a:p>
                  </a:txBody>
                  <a:tcPr/>
                </a:tc>
                <a:extLst>
                  <a:ext uri="{0D108BD9-81ED-4DB2-BD59-A6C34878D82A}">
                    <a16:rowId xmlns:a16="http://schemas.microsoft.com/office/drawing/2014/main" val="1135727660"/>
                  </a:ext>
                </a:extLst>
              </a:tr>
              <a:tr h="370840">
                <a:tc>
                  <a:txBody>
                    <a:bodyPr/>
                    <a:lstStyle/>
                    <a:p>
                      <a:r>
                        <a:rPr lang="en-US" b="1">
                          <a:latin typeface="Montserrat"/>
                        </a:rPr>
                        <a:t>Goal 7-  </a:t>
                      </a:r>
                      <a:r>
                        <a:rPr lang="en-US">
                          <a:latin typeface="Montserrat"/>
                        </a:rPr>
                        <a:t>Agency and Public Outreach in Transportation Planning and Programming </a:t>
                      </a:r>
                    </a:p>
                  </a:txBody>
                  <a:tcPr/>
                </a:tc>
                <a:tc>
                  <a:txBody>
                    <a:bodyPr/>
                    <a:lstStyle/>
                    <a:p>
                      <a:r>
                        <a:rPr lang="en-US">
                          <a:latin typeface="Montserrat"/>
                        </a:rPr>
                        <a:t>To improve coordination, communication, and cooperation among transportation professionals, users, providers, and those affected by transportation activities, regardless of race, religion, national origin, or income.</a:t>
                      </a:r>
                    </a:p>
                  </a:txBody>
                  <a:tcPr/>
                </a:tc>
                <a:extLst>
                  <a:ext uri="{0D108BD9-81ED-4DB2-BD59-A6C34878D82A}">
                    <a16:rowId xmlns:a16="http://schemas.microsoft.com/office/drawing/2014/main" val="3640838413"/>
                  </a:ext>
                </a:extLst>
              </a:tr>
              <a:tr h="370840">
                <a:tc>
                  <a:txBody>
                    <a:bodyPr/>
                    <a:lstStyle/>
                    <a:p>
                      <a:r>
                        <a:rPr lang="en-US" b="1">
                          <a:latin typeface="Montserrat"/>
                        </a:rPr>
                        <a:t>Goal 8</a:t>
                      </a:r>
                      <a:r>
                        <a:rPr lang="en-US">
                          <a:latin typeface="Montserrat"/>
                        </a:rPr>
                        <a:t> - Financial Accountability </a:t>
                      </a:r>
                    </a:p>
                  </a:txBody>
                  <a:tcPr/>
                </a:tc>
                <a:tc>
                  <a:txBody>
                    <a:bodyPr/>
                    <a:lstStyle/>
                    <a:p>
                      <a:r>
                        <a:rPr lang="en-US">
                          <a:latin typeface="Montserrat"/>
                        </a:rPr>
                        <a:t>To create a transportation funding structure that is stable and reliable and supports a viable transportation system to achieve territorial and local goals now and into the future</a:t>
                      </a:r>
                    </a:p>
                  </a:txBody>
                  <a:tcPr/>
                </a:tc>
                <a:extLst>
                  <a:ext uri="{0D108BD9-81ED-4DB2-BD59-A6C34878D82A}">
                    <a16:rowId xmlns:a16="http://schemas.microsoft.com/office/drawing/2014/main" val="2394671159"/>
                  </a:ext>
                </a:extLst>
              </a:tr>
            </a:tbl>
          </a:graphicData>
        </a:graphic>
      </p:graphicFrame>
      <p:graphicFrame>
        <p:nvGraphicFramePr>
          <p:cNvPr id="10" name="Table 9">
            <a:extLst>
              <a:ext uri="{FF2B5EF4-FFF2-40B4-BE49-F238E27FC236}">
                <a16:creationId xmlns:a16="http://schemas.microsoft.com/office/drawing/2014/main" id="{1D373B7A-9397-D1B2-F83F-65A0378A1572}"/>
              </a:ext>
            </a:extLst>
          </p:cNvPr>
          <p:cNvGraphicFramePr>
            <a:graphicFrameLocks noGrp="1"/>
          </p:cNvGraphicFramePr>
          <p:nvPr>
            <p:extLst>
              <p:ext uri="{D42A27DB-BD31-4B8C-83A1-F6EECF244321}">
                <p14:modId xmlns:p14="http://schemas.microsoft.com/office/powerpoint/2010/main" val="2920822569"/>
              </p:ext>
            </p:extLst>
          </p:nvPr>
        </p:nvGraphicFramePr>
        <p:xfrm>
          <a:off x="1560274" y="6020212"/>
          <a:ext cx="8643084" cy="518160"/>
        </p:xfrm>
        <a:graphic>
          <a:graphicData uri="http://schemas.openxmlformats.org/drawingml/2006/table">
            <a:tbl>
              <a:tblPr firstRow="1" bandRow="1">
                <a:tableStyleId>{8A107856-5554-42FB-B03E-39F5DBC370BA}</a:tableStyleId>
              </a:tblPr>
              <a:tblGrid>
                <a:gridCol w="8643084">
                  <a:extLst>
                    <a:ext uri="{9D8B030D-6E8A-4147-A177-3AD203B41FA5}">
                      <a16:colId xmlns:a16="http://schemas.microsoft.com/office/drawing/2014/main" val="796449185"/>
                    </a:ext>
                  </a:extLst>
                </a:gridCol>
              </a:tblGrid>
              <a:tr h="370840">
                <a:tc>
                  <a:txBody>
                    <a:bodyPr/>
                    <a:lstStyle/>
                    <a:p>
                      <a:pPr algn="ctr"/>
                      <a:r>
                        <a:rPr lang="en-US" sz="2800" b="1">
                          <a:solidFill>
                            <a:srgbClr val="4756A5"/>
                          </a:solidFill>
                          <a:latin typeface="Montserrat"/>
                        </a:rPr>
                        <a:t>How do you feel about these goals?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0376250"/>
                  </a:ext>
                </a:extLst>
              </a:tr>
            </a:tbl>
          </a:graphicData>
        </a:graphic>
      </p:graphicFrame>
    </p:spTree>
    <p:extLst>
      <p:ext uri="{BB962C8B-B14F-4D97-AF65-F5344CB8AC3E}">
        <p14:creationId xmlns:p14="http://schemas.microsoft.com/office/powerpoint/2010/main" val="1100984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422D7-B247-CA2D-7D4E-3C9C464A51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6E09D9-D509-56A5-DE25-893141C00DE5}"/>
              </a:ext>
            </a:extLst>
          </p:cNvPr>
          <p:cNvSpPr>
            <a:spLocks noGrp="1"/>
          </p:cNvSpPr>
          <p:nvPr>
            <p:ph type="title"/>
          </p:nvPr>
        </p:nvSpPr>
        <p:spPr>
          <a:xfrm>
            <a:off x="129753" y="1330499"/>
            <a:ext cx="10515600" cy="709687"/>
          </a:xfrm>
        </p:spPr>
        <p:txBody>
          <a:bodyPr/>
          <a:lstStyle/>
          <a:p>
            <a:r>
              <a:rPr lang="en-US" b="1"/>
              <a:t>What’s Next? </a:t>
            </a:r>
          </a:p>
        </p:txBody>
      </p:sp>
      <p:pic>
        <p:nvPicPr>
          <p:cNvPr id="5" name="Picture 4" descr="A colorful swirly ribbon on a black background&#10;&#10;AI-generated content may be incorrect.">
            <a:extLst>
              <a:ext uri="{FF2B5EF4-FFF2-40B4-BE49-F238E27FC236}">
                <a16:creationId xmlns:a16="http://schemas.microsoft.com/office/drawing/2014/main" id="{1B759363-9F7F-0614-2FD8-D230445A97D4}"/>
              </a:ext>
            </a:extLst>
          </p:cNvPr>
          <p:cNvPicPr>
            <a:picLocks noChangeAspect="1"/>
          </p:cNvPicPr>
          <p:nvPr/>
        </p:nvPicPr>
        <p:blipFill>
          <a:blip r:embed="rId3">
            <a:extLst>
              <a:ext uri="{28A0092B-C50C-407E-A947-70E740481C1C}">
                <a14:useLocalDpi xmlns:a14="http://schemas.microsoft.com/office/drawing/2010/main" val="0"/>
              </a:ext>
            </a:extLst>
          </a:blip>
          <a:srcRect b="71860"/>
          <a:stretch/>
        </p:blipFill>
        <p:spPr>
          <a:xfrm flipH="1" flipV="1">
            <a:off x="6341662" y="0"/>
            <a:ext cx="2311383" cy="782638"/>
          </a:xfrm>
          <a:prstGeom prst="rect">
            <a:avLst/>
          </a:prstGeom>
        </p:spPr>
      </p:pic>
      <p:pic>
        <p:nvPicPr>
          <p:cNvPr id="6" name="Picture 5" descr="A blue and purple curved line&#10;&#10;AI-generated content may be incorrect.">
            <a:extLst>
              <a:ext uri="{FF2B5EF4-FFF2-40B4-BE49-F238E27FC236}">
                <a16:creationId xmlns:a16="http://schemas.microsoft.com/office/drawing/2014/main" id="{1B60D243-57F8-A5A6-FBC2-D133A65D42FB}"/>
              </a:ext>
            </a:extLst>
          </p:cNvPr>
          <p:cNvPicPr>
            <a:picLocks noChangeAspect="1"/>
          </p:cNvPicPr>
          <p:nvPr/>
        </p:nvPicPr>
        <p:blipFill>
          <a:blip r:embed="rId4">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7" name="Graphic 6">
            <a:extLst>
              <a:ext uri="{FF2B5EF4-FFF2-40B4-BE49-F238E27FC236}">
                <a16:creationId xmlns:a16="http://schemas.microsoft.com/office/drawing/2014/main" id="{467AB878-43B8-72E5-E594-04C1748858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9753" y="367410"/>
            <a:ext cx="5043864" cy="540414"/>
          </a:xfrm>
          <a:prstGeom prst="rect">
            <a:avLst/>
          </a:prstGeom>
        </p:spPr>
      </p:pic>
      <p:pic>
        <p:nvPicPr>
          <p:cNvPr id="9" name="footer">
            <a:extLst>
              <a:ext uri="{FF2B5EF4-FFF2-40B4-BE49-F238E27FC236}">
                <a16:creationId xmlns:a16="http://schemas.microsoft.com/office/drawing/2014/main" id="{04C64F31-4BF9-6B80-65E8-A6DD47329B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10" name="Picture 9" descr="A colorful spiral with a black background&#10;&#10;AI-generated content may be incorrect.">
            <a:extLst>
              <a:ext uri="{FF2B5EF4-FFF2-40B4-BE49-F238E27FC236}">
                <a16:creationId xmlns:a16="http://schemas.microsoft.com/office/drawing/2014/main" id="{8CAC627C-50B7-786A-17E9-7BBB571EF5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255158" y="3172549"/>
            <a:ext cx="3250041" cy="3299474"/>
          </a:xfrm>
          <a:prstGeom prst="rect">
            <a:avLst/>
          </a:prstGeom>
        </p:spPr>
      </p:pic>
      <p:sp>
        <p:nvSpPr>
          <p:cNvPr id="3" name="Subtitle 2">
            <a:extLst>
              <a:ext uri="{FF2B5EF4-FFF2-40B4-BE49-F238E27FC236}">
                <a16:creationId xmlns:a16="http://schemas.microsoft.com/office/drawing/2014/main" id="{D193DF5F-0E01-06EE-566D-AA22D5BC95C5}"/>
              </a:ext>
            </a:extLst>
          </p:cNvPr>
          <p:cNvSpPr txBox="1">
            <a:spLocks/>
          </p:cNvSpPr>
          <p:nvPr/>
        </p:nvSpPr>
        <p:spPr>
          <a:xfrm>
            <a:off x="4931230" y="3444692"/>
            <a:ext cx="7090566" cy="1423836"/>
          </a:xfrm>
          <a:prstGeom prst="rect">
            <a:avLst/>
          </a:prstGeom>
          <a:effectLst/>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fontAlgn="base">
              <a:lnSpc>
                <a:spcPct val="100000"/>
              </a:lnSpc>
              <a:buNone/>
            </a:pPr>
            <a:endParaRPr lang="en-US" b="1"/>
          </a:p>
          <a:p>
            <a:pPr marL="0" indent="0">
              <a:buNone/>
            </a:pPr>
            <a:r>
              <a:rPr lang="en-US" b="1"/>
              <a:t>As we plan through 2050, there are a few key questions we’d like your input on.</a:t>
            </a:r>
          </a:p>
        </p:txBody>
      </p:sp>
    </p:spTree>
    <p:extLst>
      <p:ext uri="{BB962C8B-B14F-4D97-AF65-F5344CB8AC3E}">
        <p14:creationId xmlns:p14="http://schemas.microsoft.com/office/powerpoint/2010/main" val="930463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29383-3DC2-5ADA-86AD-9266AEE3C2F7}"/>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A48E7D83-418C-E84A-5547-16955C6663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5" name="Graphic 4">
            <a:extLst>
              <a:ext uri="{FF2B5EF4-FFF2-40B4-BE49-F238E27FC236}">
                <a16:creationId xmlns:a16="http://schemas.microsoft.com/office/drawing/2014/main" id="{252404E7-F93C-69AA-1070-3DF9A95285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496" y="242223"/>
            <a:ext cx="5043864" cy="540414"/>
          </a:xfrm>
          <a:prstGeom prst="rect">
            <a:avLst/>
          </a:prstGeom>
        </p:spPr>
      </p:pic>
      <p:sp>
        <p:nvSpPr>
          <p:cNvPr id="9" name="Title 1">
            <a:extLst>
              <a:ext uri="{FF2B5EF4-FFF2-40B4-BE49-F238E27FC236}">
                <a16:creationId xmlns:a16="http://schemas.microsoft.com/office/drawing/2014/main" id="{08A7D3D4-309A-12F3-55D2-95FAE7E92349}"/>
              </a:ext>
            </a:extLst>
          </p:cNvPr>
          <p:cNvSpPr txBox="1">
            <a:spLocks/>
          </p:cNvSpPr>
          <p:nvPr/>
        </p:nvSpPr>
        <p:spPr>
          <a:xfrm>
            <a:off x="249496" y="988988"/>
            <a:ext cx="9869864" cy="720905"/>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2050 Plan Visioning</a:t>
            </a:r>
          </a:p>
        </p:txBody>
      </p:sp>
      <p:pic>
        <p:nvPicPr>
          <p:cNvPr id="11" name="Picture 10" descr="A blue and purple curved line&#10;&#10;AI-generated content may be incorrect.">
            <a:extLst>
              <a:ext uri="{FF2B5EF4-FFF2-40B4-BE49-F238E27FC236}">
                <a16:creationId xmlns:a16="http://schemas.microsoft.com/office/drawing/2014/main" id="{45122E52-214E-71FF-0DCA-9F5639881059}"/>
              </a:ext>
            </a:extLst>
          </p:cNvPr>
          <p:cNvPicPr>
            <a:picLocks noChangeAspect="1"/>
          </p:cNvPicPr>
          <p:nvPr/>
        </p:nvPicPr>
        <p:blipFill>
          <a:blip r:embed="rId6">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CCE23901-0916-A671-0EB8-6E1BE5DAA47F}"/>
              </a:ext>
            </a:extLst>
          </p:cNvPr>
          <p:cNvPicPr>
            <a:picLocks noChangeAspect="1"/>
          </p:cNvPicPr>
          <p:nvPr/>
        </p:nvPicPr>
        <p:blipFill>
          <a:blip r:embed="rId7">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pic>
        <p:nvPicPr>
          <p:cNvPr id="18" name="Picture 17" descr="A colorful spiral with a black background&#10;&#10;AI-generated content may be incorrect.">
            <a:extLst>
              <a:ext uri="{FF2B5EF4-FFF2-40B4-BE49-F238E27FC236}">
                <a16:creationId xmlns:a16="http://schemas.microsoft.com/office/drawing/2014/main" id="{9DBF259A-D0FF-9F2D-D557-489556D787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423975" y="1802674"/>
            <a:ext cx="1113358" cy="1130292"/>
          </a:xfrm>
          <a:prstGeom prst="rect">
            <a:avLst/>
          </a:prstGeom>
        </p:spPr>
      </p:pic>
      <p:sp>
        <p:nvSpPr>
          <p:cNvPr id="2" name="Subtitle 2">
            <a:extLst>
              <a:ext uri="{FF2B5EF4-FFF2-40B4-BE49-F238E27FC236}">
                <a16:creationId xmlns:a16="http://schemas.microsoft.com/office/drawing/2014/main" id="{1128548F-402F-8ECC-C32F-45DAF320611C}"/>
              </a:ext>
            </a:extLst>
          </p:cNvPr>
          <p:cNvSpPr txBox="1">
            <a:spLocks/>
          </p:cNvSpPr>
          <p:nvPr/>
        </p:nvSpPr>
        <p:spPr>
          <a:xfrm>
            <a:off x="1703563" y="1808162"/>
            <a:ext cx="5679369" cy="3989353"/>
          </a:xfrm>
          <a:prstGeom prst="rect">
            <a:avLst/>
          </a:prstGeom>
          <a:effectLst/>
        </p:spPr>
        <p:txBody>
          <a:bodyPr vert="horz" lIns="91440" tIns="45720" rIns="91440" bIns="45720" rtlCol="0" anchor="t">
            <a:noAutofit/>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buAutoNum type="arabicPeriod"/>
            </a:pPr>
            <a:r>
              <a:rPr lang="en-US" sz="1800" b="1">
                <a:solidFill>
                  <a:srgbClr val="000000"/>
                </a:solidFill>
                <a:latin typeface="Montserrat"/>
              </a:rPr>
              <a:t>What currently is the key mobility/transportation challenge in the territory?</a:t>
            </a:r>
            <a:r>
              <a:rPr lang="en-US" sz="1800">
                <a:solidFill>
                  <a:srgbClr val="000000"/>
                </a:solidFill>
                <a:latin typeface="Montserrat"/>
              </a:rPr>
              <a:t> Share your thoughts on the most critical transportation challenges</a:t>
            </a:r>
            <a:endParaRPr lang="en-US" sz="1800" b="1">
              <a:solidFill>
                <a:srgbClr val="000000"/>
              </a:solidFill>
              <a:latin typeface="Montserrat"/>
            </a:endParaRPr>
          </a:p>
          <a:p>
            <a:pPr marL="342900" indent="-342900">
              <a:lnSpc>
                <a:spcPct val="100000"/>
              </a:lnSpc>
              <a:buAutoNum type="arabicPeriod"/>
            </a:pPr>
            <a:r>
              <a:rPr lang="en-US" sz="1800" b="1">
                <a:solidFill>
                  <a:srgbClr val="000000"/>
                </a:solidFill>
                <a:latin typeface="Montserrat"/>
              </a:rPr>
              <a:t>What drives the need for action in the USVI? </a:t>
            </a:r>
          </a:p>
          <a:p>
            <a:pPr marL="342900" indent="-342900">
              <a:lnSpc>
                <a:spcPct val="100000"/>
              </a:lnSpc>
              <a:buAutoNum type="arabicPeriod"/>
            </a:pPr>
            <a:r>
              <a:rPr lang="en-US" sz="1800" b="1">
                <a:solidFill>
                  <a:srgbClr val="000000"/>
                </a:solidFill>
                <a:latin typeface="Montserrat"/>
              </a:rPr>
              <a:t>What are the issues we want to solve? </a:t>
            </a:r>
          </a:p>
          <a:p>
            <a:pPr marL="342900" indent="-342900">
              <a:lnSpc>
                <a:spcPct val="100000"/>
              </a:lnSpc>
              <a:buAutoNum type="arabicPeriod"/>
            </a:pPr>
            <a:r>
              <a:rPr lang="en-US" sz="1800" b="1">
                <a:solidFill>
                  <a:srgbClr val="000000"/>
                </a:solidFill>
                <a:latin typeface="Montserrat"/>
              </a:rPr>
              <a:t>What goals or outcomes are important to your organization?  </a:t>
            </a:r>
          </a:p>
          <a:p>
            <a:pPr marL="342900" indent="-342900">
              <a:lnSpc>
                <a:spcPct val="100000"/>
              </a:lnSpc>
              <a:buAutoNum type="arabicPeriod"/>
            </a:pPr>
            <a:r>
              <a:rPr lang="en-US" sz="1800" b="1">
                <a:solidFill>
                  <a:srgbClr val="000000"/>
                </a:solidFill>
                <a:latin typeface="Montserrat"/>
              </a:rPr>
              <a:t>What are your areas of focus, interest, or concern related to this study? </a:t>
            </a:r>
            <a:endParaRPr lang="en-US"/>
          </a:p>
          <a:p>
            <a:pPr marL="342900" indent="-342900">
              <a:lnSpc>
                <a:spcPct val="100000"/>
              </a:lnSpc>
              <a:buAutoNum type="arabicPeriod"/>
            </a:pPr>
            <a:r>
              <a:rPr lang="en-US" sz="1800" b="1">
                <a:solidFill>
                  <a:srgbClr val="000000"/>
                </a:solidFill>
                <a:latin typeface="Montserrat"/>
              </a:rPr>
              <a:t>Your vision for 2050?</a:t>
            </a:r>
            <a:br>
              <a:rPr lang="en-US" sz="1800" b="1">
                <a:solidFill>
                  <a:srgbClr val="000000"/>
                </a:solidFill>
                <a:latin typeface="Montserrat"/>
              </a:rPr>
            </a:br>
            <a:r>
              <a:rPr lang="en-US" sz="1800">
                <a:solidFill>
                  <a:srgbClr val="000000"/>
                </a:solidFill>
                <a:latin typeface="Montserrat"/>
              </a:rPr>
              <a:t>Use the maps around the room to give input on what are the focus area for 2050</a:t>
            </a:r>
            <a:endParaRPr lang="en-US"/>
          </a:p>
          <a:p>
            <a:pPr marL="342900" indent="-342900">
              <a:lnSpc>
                <a:spcPct val="100000"/>
              </a:lnSpc>
              <a:buFont typeface="Aptos Display" panose="02110004020202020204"/>
              <a:buAutoNum type="arabicPeriod"/>
            </a:pPr>
            <a:endParaRPr lang="en-US" sz="1800" b="1">
              <a:solidFill>
                <a:srgbClr val="000000"/>
              </a:solidFill>
              <a:latin typeface="Montserrat"/>
            </a:endParaRPr>
          </a:p>
          <a:p>
            <a:pPr marL="800100" lvl="1" indent="-342900">
              <a:lnSpc>
                <a:spcPct val="100000"/>
              </a:lnSpc>
              <a:buFont typeface="+mj-lt"/>
              <a:buAutoNum type="arabicPeriod"/>
            </a:pPr>
            <a:endParaRPr lang="en-US" sz="1400" b="1">
              <a:solidFill>
                <a:srgbClr val="000000"/>
              </a:solidFill>
              <a:latin typeface="Montserrat"/>
            </a:endParaRPr>
          </a:p>
          <a:p>
            <a:pPr marL="800100" lvl="1" indent="-342900">
              <a:lnSpc>
                <a:spcPct val="100000"/>
              </a:lnSpc>
              <a:buFont typeface="+mj-lt"/>
              <a:buAutoNum type="arabicPeriod"/>
            </a:pPr>
            <a:endParaRPr lang="en-US" sz="1400" b="1">
              <a:solidFill>
                <a:srgbClr val="000000"/>
              </a:solidFill>
              <a:latin typeface="Montserrat"/>
            </a:endParaRPr>
          </a:p>
        </p:txBody>
      </p:sp>
      <p:pic>
        <p:nvPicPr>
          <p:cNvPr id="3" name="Picture 2" descr="Transportation icons set 429021 Vector Art at Vecteezy">
            <a:extLst>
              <a:ext uri="{FF2B5EF4-FFF2-40B4-BE49-F238E27FC236}">
                <a16:creationId xmlns:a16="http://schemas.microsoft.com/office/drawing/2014/main" id="{AB6B5967-736B-3327-EDC0-7D4FB9745127}"/>
              </a:ext>
            </a:extLst>
          </p:cNvPr>
          <p:cNvPicPr>
            <a:picLocks noChangeAspect="1"/>
          </p:cNvPicPr>
          <p:nvPr/>
        </p:nvPicPr>
        <p:blipFill>
          <a:blip r:embed="rId9"/>
          <a:stretch>
            <a:fillRect/>
          </a:stretch>
        </p:blipFill>
        <p:spPr>
          <a:xfrm>
            <a:off x="7521439" y="1916244"/>
            <a:ext cx="4334212" cy="3685160"/>
          </a:xfrm>
          <a:prstGeom prst="rect">
            <a:avLst/>
          </a:prstGeom>
        </p:spPr>
      </p:pic>
    </p:spTree>
    <p:extLst>
      <p:ext uri="{BB962C8B-B14F-4D97-AF65-F5344CB8AC3E}">
        <p14:creationId xmlns:p14="http://schemas.microsoft.com/office/powerpoint/2010/main" val="1408158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6" descr="An organic shape">
            <a:extLst>
              <a:ext uri="{FF2B5EF4-FFF2-40B4-BE49-F238E27FC236}">
                <a16:creationId xmlns:a16="http://schemas.microsoft.com/office/drawing/2014/main" id="{BA3AA7F4-0549-EDA1-4F3F-C7A4C050A1C0}"/>
              </a:ext>
            </a:extLst>
          </p:cNvPr>
          <p:cNvSpPr/>
          <p:nvPr/>
        </p:nvSpPr>
        <p:spPr>
          <a:xfrm>
            <a:off x="7606674" y="1844890"/>
            <a:ext cx="4189188" cy="4399196"/>
          </a:xfrm>
          <a:prstGeom prst="round2DiagRect">
            <a:avLst>
              <a:gd name="adj1" fmla="val 0"/>
              <a:gd name="adj2" fmla="val 16628"/>
            </a:avLst>
          </a:prstGeom>
          <a:solidFill>
            <a:srgbClr val="4756A5"/>
          </a:solidFill>
          <a:ln w="9525" cap="flat">
            <a:noFill/>
            <a:prstDash val="solid"/>
            <a:miter/>
          </a:ln>
        </p:spPr>
        <p:txBody>
          <a:bodyPr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4" name="footer">
            <a:extLst>
              <a:ext uri="{FF2B5EF4-FFF2-40B4-BE49-F238E27FC236}">
                <a16:creationId xmlns:a16="http://schemas.microsoft.com/office/drawing/2014/main" id="{C32B172B-C72A-6E65-FDD9-B491C0653E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5" name="Graphic 4">
            <a:extLst>
              <a:ext uri="{FF2B5EF4-FFF2-40B4-BE49-F238E27FC236}">
                <a16:creationId xmlns:a16="http://schemas.microsoft.com/office/drawing/2014/main" id="{12652097-4E1A-1AAB-1A70-6D32957907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496" y="242223"/>
            <a:ext cx="5043864" cy="540414"/>
          </a:xfrm>
          <a:prstGeom prst="rect">
            <a:avLst/>
          </a:prstGeom>
        </p:spPr>
      </p:pic>
      <p:sp>
        <p:nvSpPr>
          <p:cNvPr id="8" name="Subtitle 2">
            <a:extLst>
              <a:ext uri="{FF2B5EF4-FFF2-40B4-BE49-F238E27FC236}">
                <a16:creationId xmlns:a16="http://schemas.microsoft.com/office/drawing/2014/main" id="{B3112055-E2E0-1D8C-5120-ABE8BEBC4D88}"/>
              </a:ext>
            </a:extLst>
          </p:cNvPr>
          <p:cNvSpPr txBox="1">
            <a:spLocks/>
          </p:cNvSpPr>
          <p:nvPr/>
        </p:nvSpPr>
        <p:spPr>
          <a:xfrm>
            <a:off x="249496" y="2474188"/>
            <a:ext cx="8480847" cy="3850412"/>
          </a:xfrm>
          <a:prstGeom prst="rect">
            <a:avLst/>
          </a:prstGeom>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a:latin typeface="Montserrat"/>
              </a:rPr>
              <a:t>Introductions </a:t>
            </a:r>
          </a:p>
          <a:p>
            <a:pPr algn="l" rtl="0" fontAlgn="base">
              <a:lnSpc>
                <a:spcPct val="100000"/>
              </a:lnSpc>
            </a:pPr>
            <a:r>
              <a:rPr lang="en-US" sz="2400" b="0" i="0" u="none" strike="noStrike">
                <a:solidFill>
                  <a:srgbClr val="000000"/>
                </a:solidFill>
                <a:effectLst/>
                <a:latin typeface="Montserrat"/>
              </a:rPr>
              <a:t>Project Overview </a:t>
            </a:r>
            <a:r>
              <a:rPr lang="en-US" sz="2400" b="0" i="0">
                <a:solidFill>
                  <a:srgbClr val="000000"/>
                </a:solidFill>
                <a:effectLst/>
                <a:latin typeface="Montserrat"/>
              </a:rPr>
              <a:t>​</a:t>
            </a:r>
          </a:p>
          <a:p>
            <a:pPr algn="l" rtl="0" fontAlgn="base">
              <a:lnSpc>
                <a:spcPct val="100000"/>
              </a:lnSpc>
            </a:pPr>
            <a:r>
              <a:rPr lang="en-US" sz="2400" b="0" i="0" u="none" strike="noStrike">
                <a:solidFill>
                  <a:srgbClr val="000000"/>
                </a:solidFill>
                <a:effectLst/>
                <a:latin typeface="Montserrat"/>
              </a:rPr>
              <a:t>Committees</a:t>
            </a:r>
            <a:r>
              <a:rPr lang="en-US" sz="2400" b="0" i="0">
                <a:solidFill>
                  <a:srgbClr val="000000"/>
                </a:solidFill>
                <a:effectLst/>
                <a:latin typeface="Montserrat"/>
              </a:rPr>
              <a:t>​</a:t>
            </a:r>
          </a:p>
          <a:p>
            <a:pPr lvl="1" fontAlgn="base">
              <a:lnSpc>
                <a:spcPct val="100000"/>
              </a:lnSpc>
              <a:buFont typeface="Courier New" panose="02070309020205020404" pitchFamily="49" charset="0"/>
              <a:buChar char="o"/>
            </a:pPr>
            <a:r>
              <a:rPr lang="en-US" b="0" i="0" u="none" strike="noStrike">
                <a:solidFill>
                  <a:srgbClr val="000000"/>
                </a:solidFill>
                <a:effectLst/>
                <a:latin typeface="Montserrat"/>
              </a:rPr>
              <a:t>Role</a:t>
            </a:r>
            <a:r>
              <a:rPr lang="en-US" b="0" i="0">
                <a:solidFill>
                  <a:srgbClr val="000000"/>
                </a:solidFill>
                <a:effectLst/>
                <a:latin typeface="Montserrat"/>
              </a:rPr>
              <a:t>​</a:t>
            </a:r>
          </a:p>
          <a:p>
            <a:pPr lvl="1" fontAlgn="base">
              <a:lnSpc>
                <a:spcPct val="100000"/>
              </a:lnSpc>
              <a:buFont typeface="Courier New" panose="02070309020205020404" pitchFamily="49" charset="0"/>
              <a:buChar char="o"/>
            </a:pPr>
            <a:r>
              <a:rPr lang="en-US" b="0" i="0" u="none" strike="noStrike">
                <a:solidFill>
                  <a:srgbClr val="000000"/>
                </a:solidFill>
                <a:effectLst/>
                <a:latin typeface="Montserrat"/>
              </a:rPr>
              <a:t>Meeting format</a:t>
            </a:r>
            <a:r>
              <a:rPr lang="en-US" b="0" i="0">
                <a:solidFill>
                  <a:srgbClr val="000000"/>
                </a:solidFill>
                <a:effectLst/>
                <a:latin typeface="Montserrat"/>
              </a:rPr>
              <a:t>​</a:t>
            </a:r>
          </a:p>
          <a:p>
            <a:pPr fontAlgn="base">
              <a:lnSpc>
                <a:spcPct val="100000"/>
              </a:lnSpc>
            </a:pPr>
            <a:r>
              <a:rPr lang="en-US" sz="2400" b="0" i="0" u="none" strike="noStrike">
                <a:solidFill>
                  <a:srgbClr val="000000"/>
                </a:solidFill>
                <a:effectLst/>
                <a:latin typeface="Montserrat"/>
              </a:rPr>
              <a:t>2040 Plan </a:t>
            </a:r>
            <a:r>
              <a:rPr lang="en-US" sz="2400" b="0" i="0">
                <a:solidFill>
                  <a:srgbClr val="000000"/>
                </a:solidFill>
                <a:effectLst/>
                <a:latin typeface="Montserrat"/>
              </a:rPr>
              <a:t>​</a:t>
            </a:r>
            <a:r>
              <a:rPr lang="en-US" sz="2400">
                <a:solidFill>
                  <a:srgbClr val="000000"/>
                </a:solidFill>
                <a:latin typeface="Montserrat"/>
              </a:rPr>
              <a:t>Summary and Project Status</a:t>
            </a:r>
            <a:endParaRPr lang="en-US" sz="2400" b="0" i="0">
              <a:solidFill>
                <a:srgbClr val="000000"/>
              </a:solidFill>
              <a:effectLst/>
              <a:latin typeface="Montserrat"/>
            </a:endParaRPr>
          </a:p>
          <a:p>
            <a:pPr fontAlgn="base">
              <a:lnSpc>
                <a:spcPct val="100000"/>
              </a:lnSpc>
            </a:pPr>
            <a:r>
              <a:rPr lang="en-US" sz="2400">
                <a:solidFill>
                  <a:srgbClr val="000000"/>
                </a:solidFill>
                <a:latin typeface="Montserrat"/>
              </a:rPr>
              <a:t>2050 Plan Visioning</a:t>
            </a:r>
            <a:r>
              <a:rPr lang="en-US" sz="2400" b="0" i="0">
                <a:solidFill>
                  <a:srgbClr val="000000"/>
                </a:solidFill>
                <a:effectLst/>
                <a:latin typeface="Montserrat"/>
              </a:rPr>
              <a:t>​</a:t>
            </a:r>
          </a:p>
          <a:p>
            <a:pPr algn="l" rtl="0" fontAlgn="base">
              <a:lnSpc>
                <a:spcPct val="100000"/>
              </a:lnSpc>
            </a:pPr>
            <a:r>
              <a:rPr lang="en-US" sz="2400">
                <a:solidFill>
                  <a:srgbClr val="000000"/>
                </a:solidFill>
                <a:latin typeface="Montserrat"/>
              </a:rPr>
              <a:t>Next Steps </a:t>
            </a:r>
            <a:endParaRPr lang="en-US" sz="2400" b="0" i="0">
              <a:solidFill>
                <a:srgbClr val="000000"/>
              </a:solidFill>
              <a:effectLst/>
              <a:latin typeface="Montserrat"/>
            </a:endParaRPr>
          </a:p>
          <a:p>
            <a:endParaRPr lang="en-US" sz="7200">
              <a:latin typeface="Montserrat" panose="00000500000000000000" pitchFamily="2" charset="0"/>
            </a:endParaRPr>
          </a:p>
        </p:txBody>
      </p:sp>
      <p:sp>
        <p:nvSpPr>
          <p:cNvPr id="9" name="Title 1">
            <a:extLst>
              <a:ext uri="{FF2B5EF4-FFF2-40B4-BE49-F238E27FC236}">
                <a16:creationId xmlns:a16="http://schemas.microsoft.com/office/drawing/2014/main" id="{2914BAB3-2056-0E93-23F1-2D1395634797}"/>
              </a:ext>
            </a:extLst>
          </p:cNvPr>
          <p:cNvSpPr txBox="1">
            <a:spLocks/>
          </p:cNvSpPr>
          <p:nvPr/>
        </p:nvSpPr>
        <p:spPr>
          <a:xfrm>
            <a:off x="249496" y="1305290"/>
            <a:ext cx="9869864" cy="720905"/>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Meeting Agenda</a:t>
            </a:r>
          </a:p>
        </p:txBody>
      </p:sp>
      <p:pic>
        <p:nvPicPr>
          <p:cNvPr id="11" name="Picture 10" descr="A blue and purple curved line&#10;&#10;AI-generated content may be incorrect.">
            <a:extLst>
              <a:ext uri="{FF2B5EF4-FFF2-40B4-BE49-F238E27FC236}">
                <a16:creationId xmlns:a16="http://schemas.microsoft.com/office/drawing/2014/main" id="{8EF139FC-1A32-1E54-9CE8-90A67791B241}"/>
              </a:ext>
            </a:extLst>
          </p:cNvPr>
          <p:cNvPicPr>
            <a:picLocks noChangeAspect="1"/>
          </p:cNvPicPr>
          <p:nvPr/>
        </p:nvPicPr>
        <p:blipFill>
          <a:blip r:embed="rId7">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3852D642-DA40-C98B-9E66-C8F328C4D87F}"/>
              </a:ext>
            </a:extLst>
          </p:cNvPr>
          <p:cNvPicPr>
            <a:picLocks noChangeAspect="1"/>
          </p:cNvPicPr>
          <p:nvPr/>
        </p:nvPicPr>
        <p:blipFill>
          <a:blip r:embed="rId8">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pic>
        <p:nvPicPr>
          <p:cNvPr id="3" name="Picture 2" descr="Does Your Business Have A SMART Plan? | The Genuine ScLoHo aka Scott Howard">
            <a:extLst>
              <a:ext uri="{FF2B5EF4-FFF2-40B4-BE49-F238E27FC236}">
                <a16:creationId xmlns:a16="http://schemas.microsoft.com/office/drawing/2014/main" id="{AC84FF96-6C75-D92E-26D1-B9FB1F4BBA91}"/>
              </a:ext>
            </a:extLst>
          </p:cNvPr>
          <p:cNvPicPr>
            <a:picLocks noChangeAspect="1"/>
          </p:cNvPicPr>
          <p:nvPr/>
        </p:nvPicPr>
        <p:blipFill>
          <a:blip r:embed="rId9"/>
          <a:srcRect l="16208" t="3009" r="12613" b="4464"/>
          <a:stretch/>
        </p:blipFill>
        <p:spPr>
          <a:xfrm>
            <a:off x="8275358" y="2119555"/>
            <a:ext cx="2970775" cy="3840782"/>
          </a:xfrm>
          <a:prstGeom prst="rect">
            <a:avLst/>
          </a:prstGeom>
        </p:spPr>
      </p:pic>
    </p:spTree>
    <p:extLst>
      <p:ext uri="{BB962C8B-B14F-4D97-AF65-F5344CB8AC3E}">
        <p14:creationId xmlns:p14="http://schemas.microsoft.com/office/powerpoint/2010/main" val="886455529"/>
      </p:ext>
    </p:extLst>
  </p:cSld>
  <p:clrMapOvr>
    <a:masterClrMapping/>
  </p:clrMapOvr>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851D7-6243-2B9A-C79C-45FCE7940C5B}"/>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7214CF13-F6B1-5BB5-A101-0F8EAF636C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496" y="242223"/>
            <a:ext cx="5043864" cy="540414"/>
          </a:xfrm>
          <a:prstGeom prst="rect">
            <a:avLst/>
          </a:prstGeom>
        </p:spPr>
      </p:pic>
      <p:sp>
        <p:nvSpPr>
          <p:cNvPr id="9" name="Title 1">
            <a:extLst>
              <a:ext uri="{FF2B5EF4-FFF2-40B4-BE49-F238E27FC236}">
                <a16:creationId xmlns:a16="http://schemas.microsoft.com/office/drawing/2014/main" id="{50F98B53-1E90-D4D4-7293-AFD80A73A98F}"/>
              </a:ext>
            </a:extLst>
          </p:cNvPr>
          <p:cNvSpPr txBox="1">
            <a:spLocks/>
          </p:cNvSpPr>
          <p:nvPr/>
        </p:nvSpPr>
        <p:spPr>
          <a:xfrm>
            <a:off x="249496" y="996443"/>
            <a:ext cx="9869864" cy="720905"/>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2050 Plan Visioning – Follow-up Items</a:t>
            </a:r>
          </a:p>
        </p:txBody>
      </p:sp>
      <p:pic>
        <p:nvPicPr>
          <p:cNvPr id="11" name="Picture 10" descr="A blue and purple curved line&#10;&#10;AI-generated content may be incorrect.">
            <a:extLst>
              <a:ext uri="{FF2B5EF4-FFF2-40B4-BE49-F238E27FC236}">
                <a16:creationId xmlns:a16="http://schemas.microsoft.com/office/drawing/2014/main" id="{EC683F6B-F25E-F485-EB9E-39AB85209C98}"/>
              </a:ext>
            </a:extLst>
          </p:cNvPr>
          <p:cNvPicPr>
            <a:picLocks noChangeAspect="1"/>
          </p:cNvPicPr>
          <p:nvPr/>
        </p:nvPicPr>
        <p:blipFill>
          <a:blip r:embed="rId5">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CDDA7438-DA41-978A-7268-45B63448F0BE}"/>
              </a:ext>
            </a:extLst>
          </p:cNvPr>
          <p:cNvPicPr>
            <a:picLocks noChangeAspect="1"/>
          </p:cNvPicPr>
          <p:nvPr/>
        </p:nvPicPr>
        <p:blipFill>
          <a:blip r:embed="rId6">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pic>
        <p:nvPicPr>
          <p:cNvPr id="27" name="Picture 26" descr="Free Cartoon Meeting, Download Free Cartoon Meeting png images, Free ...">
            <a:extLst>
              <a:ext uri="{FF2B5EF4-FFF2-40B4-BE49-F238E27FC236}">
                <a16:creationId xmlns:a16="http://schemas.microsoft.com/office/drawing/2014/main" id="{86EF4176-5A6A-26DF-9957-BEF84D5DE379}"/>
              </a:ext>
            </a:extLst>
          </p:cNvPr>
          <p:cNvPicPr>
            <a:picLocks noChangeAspect="1"/>
          </p:cNvPicPr>
          <p:nvPr/>
        </p:nvPicPr>
        <p:blipFill>
          <a:blip r:embed="rId7"/>
          <a:stretch>
            <a:fillRect/>
          </a:stretch>
        </p:blipFill>
        <p:spPr>
          <a:xfrm>
            <a:off x="7638086" y="2741099"/>
            <a:ext cx="4396084" cy="2864869"/>
          </a:xfrm>
          <a:prstGeom prst="rect">
            <a:avLst/>
          </a:prstGeom>
        </p:spPr>
      </p:pic>
      <p:sp>
        <p:nvSpPr>
          <p:cNvPr id="34" name="Subtitle 2">
            <a:extLst>
              <a:ext uri="{FF2B5EF4-FFF2-40B4-BE49-F238E27FC236}">
                <a16:creationId xmlns:a16="http://schemas.microsoft.com/office/drawing/2014/main" id="{D6C7FE30-5B0C-4AD9-DD05-F0937AA32C57}"/>
              </a:ext>
            </a:extLst>
          </p:cNvPr>
          <p:cNvSpPr txBox="1">
            <a:spLocks/>
          </p:cNvSpPr>
          <p:nvPr/>
        </p:nvSpPr>
        <p:spPr>
          <a:xfrm>
            <a:off x="1663869" y="1709893"/>
            <a:ext cx="5801329" cy="4584698"/>
          </a:xfrm>
          <a:prstGeom prst="rect">
            <a:avLst/>
          </a:prstGeom>
          <a:effectLst/>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fontAlgn="base">
              <a:lnSpc>
                <a:spcPct val="100000"/>
              </a:lnSpc>
              <a:buNone/>
            </a:pPr>
            <a:endParaRPr lang="en-US" sz="2000" b="1">
              <a:latin typeface="Montserrat"/>
            </a:endParaRPr>
          </a:p>
          <a:p>
            <a:pPr algn="l" rtl="0" fontAlgn="base">
              <a:lnSpc>
                <a:spcPct val="100000"/>
              </a:lnSpc>
              <a:buFont typeface="Arial" panose="020B0604020202020204" pitchFamily="34" charset="0"/>
              <a:buChar char="•"/>
            </a:pPr>
            <a:r>
              <a:rPr lang="en-US" sz="2000" b="0" i="0" u="none" strike="noStrike">
                <a:solidFill>
                  <a:srgbClr val="000000"/>
                </a:solidFill>
                <a:effectLst/>
                <a:latin typeface="Montserrat"/>
              </a:rPr>
              <a:t>Information/data from your organization</a:t>
            </a:r>
            <a:r>
              <a:rPr lang="en-US" sz="2000" b="0" i="0">
                <a:solidFill>
                  <a:srgbClr val="000000"/>
                </a:solidFill>
                <a:effectLst/>
                <a:latin typeface="Montserrat"/>
              </a:rPr>
              <a:t>​</a:t>
            </a:r>
          </a:p>
          <a:p>
            <a:pPr algn="l" rtl="0" fontAlgn="base">
              <a:lnSpc>
                <a:spcPct val="100000"/>
              </a:lnSpc>
              <a:buFont typeface="Arial" panose="020B0604020202020204" pitchFamily="34" charset="0"/>
              <a:buChar char="•"/>
            </a:pPr>
            <a:r>
              <a:rPr lang="en-US" sz="2000" b="0" i="0" u="none" strike="noStrike">
                <a:solidFill>
                  <a:srgbClr val="000000"/>
                </a:solidFill>
                <a:effectLst/>
                <a:latin typeface="Montserrat"/>
              </a:rPr>
              <a:t>Individuals/organizations to involve in public process including agencies, contacts, champions, skeptics, etc.</a:t>
            </a:r>
            <a:r>
              <a:rPr lang="en-US" sz="2000" b="0" i="0">
                <a:solidFill>
                  <a:srgbClr val="000000"/>
                </a:solidFill>
                <a:effectLst/>
                <a:latin typeface="Montserrat"/>
              </a:rPr>
              <a:t>​</a:t>
            </a:r>
          </a:p>
          <a:p>
            <a:pPr algn="l" rtl="0" fontAlgn="base">
              <a:lnSpc>
                <a:spcPct val="100000"/>
              </a:lnSpc>
              <a:buFont typeface="Arial" panose="020B0604020202020204" pitchFamily="34" charset="0"/>
              <a:buChar char="•"/>
            </a:pPr>
            <a:r>
              <a:rPr lang="en-US" sz="2000" b="0" i="0" u="none" strike="noStrike">
                <a:solidFill>
                  <a:srgbClr val="000000"/>
                </a:solidFill>
                <a:effectLst/>
                <a:latin typeface="Montserrat"/>
              </a:rPr>
              <a:t>Major events or opportunities for public engagement/input</a:t>
            </a:r>
            <a:r>
              <a:rPr lang="en-US" sz="2000" b="0" i="0">
                <a:solidFill>
                  <a:srgbClr val="000000"/>
                </a:solidFill>
                <a:effectLst/>
                <a:latin typeface="Montserrat"/>
              </a:rPr>
              <a:t>​</a:t>
            </a:r>
          </a:p>
          <a:p>
            <a:pPr marL="0" indent="0">
              <a:buNone/>
            </a:pPr>
            <a:endParaRPr lang="en-US" sz="2000">
              <a:latin typeface="Montserrat" panose="00000500000000000000" pitchFamily="2" charset="0"/>
            </a:endParaRPr>
          </a:p>
        </p:txBody>
      </p:sp>
      <p:pic>
        <p:nvPicPr>
          <p:cNvPr id="37" name="Picture 36" descr="A colorful spiral with a black background&#10;&#10;AI-generated content may be incorrect.">
            <a:extLst>
              <a:ext uri="{FF2B5EF4-FFF2-40B4-BE49-F238E27FC236}">
                <a16:creationId xmlns:a16="http://schemas.microsoft.com/office/drawing/2014/main" id="{F42B1F6A-DFBD-B942-A743-E5AD278F0B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377623" y="1934299"/>
            <a:ext cx="1113358" cy="1130292"/>
          </a:xfrm>
          <a:prstGeom prst="rect">
            <a:avLst/>
          </a:prstGeom>
        </p:spPr>
      </p:pic>
    </p:spTree>
    <p:extLst>
      <p:ext uri="{BB962C8B-B14F-4D97-AF65-F5344CB8AC3E}">
        <p14:creationId xmlns:p14="http://schemas.microsoft.com/office/powerpoint/2010/main" val="3224383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24B2E-AD5B-9008-D8E1-DF28DAEAE416}"/>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518373D1-0105-6B16-6E48-37F329FD77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496" y="314143"/>
            <a:ext cx="5043864" cy="540414"/>
          </a:xfrm>
          <a:prstGeom prst="rect">
            <a:avLst/>
          </a:prstGeom>
        </p:spPr>
      </p:pic>
      <p:sp>
        <p:nvSpPr>
          <p:cNvPr id="9" name="Title 1">
            <a:extLst>
              <a:ext uri="{FF2B5EF4-FFF2-40B4-BE49-F238E27FC236}">
                <a16:creationId xmlns:a16="http://schemas.microsoft.com/office/drawing/2014/main" id="{9894DFBF-AE59-8D06-B3E3-05AD63D4C84C}"/>
              </a:ext>
            </a:extLst>
          </p:cNvPr>
          <p:cNvSpPr txBox="1">
            <a:spLocks/>
          </p:cNvSpPr>
          <p:nvPr/>
        </p:nvSpPr>
        <p:spPr>
          <a:xfrm>
            <a:off x="249496" y="996443"/>
            <a:ext cx="9869864" cy="720905"/>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How to Stay Engaged</a:t>
            </a:r>
          </a:p>
        </p:txBody>
      </p:sp>
      <p:pic>
        <p:nvPicPr>
          <p:cNvPr id="11" name="Picture 10" descr="A blue and purple curved line&#10;&#10;AI-generated content may be incorrect.">
            <a:extLst>
              <a:ext uri="{FF2B5EF4-FFF2-40B4-BE49-F238E27FC236}">
                <a16:creationId xmlns:a16="http://schemas.microsoft.com/office/drawing/2014/main" id="{6B9C6D67-7F63-0A99-B9DE-8C2BAA421406}"/>
              </a:ext>
            </a:extLst>
          </p:cNvPr>
          <p:cNvPicPr>
            <a:picLocks noChangeAspect="1"/>
          </p:cNvPicPr>
          <p:nvPr/>
        </p:nvPicPr>
        <p:blipFill>
          <a:blip r:embed="rId5">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7FF66547-F841-8F5E-AA61-F517BC2CA25E}"/>
              </a:ext>
            </a:extLst>
          </p:cNvPr>
          <p:cNvPicPr>
            <a:picLocks noChangeAspect="1"/>
          </p:cNvPicPr>
          <p:nvPr/>
        </p:nvPicPr>
        <p:blipFill>
          <a:blip r:embed="rId6">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pic>
        <p:nvPicPr>
          <p:cNvPr id="27" name="Picture 26" descr="Free Cartoon Meeting, Download Free Cartoon Meeting png images, Free ...">
            <a:extLst>
              <a:ext uri="{FF2B5EF4-FFF2-40B4-BE49-F238E27FC236}">
                <a16:creationId xmlns:a16="http://schemas.microsoft.com/office/drawing/2014/main" id="{87E6862A-C712-1BCE-6C2A-8189FC5676B7}"/>
              </a:ext>
            </a:extLst>
          </p:cNvPr>
          <p:cNvPicPr>
            <a:picLocks noChangeAspect="1"/>
          </p:cNvPicPr>
          <p:nvPr/>
        </p:nvPicPr>
        <p:blipFill>
          <a:blip r:embed="rId7"/>
          <a:stretch>
            <a:fillRect/>
          </a:stretch>
        </p:blipFill>
        <p:spPr>
          <a:xfrm>
            <a:off x="7638086" y="2741099"/>
            <a:ext cx="4396084" cy="2864869"/>
          </a:xfrm>
          <a:prstGeom prst="rect">
            <a:avLst/>
          </a:prstGeom>
        </p:spPr>
      </p:pic>
      <p:sp>
        <p:nvSpPr>
          <p:cNvPr id="34" name="Subtitle 2">
            <a:extLst>
              <a:ext uri="{FF2B5EF4-FFF2-40B4-BE49-F238E27FC236}">
                <a16:creationId xmlns:a16="http://schemas.microsoft.com/office/drawing/2014/main" id="{2CC6A332-6931-DD9C-B5E2-0F5B61AEC5EA}"/>
              </a:ext>
            </a:extLst>
          </p:cNvPr>
          <p:cNvSpPr txBox="1">
            <a:spLocks/>
          </p:cNvSpPr>
          <p:nvPr/>
        </p:nvSpPr>
        <p:spPr>
          <a:xfrm>
            <a:off x="1663869" y="1709893"/>
            <a:ext cx="5801329" cy="4584698"/>
          </a:xfrm>
          <a:prstGeom prst="rect">
            <a:avLst/>
          </a:prstGeom>
          <a:effectLst/>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fontAlgn="base">
              <a:lnSpc>
                <a:spcPct val="100000"/>
              </a:lnSpc>
              <a:buNone/>
            </a:pPr>
            <a:endParaRPr lang="en-US" sz="2000" b="1" dirty="0">
              <a:latin typeface="Montserrat"/>
            </a:endParaRPr>
          </a:p>
          <a:p>
            <a:r>
              <a:rPr lang="en-US" sz="2000" dirty="0">
                <a:latin typeface="Montserrat" panose="00000500000000000000" pitchFamily="2" charset="0"/>
              </a:rPr>
              <a:t>Follow the project Facebook Page </a:t>
            </a:r>
          </a:p>
          <a:p>
            <a:pPr lvl="1"/>
            <a:r>
              <a:rPr lang="en-US" sz="1600" dirty="0">
                <a:latin typeface="Montserrat" panose="00000500000000000000" pitchFamily="2" charset="0"/>
                <a:hlinkClick r:id="rId8"/>
              </a:rPr>
              <a:t>https://www.facebook.com/people/USVI-2050-Transportation-Study/61575780062429/</a:t>
            </a:r>
            <a:endParaRPr lang="en-US" sz="1600" dirty="0">
              <a:latin typeface="Montserrat" panose="00000500000000000000" pitchFamily="2" charset="0"/>
            </a:endParaRPr>
          </a:p>
          <a:p>
            <a:r>
              <a:rPr lang="en-US" sz="2000" dirty="0">
                <a:latin typeface="Montserrat" panose="00000500000000000000" pitchFamily="2" charset="0"/>
              </a:rPr>
              <a:t>DPW Website will share updates </a:t>
            </a:r>
          </a:p>
          <a:p>
            <a:r>
              <a:rPr lang="en-US" sz="2000" dirty="0">
                <a:latin typeface="Montserrat" panose="00000500000000000000" pitchFamily="2" charset="0"/>
              </a:rPr>
              <a:t>Promotions will continue to be shared through local media </a:t>
            </a:r>
          </a:p>
          <a:p>
            <a:r>
              <a:rPr lang="en-US" sz="2000" dirty="0">
                <a:latin typeface="Montserrat" panose="00000500000000000000" pitchFamily="2" charset="0"/>
              </a:rPr>
              <a:t>Provide your email address to get meeting and update emails from the project team </a:t>
            </a:r>
          </a:p>
          <a:p>
            <a:pPr lvl="1"/>
            <a:r>
              <a:rPr lang="en-US" sz="1600" dirty="0">
                <a:latin typeface="Montserrat" panose="00000500000000000000" pitchFamily="2" charset="0"/>
                <a:hlinkClick r:id="rId9"/>
              </a:rPr>
              <a:t>Mikki.taylorhendrix@wsp.com</a:t>
            </a:r>
            <a:r>
              <a:rPr lang="en-US" sz="1600" dirty="0">
                <a:latin typeface="Montserrat" panose="00000500000000000000" pitchFamily="2" charset="0"/>
              </a:rPr>
              <a:t>	</a:t>
            </a:r>
          </a:p>
          <a:p>
            <a:pPr lvl="1"/>
            <a:endParaRPr lang="en-US" sz="1600" dirty="0">
              <a:latin typeface="Montserrat" panose="00000500000000000000" pitchFamily="2" charset="0"/>
            </a:endParaRPr>
          </a:p>
          <a:p>
            <a:pPr lvl="1"/>
            <a:endParaRPr lang="en-US" sz="1600" dirty="0">
              <a:latin typeface="Montserrat" panose="00000500000000000000" pitchFamily="2" charset="0"/>
            </a:endParaRPr>
          </a:p>
        </p:txBody>
      </p:sp>
      <p:pic>
        <p:nvPicPr>
          <p:cNvPr id="37" name="Picture 36" descr="A colorful spiral with a black background&#10;&#10;AI-generated content may be incorrect.">
            <a:extLst>
              <a:ext uri="{FF2B5EF4-FFF2-40B4-BE49-F238E27FC236}">
                <a16:creationId xmlns:a16="http://schemas.microsoft.com/office/drawing/2014/main" id="{FE959B8F-1710-AA46-2D65-A8876A8E15D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V="1">
            <a:off x="377623" y="1934299"/>
            <a:ext cx="1113358" cy="1130292"/>
          </a:xfrm>
          <a:prstGeom prst="rect">
            <a:avLst/>
          </a:prstGeom>
        </p:spPr>
      </p:pic>
    </p:spTree>
    <p:extLst>
      <p:ext uri="{BB962C8B-B14F-4D97-AF65-F5344CB8AC3E}">
        <p14:creationId xmlns:p14="http://schemas.microsoft.com/office/powerpoint/2010/main" val="4096177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0B89D-7B99-AC94-0BE9-51D8D89DC856}"/>
              </a:ext>
            </a:extLst>
          </p:cNvPr>
          <p:cNvSpPr>
            <a:spLocks noGrp="1"/>
          </p:cNvSpPr>
          <p:nvPr>
            <p:ph type="title"/>
          </p:nvPr>
        </p:nvSpPr>
        <p:spPr>
          <a:xfrm>
            <a:off x="249496" y="953631"/>
            <a:ext cx="10515600" cy="907826"/>
          </a:xfrm>
        </p:spPr>
        <p:txBody>
          <a:bodyPr/>
          <a:lstStyle/>
          <a:p>
            <a:r>
              <a:rPr lang="en-US" b="1"/>
              <a:t>Next Steps – Committee Meetings</a:t>
            </a:r>
          </a:p>
        </p:txBody>
      </p:sp>
      <p:pic>
        <p:nvPicPr>
          <p:cNvPr id="8" name="Content Placeholder 7" descr="A collage of a poster&#10;&#10;AI-generated content may be incorrect.">
            <a:extLst>
              <a:ext uri="{FF2B5EF4-FFF2-40B4-BE49-F238E27FC236}">
                <a16:creationId xmlns:a16="http://schemas.microsoft.com/office/drawing/2014/main" id="{8A46CBF7-BE38-5943-6120-19B6CBE967E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62714" r="4419" b="10614"/>
          <a:stretch/>
        </p:blipFill>
        <p:spPr>
          <a:xfrm>
            <a:off x="1770057" y="2960566"/>
            <a:ext cx="8651885" cy="3232192"/>
          </a:xfrm>
        </p:spPr>
      </p:pic>
      <p:pic>
        <p:nvPicPr>
          <p:cNvPr id="5" name="Graphic 4">
            <a:extLst>
              <a:ext uri="{FF2B5EF4-FFF2-40B4-BE49-F238E27FC236}">
                <a16:creationId xmlns:a16="http://schemas.microsoft.com/office/drawing/2014/main" id="{09CCF4A6-E726-F016-8235-42F29A8CEE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496" y="242223"/>
            <a:ext cx="5043864" cy="540414"/>
          </a:xfrm>
          <a:prstGeom prst="rect">
            <a:avLst/>
          </a:prstGeom>
        </p:spPr>
      </p:pic>
      <p:pic>
        <p:nvPicPr>
          <p:cNvPr id="10" name="footer">
            <a:extLst>
              <a:ext uri="{FF2B5EF4-FFF2-40B4-BE49-F238E27FC236}">
                <a16:creationId xmlns:a16="http://schemas.microsoft.com/office/drawing/2014/main" id="{8349F5B6-1009-C32E-FF65-5C365586A9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graphicFrame>
        <p:nvGraphicFramePr>
          <p:cNvPr id="4" name="Diagram 3">
            <a:extLst>
              <a:ext uri="{FF2B5EF4-FFF2-40B4-BE49-F238E27FC236}">
                <a16:creationId xmlns:a16="http://schemas.microsoft.com/office/drawing/2014/main" id="{15DE376F-C64C-0C91-DEB0-56DDBAA23FC7}"/>
              </a:ext>
            </a:extLst>
          </p:cNvPr>
          <p:cNvGraphicFramePr/>
          <p:nvPr>
            <p:extLst>
              <p:ext uri="{D42A27DB-BD31-4B8C-83A1-F6EECF244321}">
                <p14:modId xmlns:p14="http://schemas.microsoft.com/office/powerpoint/2010/main" val="1809107036"/>
              </p:ext>
            </p:extLst>
          </p:nvPr>
        </p:nvGraphicFramePr>
        <p:xfrm>
          <a:off x="23036" y="2087391"/>
          <a:ext cx="3968932" cy="8731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Diagram 5">
            <a:extLst>
              <a:ext uri="{FF2B5EF4-FFF2-40B4-BE49-F238E27FC236}">
                <a16:creationId xmlns:a16="http://schemas.microsoft.com/office/drawing/2014/main" id="{CDBDB18C-2393-B9DD-0348-F149400E952D}"/>
              </a:ext>
            </a:extLst>
          </p:cNvPr>
          <p:cNvGraphicFramePr/>
          <p:nvPr>
            <p:extLst>
              <p:ext uri="{D42A27DB-BD31-4B8C-83A1-F6EECF244321}">
                <p14:modId xmlns:p14="http://schemas.microsoft.com/office/powerpoint/2010/main" val="4278085295"/>
              </p:ext>
            </p:extLst>
          </p:nvPr>
        </p:nvGraphicFramePr>
        <p:xfrm>
          <a:off x="3864150" y="2144676"/>
          <a:ext cx="4205346" cy="81589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7" name="Group 6">
            <a:extLst>
              <a:ext uri="{FF2B5EF4-FFF2-40B4-BE49-F238E27FC236}">
                <a16:creationId xmlns:a16="http://schemas.microsoft.com/office/drawing/2014/main" id="{7C1E7941-92C2-3997-BE6C-66486AC8A35A}"/>
              </a:ext>
            </a:extLst>
          </p:cNvPr>
          <p:cNvGrpSpPr/>
          <p:nvPr/>
        </p:nvGrpSpPr>
        <p:grpSpPr>
          <a:xfrm>
            <a:off x="7833082" y="2116033"/>
            <a:ext cx="4201239" cy="815890"/>
            <a:chOff x="0" y="0"/>
            <a:chExt cx="4201239" cy="815890"/>
          </a:xfrm>
        </p:grpSpPr>
        <p:sp>
          <p:nvSpPr>
            <p:cNvPr id="11" name="Arrow: Chevron 10">
              <a:extLst>
                <a:ext uri="{FF2B5EF4-FFF2-40B4-BE49-F238E27FC236}">
                  <a16:creationId xmlns:a16="http://schemas.microsoft.com/office/drawing/2014/main" id="{D3409517-6C75-AD6F-103B-F509936BBE7D}"/>
                </a:ext>
              </a:extLst>
            </p:cNvPr>
            <p:cNvSpPr/>
            <p:nvPr/>
          </p:nvSpPr>
          <p:spPr>
            <a:xfrm>
              <a:off x="0" y="0"/>
              <a:ext cx="4201239" cy="815890"/>
            </a:xfrm>
            <a:prstGeom prst="chevron">
              <a:avLst/>
            </a:prstGeom>
            <a:solidFill>
              <a:srgbClr val="ED116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2" name="Arrow: Chevron 4">
              <a:extLst>
                <a:ext uri="{FF2B5EF4-FFF2-40B4-BE49-F238E27FC236}">
                  <a16:creationId xmlns:a16="http://schemas.microsoft.com/office/drawing/2014/main" id="{D5C8DECD-2D06-7FFF-F555-62EB2F7F65E6}"/>
                </a:ext>
              </a:extLst>
            </p:cNvPr>
            <p:cNvSpPr txBox="1"/>
            <p:nvPr/>
          </p:nvSpPr>
          <p:spPr>
            <a:xfrm>
              <a:off x="407945" y="0"/>
              <a:ext cx="3385349" cy="8158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32004" rIns="32004" bIns="32004" numCol="1" spcCol="1270" anchor="ctr" anchorCtr="0">
              <a:noAutofit/>
            </a:bodyPr>
            <a:lstStyle/>
            <a:p>
              <a:pPr marL="0" lvl="0" indent="0" algn="ctr" defTabSz="1066800">
                <a:lnSpc>
                  <a:spcPct val="100000"/>
                </a:lnSpc>
                <a:spcBef>
                  <a:spcPct val="0"/>
                </a:spcBef>
                <a:spcAft>
                  <a:spcPts val="0"/>
                </a:spcAft>
                <a:buNone/>
              </a:pPr>
              <a:r>
                <a:rPr lang="en-US" sz="2400" kern="1200">
                  <a:solidFill>
                    <a:schemeClr val="bg1"/>
                  </a:solidFill>
                </a:rPr>
                <a:t>Existing Conditions Information</a:t>
              </a:r>
            </a:p>
          </p:txBody>
        </p:sp>
      </p:grpSp>
    </p:spTree>
    <p:extLst>
      <p:ext uri="{BB962C8B-B14F-4D97-AF65-F5344CB8AC3E}">
        <p14:creationId xmlns:p14="http://schemas.microsoft.com/office/powerpoint/2010/main" val="4080798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E0DFD-2F84-DFF5-04D6-F4135D321C83}"/>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AB4693BC-0DDB-CBED-7F05-1065112AA6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5" name="Graphic 4">
            <a:extLst>
              <a:ext uri="{FF2B5EF4-FFF2-40B4-BE49-F238E27FC236}">
                <a16:creationId xmlns:a16="http://schemas.microsoft.com/office/drawing/2014/main" id="{34A6B2F5-EF47-E5CA-860A-88C6FC3BA89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496" y="242223"/>
            <a:ext cx="5043864" cy="540414"/>
          </a:xfrm>
          <a:prstGeom prst="rect">
            <a:avLst/>
          </a:prstGeom>
        </p:spPr>
      </p:pic>
      <p:sp>
        <p:nvSpPr>
          <p:cNvPr id="9" name="Title 1">
            <a:extLst>
              <a:ext uri="{FF2B5EF4-FFF2-40B4-BE49-F238E27FC236}">
                <a16:creationId xmlns:a16="http://schemas.microsoft.com/office/drawing/2014/main" id="{DEF89A2C-DE98-6829-B252-DAE2837BC3FD}"/>
              </a:ext>
            </a:extLst>
          </p:cNvPr>
          <p:cNvSpPr txBox="1">
            <a:spLocks/>
          </p:cNvSpPr>
          <p:nvPr/>
        </p:nvSpPr>
        <p:spPr>
          <a:xfrm>
            <a:off x="249496" y="1305290"/>
            <a:ext cx="9869864" cy="720905"/>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Next Steps - Project Timeline</a:t>
            </a:r>
            <a:r>
              <a:rPr lang="en-US" b="1">
                <a:solidFill>
                  <a:schemeClr val="tx1">
                    <a:lumMod val="65000"/>
                    <a:lumOff val="35000"/>
                  </a:schemeClr>
                </a:solidFill>
              </a:rPr>
              <a:t> </a:t>
            </a:r>
          </a:p>
        </p:txBody>
      </p:sp>
      <p:pic>
        <p:nvPicPr>
          <p:cNvPr id="11" name="Picture 10" descr="A blue and purple curved line&#10;&#10;AI-generated content may be incorrect.">
            <a:extLst>
              <a:ext uri="{FF2B5EF4-FFF2-40B4-BE49-F238E27FC236}">
                <a16:creationId xmlns:a16="http://schemas.microsoft.com/office/drawing/2014/main" id="{B9AEAE49-5429-3376-1678-D2C95AD543C1}"/>
              </a:ext>
            </a:extLst>
          </p:cNvPr>
          <p:cNvPicPr>
            <a:picLocks noChangeAspect="1"/>
          </p:cNvPicPr>
          <p:nvPr/>
        </p:nvPicPr>
        <p:blipFill>
          <a:blip r:embed="rId6">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BE631544-5C54-A670-D103-44E4A5810B02}"/>
              </a:ext>
            </a:extLst>
          </p:cNvPr>
          <p:cNvPicPr>
            <a:picLocks noChangeAspect="1"/>
          </p:cNvPicPr>
          <p:nvPr/>
        </p:nvPicPr>
        <p:blipFill>
          <a:blip r:embed="rId7">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grpSp>
        <p:nvGrpSpPr>
          <p:cNvPr id="14" name="Group 13">
            <a:extLst>
              <a:ext uri="{FF2B5EF4-FFF2-40B4-BE49-F238E27FC236}">
                <a16:creationId xmlns:a16="http://schemas.microsoft.com/office/drawing/2014/main" id="{F31B0267-733A-CB6D-5605-7A39066D9131}"/>
              </a:ext>
            </a:extLst>
          </p:cNvPr>
          <p:cNvGrpSpPr/>
          <p:nvPr/>
        </p:nvGrpSpPr>
        <p:grpSpPr>
          <a:xfrm>
            <a:off x="905395" y="2337309"/>
            <a:ext cx="2867891" cy="927717"/>
            <a:chOff x="249496" y="3221711"/>
            <a:chExt cx="2867891" cy="927717"/>
          </a:xfrm>
        </p:grpSpPr>
        <p:sp>
          <p:nvSpPr>
            <p:cNvPr id="6" name="Rectangle: Rounded Corners 5">
              <a:extLst>
                <a:ext uri="{FF2B5EF4-FFF2-40B4-BE49-F238E27FC236}">
                  <a16:creationId xmlns:a16="http://schemas.microsoft.com/office/drawing/2014/main" id="{9BACF7EF-128A-580F-E3C0-EEE4EDAE8E8E}"/>
                </a:ext>
              </a:extLst>
            </p:cNvPr>
            <p:cNvSpPr/>
            <p:nvPr/>
          </p:nvSpPr>
          <p:spPr>
            <a:xfrm>
              <a:off x="249496" y="3221711"/>
              <a:ext cx="2867891" cy="720905"/>
            </a:xfrm>
            <a:prstGeom prst="roundRect">
              <a:avLst>
                <a:gd name="adj" fmla="val 50000"/>
              </a:avLst>
            </a:prstGeom>
            <a:solidFill>
              <a:srgbClr val="4421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a:latin typeface="Montserrat" panose="00000500000000000000" pitchFamily="2" charset="0"/>
              </a:endParaRPr>
            </a:p>
          </p:txBody>
        </p:sp>
        <p:pic>
          <p:nvPicPr>
            <p:cNvPr id="12" name="Graphic 11" descr="Arrow Up with solid fill">
              <a:extLst>
                <a:ext uri="{FF2B5EF4-FFF2-40B4-BE49-F238E27FC236}">
                  <a16:creationId xmlns:a16="http://schemas.microsoft.com/office/drawing/2014/main" id="{A9245C80-B049-D4B4-9B60-D1E81C22488B}"/>
                </a:ext>
              </a:extLst>
            </p:cNvPr>
            <p:cNvPicPr>
              <a:picLocks noChangeAspect="1"/>
            </p:cNvPicPr>
            <p:nvPr/>
          </p:nvPicPr>
          <p:blipFill>
            <a:blip r:embed="rId8">
              <a:extLst>
                <a:ext uri="{96DAC541-7B7A-43D3-8B79-37D633B846F1}">
                  <asvg:svgBlip xmlns:asvg="http://schemas.microsoft.com/office/drawing/2016/SVG/main" r:embed="rId9"/>
                </a:ext>
              </a:extLst>
            </a:blip>
            <a:srcRect b="86984"/>
            <a:stretch/>
          </p:blipFill>
          <p:spPr>
            <a:xfrm flipV="1">
              <a:off x="769041" y="3911401"/>
              <a:ext cx="1828800" cy="238027"/>
            </a:xfrm>
            <a:prstGeom prst="rect">
              <a:avLst/>
            </a:prstGeom>
          </p:spPr>
        </p:pic>
      </p:grpSp>
      <p:grpSp>
        <p:nvGrpSpPr>
          <p:cNvPr id="15" name="Group 14">
            <a:extLst>
              <a:ext uri="{FF2B5EF4-FFF2-40B4-BE49-F238E27FC236}">
                <a16:creationId xmlns:a16="http://schemas.microsoft.com/office/drawing/2014/main" id="{84D5C276-5BF9-6F6B-1476-FFC67D390509}"/>
              </a:ext>
            </a:extLst>
          </p:cNvPr>
          <p:cNvGrpSpPr/>
          <p:nvPr/>
        </p:nvGrpSpPr>
        <p:grpSpPr>
          <a:xfrm flipV="1">
            <a:off x="3644923" y="4980647"/>
            <a:ext cx="2867891" cy="927717"/>
            <a:chOff x="249496" y="3221711"/>
            <a:chExt cx="2867891" cy="927717"/>
          </a:xfrm>
        </p:grpSpPr>
        <p:sp>
          <p:nvSpPr>
            <p:cNvPr id="16" name="Rectangle: Rounded Corners 15">
              <a:extLst>
                <a:ext uri="{FF2B5EF4-FFF2-40B4-BE49-F238E27FC236}">
                  <a16:creationId xmlns:a16="http://schemas.microsoft.com/office/drawing/2014/main" id="{7C3C33E7-AC7E-02BD-CE4B-8F2FEE6B831F}"/>
                </a:ext>
              </a:extLst>
            </p:cNvPr>
            <p:cNvSpPr/>
            <p:nvPr/>
          </p:nvSpPr>
          <p:spPr>
            <a:xfrm flipV="1">
              <a:off x="249496" y="3221711"/>
              <a:ext cx="2867891" cy="720905"/>
            </a:xfrm>
            <a:prstGeom prst="roundRect">
              <a:avLst>
                <a:gd name="adj" fmla="val 50000"/>
              </a:avLst>
            </a:prstGeom>
            <a:solidFill>
              <a:srgbClr val="00A4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Montserrat" panose="00000500000000000000" pitchFamily="2" charset="0"/>
                </a:rPr>
                <a:t>Summer 2025</a:t>
              </a:r>
            </a:p>
          </p:txBody>
        </p:sp>
        <p:pic>
          <p:nvPicPr>
            <p:cNvPr id="18" name="Graphic 17" descr="Arrow Up with solid fill">
              <a:extLst>
                <a:ext uri="{FF2B5EF4-FFF2-40B4-BE49-F238E27FC236}">
                  <a16:creationId xmlns:a16="http://schemas.microsoft.com/office/drawing/2014/main" id="{4DADE163-96AA-9005-3E54-1FF60F06992B}"/>
                </a:ext>
              </a:extLst>
            </p:cNvPr>
            <p:cNvPicPr>
              <a:picLocks noChangeAspect="1"/>
            </p:cNvPicPr>
            <p:nvPr/>
          </p:nvPicPr>
          <p:blipFill>
            <a:blip r:embed="rId10">
              <a:extLst>
                <a:ext uri="{96DAC541-7B7A-43D3-8B79-37D633B846F1}">
                  <asvg:svgBlip xmlns:asvg="http://schemas.microsoft.com/office/drawing/2016/SVG/main" r:embed="rId11"/>
                </a:ext>
              </a:extLst>
            </a:blip>
            <a:srcRect b="86984"/>
            <a:stretch/>
          </p:blipFill>
          <p:spPr>
            <a:xfrm flipV="1">
              <a:off x="769041" y="3911401"/>
              <a:ext cx="1828800" cy="238027"/>
            </a:xfrm>
            <a:prstGeom prst="rect">
              <a:avLst/>
            </a:prstGeom>
          </p:spPr>
        </p:pic>
      </p:grpSp>
      <p:grpSp>
        <p:nvGrpSpPr>
          <p:cNvPr id="19" name="Group 18">
            <a:extLst>
              <a:ext uri="{FF2B5EF4-FFF2-40B4-BE49-F238E27FC236}">
                <a16:creationId xmlns:a16="http://schemas.microsoft.com/office/drawing/2014/main" id="{357B3D5A-72D8-452D-FA18-5E559ADBD707}"/>
              </a:ext>
            </a:extLst>
          </p:cNvPr>
          <p:cNvGrpSpPr/>
          <p:nvPr/>
        </p:nvGrpSpPr>
        <p:grpSpPr>
          <a:xfrm>
            <a:off x="6206724" y="2335049"/>
            <a:ext cx="2867891" cy="927717"/>
            <a:chOff x="249496" y="3221711"/>
            <a:chExt cx="2867891" cy="927717"/>
          </a:xfrm>
          <a:solidFill>
            <a:srgbClr val="25CA1A"/>
          </a:solidFill>
        </p:grpSpPr>
        <p:sp>
          <p:nvSpPr>
            <p:cNvPr id="20" name="Rectangle: Rounded Corners 19">
              <a:extLst>
                <a:ext uri="{FF2B5EF4-FFF2-40B4-BE49-F238E27FC236}">
                  <a16:creationId xmlns:a16="http://schemas.microsoft.com/office/drawing/2014/main" id="{A83434D5-006A-203D-6B33-F30BB3FB1EC1}"/>
                </a:ext>
              </a:extLst>
            </p:cNvPr>
            <p:cNvSpPr/>
            <p:nvPr/>
          </p:nvSpPr>
          <p:spPr>
            <a:xfrm>
              <a:off x="249496" y="3221711"/>
              <a:ext cx="2867891" cy="720905"/>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Montserrat" panose="00000500000000000000" pitchFamily="2" charset="0"/>
                </a:rPr>
                <a:t>Fall 2025</a:t>
              </a:r>
            </a:p>
          </p:txBody>
        </p:sp>
        <p:pic>
          <p:nvPicPr>
            <p:cNvPr id="21" name="Graphic 20" descr="Arrow Up with solid fill">
              <a:extLst>
                <a:ext uri="{FF2B5EF4-FFF2-40B4-BE49-F238E27FC236}">
                  <a16:creationId xmlns:a16="http://schemas.microsoft.com/office/drawing/2014/main" id="{DC409023-C499-A49A-D8CD-1093F314AF9A}"/>
                </a:ext>
              </a:extLst>
            </p:cNvPr>
            <p:cNvPicPr>
              <a:picLocks noChangeAspect="1"/>
            </p:cNvPicPr>
            <p:nvPr/>
          </p:nvPicPr>
          <p:blipFill>
            <a:blip r:embed="rId12">
              <a:extLst>
                <a:ext uri="{96DAC541-7B7A-43D3-8B79-37D633B846F1}">
                  <asvg:svgBlip xmlns:asvg="http://schemas.microsoft.com/office/drawing/2016/SVG/main" r:embed="rId13"/>
                </a:ext>
              </a:extLst>
            </a:blip>
            <a:srcRect b="86984"/>
            <a:stretch/>
          </p:blipFill>
          <p:spPr>
            <a:xfrm flipV="1">
              <a:off x="769041" y="3911401"/>
              <a:ext cx="1828800" cy="238027"/>
            </a:xfrm>
            <a:prstGeom prst="rect">
              <a:avLst/>
            </a:prstGeom>
          </p:spPr>
        </p:pic>
      </p:grpSp>
      <p:grpSp>
        <p:nvGrpSpPr>
          <p:cNvPr id="22" name="Group 21">
            <a:extLst>
              <a:ext uri="{FF2B5EF4-FFF2-40B4-BE49-F238E27FC236}">
                <a16:creationId xmlns:a16="http://schemas.microsoft.com/office/drawing/2014/main" id="{1818530A-A7F6-9CA4-D36F-9AB60420960D}"/>
              </a:ext>
            </a:extLst>
          </p:cNvPr>
          <p:cNvGrpSpPr/>
          <p:nvPr/>
        </p:nvGrpSpPr>
        <p:grpSpPr>
          <a:xfrm flipV="1">
            <a:off x="8843294" y="4955410"/>
            <a:ext cx="2867891" cy="956654"/>
            <a:chOff x="249496" y="3221711"/>
            <a:chExt cx="2867891" cy="956654"/>
          </a:xfrm>
          <a:solidFill>
            <a:srgbClr val="F2E71B"/>
          </a:solidFill>
        </p:grpSpPr>
        <p:sp>
          <p:nvSpPr>
            <p:cNvPr id="23" name="Rectangle: Rounded Corners 22">
              <a:extLst>
                <a:ext uri="{FF2B5EF4-FFF2-40B4-BE49-F238E27FC236}">
                  <a16:creationId xmlns:a16="http://schemas.microsoft.com/office/drawing/2014/main" id="{E4B63B57-15E8-09D2-6F59-5D3FAE855945}"/>
                </a:ext>
              </a:extLst>
            </p:cNvPr>
            <p:cNvSpPr/>
            <p:nvPr/>
          </p:nvSpPr>
          <p:spPr>
            <a:xfrm flipV="1">
              <a:off x="249496" y="3221711"/>
              <a:ext cx="2867891" cy="720905"/>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rgbClr val="272362"/>
                  </a:solidFill>
                  <a:latin typeface="Montserrat" panose="00000500000000000000" pitchFamily="2" charset="0"/>
                </a:rPr>
                <a:t>Winter 2025/2026</a:t>
              </a:r>
            </a:p>
          </p:txBody>
        </p:sp>
        <p:pic>
          <p:nvPicPr>
            <p:cNvPr id="24" name="Graphic 23" descr="Arrow Up with solid fill">
              <a:extLst>
                <a:ext uri="{FF2B5EF4-FFF2-40B4-BE49-F238E27FC236}">
                  <a16:creationId xmlns:a16="http://schemas.microsoft.com/office/drawing/2014/main" id="{DF8897EC-2AFD-54EC-C100-02F0191E051E}"/>
                </a:ext>
              </a:extLst>
            </p:cNvPr>
            <p:cNvPicPr>
              <a:picLocks noChangeAspect="1"/>
            </p:cNvPicPr>
            <p:nvPr/>
          </p:nvPicPr>
          <p:blipFill>
            <a:blip r:embed="rId14">
              <a:extLst>
                <a:ext uri="{96DAC541-7B7A-43D3-8B79-37D633B846F1}">
                  <asvg:svgBlip xmlns:asvg="http://schemas.microsoft.com/office/drawing/2016/SVG/main" r:embed="rId15"/>
                </a:ext>
              </a:extLst>
            </a:blip>
            <a:srcRect b="86984"/>
            <a:stretch/>
          </p:blipFill>
          <p:spPr>
            <a:xfrm flipV="1">
              <a:off x="828908" y="3940338"/>
              <a:ext cx="1828800" cy="238027"/>
            </a:xfrm>
            <a:prstGeom prst="rect">
              <a:avLst/>
            </a:prstGeom>
          </p:spPr>
        </p:pic>
      </p:grpSp>
      <p:sp>
        <p:nvSpPr>
          <p:cNvPr id="8" name="TextBox 7">
            <a:extLst>
              <a:ext uri="{FF2B5EF4-FFF2-40B4-BE49-F238E27FC236}">
                <a16:creationId xmlns:a16="http://schemas.microsoft.com/office/drawing/2014/main" id="{E50EE40B-4BEE-8D7B-7D2D-1E181ED58D33}"/>
              </a:ext>
            </a:extLst>
          </p:cNvPr>
          <p:cNvSpPr txBox="1"/>
          <p:nvPr/>
        </p:nvSpPr>
        <p:spPr>
          <a:xfrm>
            <a:off x="1099124" y="2469353"/>
            <a:ext cx="2480431" cy="461665"/>
          </a:xfrm>
          <a:prstGeom prst="rect">
            <a:avLst/>
          </a:prstGeom>
          <a:noFill/>
        </p:spPr>
        <p:txBody>
          <a:bodyPr wrap="square" lIns="91440" tIns="45720" rIns="91440" bIns="45720" anchor="t">
            <a:spAutoFit/>
          </a:bodyPr>
          <a:lstStyle/>
          <a:p>
            <a:pPr algn="ctr"/>
            <a:r>
              <a:rPr lang="en-US" sz="2400" b="1">
                <a:solidFill>
                  <a:schemeClr val="bg1"/>
                </a:solidFill>
                <a:latin typeface="Montserrat"/>
              </a:rPr>
              <a:t>Spring 2025</a:t>
            </a:r>
          </a:p>
        </p:txBody>
      </p:sp>
      <p:sp>
        <p:nvSpPr>
          <p:cNvPr id="7" name="TextBox 6">
            <a:extLst>
              <a:ext uri="{FF2B5EF4-FFF2-40B4-BE49-F238E27FC236}">
                <a16:creationId xmlns:a16="http://schemas.microsoft.com/office/drawing/2014/main" id="{1D30FE2E-78F9-2DC7-AE27-68EF469D5FEA}"/>
              </a:ext>
            </a:extLst>
          </p:cNvPr>
          <p:cNvSpPr txBox="1"/>
          <p:nvPr/>
        </p:nvSpPr>
        <p:spPr>
          <a:xfrm>
            <a:off x="1098386" y="3348204"/>
            <a:ext cx="2386761" cy="1200329"/>
          </a:xfrm>
          <a:prstGeom prst="rect">
            <a:avLst/>
          </a:prstGeom>
          <a:noFill/>
        </p:spPr>
        <p:txBody>
          <a:bodyPr wrap="square" lIns="91440" tIns="45720" rIns="91440" bIns="45720" anchor="t">
            <a:spAutoFit/>
          </a:bodyPr>
          <a:lstStyle/>
          <a:p>
            <a:pPr algn="ctr"/>
            <a:r>
              <a:rPr lang="en-US" b="0" i="0" u="none" strike="noStrike">
                <a:solidFill>
                  <a:srgbClr val="442189"/>
                </a:solidFill>
                <a:effectLst/>
                <a:latin typeface="Montserrat"/>
              </a:rPr>
              <a:t>Existing Conditions, Traffic and land use trends </a:t>
            </a:r>
            <a:endParaRPr lang="en-US"/>
          </a:p>
        </p:txBody>
      </p:sp>
      <p:sp>
        <p:nvSpPr>
          <p:cNvPr id="13" name="TextBox 12">
            <a:extLst>
              <a:ext uri="{FF2B5EF4-FFF2-40B4-BE49-F238E27FC236}">
                <a16:creationId xmlns:a16="http://schemas.microsoft.com/office/drawing/2014/main" id="{637DC0F1-44A9-7CFC-825B-8BE4D2AAD223}"/>
              </a:ext>
            </a:extLst>
          </p:cNvPr>
          <p:cNvSpPr txBox="1"/>
          <p:nvPr/>
        </p:nvSpPr>
        <p:spPr>
          <a:xfrm>
            <a:off x="4016939" y="3259580"/>
            <a:ext cx="2189532" cy="1754326"/>
          </a:xfrm>
          <a:prstGeom prst="rect">
            <a:avLst/>
          </a:prstGeom>
          <a:noFill/>
        </p:spPr>
        <p:txBody>
          <a:bodyPr wrap="square" lIns="91440" tIns="45720" rIns="91440" bIns="45720" anchor="t">
            <a:spAutoFit/>
          </a:bodyPr>
          <a:lstStyle/>
          <a:p>
            <a:pPr algn="ctr"/>
            <a:r>
              <a:rPr lang="en-US" b="0" i="0" u="none" strike="noStrike">
                <a:solidFill>
                  <a:srgbClr val="00A4F8"/>
                </a:solidFill>
                <a:effectLst/>
                <a:latin typeface="Montserrat"/>
              </a:rPr>
              <a:t>Short range improvements, long range alternatives, draft financial plan updates </a:t>
            </a:r>
            <a:endParaRPr lang="en-US"/>
          </a:p>
        </p:txBody>
      </p:sp>
      <p:sp>
        <p:nvSpPr>
          <p:cNvPr id="26" name="TextBox 25">
            <a:extLst>
              <a:ext uri="{FF2B5EF4-FFF2-40B4-BE49-F238E27FC236}">
                <a16:creationId xmlns:a16="http://schemas.microsoft.com/office/drawing/2014/main" id="{D31588AF-077F-F727-4EA3-8D8C6167ECE2}"/>
              </a:ext>
            </a:extLst>
          </p:cNvPr>
          <p:cNvSpPr txBox="1"/>
          <p:nvPr/>
        </p:nvSpPr>
        <p:spPr>
          <a:xfrm>
            <a:off x="6582398" y="3259941"/>
            <a:ext cx="2259492" cy="646331"/>
          </a:xfrm>
          <a:prstGeom prst="rect">
            <a:avLst/>
          </a:prstGeom>
          <a:noFill/>
        </p:spPr>
        <p:txBody>
          <a:bodyPr wrap="square" lIns="91440" tIns="45720" rIns="91440" bIns="45720" anchor="t">
            <a:spAutoFit/>
          </a:bodyPr>
          <a:lstStyle/>
          <a:p>
            <a:pPr algn="ctr"/>
            <a:r>
              <a:rPr lang="en-US" b="0" i="0" u="none" strike="noStrike">
                <a:solidFill>
                  <a:srgbClr val="25CA1A"/>
                </a:solidFill>
                <a:effectLst/>
                <a:latin typeface="Montserrat"/>
              </a:rPr>
              <a:t>Draft Plan Workshop</a:t>
            </a:r>
            <a:endParaRPr lang="en-US"/>
          </a:p>
        </p:txBody>
      </p:sp>
      <p:sp>
        <p:nvSpPr>
          <p:cNvPr id="29" name="TextBox 28">
            <a:extLst>
              <a:ext uri="{FF2B5EF4-FFF2-40B4-BE49-F238E27FC236}">
                <a16:creationId xmlns:a16="http://schemas.microsoft.com/office/drawing/2014/main" id="{77B380CC-F33E-1847-68BF-DF107D2AF1BA}"/>
              </a:ext>
            </a:extLst>
          </p:cNvPr>
          <p:cNvSpPr txBox="1"/>
          <p:nvPr/>
        </p:nvSpPr>
        <p:spPr>
          <a:xfrm>
            <a:off x="9362031" y="3266361"/>
            <a:ext cx="1757652" cy="923330"/>
          </a:xfrm>
          <a:prstGeom prst="rect">
            <a:avLst/>
          </a:prstGeom>
          <a:noFill/>
        </p:spPr>
        <p:txBody>
          <a:bodyPr wrap="square" lIns="91440" tIns="45720" rIns="91440" bIns="45720" anchor="t">
            <a:spAutoFit/>
          </a:bodyPr>
          <a:lstStyle/>
          <a:p>
            <a:pPr algn="ctr"/>
            <a:r>
              <a:rPr lang="en-US" dirty="0">
                <a:solidFill>
                  <a:srgbClr val="002060"/>
                </a:solidFill>
                <a:latin typeface="Montserrat"/>
              </a:rPr>
              <a:t>Final Plan Presentation (if needed)</a:t>
            </a:r>
            <a:endParaRPr lang="en-US" dirty="0">
              <a:solidFill>
                <a:srgbClr val="002060"/>
              </a:solidFill>
            </a:endParaRPr>
          </a:p>
        </p:txBody>
      </p:sp>
    </p:spTree>
    <p:extLst>
      <p:ext uri="{BB962C8B-B14F-4D97-AF65-F5344CB8AC3E}">
        <p14:creationId xmlns:p14="http://schemas.microsoft.com/office/powerpoint/2010/main" val="3387101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6B06B4-4D60-B99C-DBA6-038AEC1C459E}"/>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FE25350F-0FF7-E024-7798-4C8CDDF1C579}"/>
              </a:ext>
            </a:extLst>
          </p:cNvPr>
          <p:cNvGrpSpPr>
            <a:grpSpLocks noGrp="1" noUngrp="1" noRot="1" noMove="1" noResize="1"/>
          </p:cNvGrpSpPr>
          <p:nvPr/>
        </p:nvGrpSpPr>
        <p:grpSpPr>
          <a:xfrm>
            <a:off x="0" y="1"/>
            <a:ext cx="12192000" cy="6857999"/>
            <a:chOff x="948732" y="1067324"/>
            <a:chExt cx="10294536" cy="5790676"/>
          </a:xfrm>
        </p:grpSpPr>
        <p:pic>
          <p:nvPicPr>
            <p:cNvPr id="17" name="Picture 16" descr="A aerial view of a bay with boats in the water&#10;&#10;AI-generated content may be incorrect.">
              <a:extLst>
                <a:ext uri="{FF2B5EF4-FFF2-40B4-BE49-F238E27FC236}">
                  <a16:creationId xmlns:a16="http://schemas.microsoft.com/office/drawing/2014/main" id="{AC53AF18-81EA-0415-3670-589CF52B5ED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15563"/>
            <a:stretch/>
          </p:blipFill>
          <p:spPr>
            <a:xfrm>
              <a:off x="948732" y="1067324"/>
              <a:ext cx="10294536" cy="5790676"/>
            </a:xfrm>
            <a:prstGeom prst="rect">
              <a:avLst/>
            </a:prstGeom>
          </p:spPr>
        </p:pic>
        <p:sp>
          <p:nvSpPr>
            <p:cNvPr id="18" name="Rectangle 17">
              <a:extLst>
                <a:ext uri="{FF2B5EF4-FFF2-40B4-BE49-F238E27FC236}">
                  <a16:creationId xmlns:a16="http://schemas.microsoft.com/office/drawing/2014/main" id="{83FFB65C-1EC1-4B5C-2203-A07077E574CB}"/>
                </a:ext>
              </a:extLst>
            </p:cNvPr>
            <p:cNvSpPr>
              <a:spLocks noGrp="1" noRot="1" noMove="1" noResize="1" noEditPoints="1" noAdjustHandles="1" noChangeArrowheads="1" noChangeShapeType="1"/>
            </p:cNvSpPr>
            <p:nvPr/>
          </p:nvSpPr>
          <p:spPr>
            <a:xfrm>
              <a:off x="948732" y="1067324"/>
              <a:ext cx="10294536" cy="5790676"/>
            </a:xfrm>
            <a:prstGeom prst="rect">
              <a:avLst/>
            </a:prstGeom>
            <a:gradFill>
              <a:gsLst>
                <a:gs pos="61000">
                  <a:schemeClr val="tx1">
                    <a:alpha val="35000"/>
                  </a:schemeClr>
                </a:gs>
                <a:gs pos="43000">
                  <a:schemeClr val="tx1">
                    <a:alpha val="75000"/>
                  </a:schemeClr>
                </a:gs>
                <a:gs pos="23000">
                  <a:schemeClr val="tx1">
                    <a:alpha val="98000"/>
                  </a:schemeClr>
                </a:gs>
                <a:gs pos="100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footer">
            <a:extLst>
              <a:ext uri="{FF2B5EF4-FFF2-40B4-BE49-F238E27FC236}">
                <a16:creationId xmlns:a16="http://schemas.microsoft.com/office/drawing/2014/main" id="{1B475B17-9683-DB43-6083-9911112BCC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sp>
        <p:nvSpPr>
          <p:cNvPr id="2" name="Title 1">
            <a:extLst>
              <a:ext uri="{FF2B5EF4-FFF2-40B4-BE49-F238E27FC236}">
                <a16:creationId xmlns:a16="http://schemas.microsoft.com/office/drawing/2014/main" id="{489F524F-9F39-9AA6-B0C8-0081BE96E8A7}"/>
              </a:ext>
            </a:extLst>
          </p:cNvPr>
          <p:cNvSpPr>
            <a:spLocks noGrp="1"/>
          </p:cNvSpPr>
          <p:nvPr>
            <p:ph type="ctrTitle"/>
          </p:nvPr>
        </p:nvSpPr>
        <p:spPr>
          <a:xfrm>
            <a:off x="412056" y="2409917"/>
            <a:ext cx="4998720" cy="881923"/>
          </a:xfrm>
          <a:effectLst>
            <a:outerShdw blurRad="50800" dist="38100" dir="2700000" algn="tl" rotWithShape="0">
              <a:prstClr val="black">
                <a:alpha val="40000"/>
              </a:prstClr>
            </a:outerShdw>
          </a:effectLst>
        </p:spPr>
        <p:txBody>
          <a:bodyPr>
            <a:noAutofit/>
          </a:bodyPr>
          <a:lstStyle/>
          <a:p>
            <a:pPr algn="l"/>
            <a:r>
              <a:rPr lang="en-US" b="1">
                <a:solidFill>
                  <a:srgbClr val="DFFF00"/>
                </a:solidFill>
                <a:latin typeface="Montserrat" panose="00000500000000000000" pitchFamily="2" charset="0"/>
              </a:rPr>
              <a:t>Thank You!</a:t>
            </a:r>
          </a:p>
        </p:txBody>
      </p:sp>
      <p:pic>
        <p:nvPicPr>
          <p:cNvPr id="9" name="Graphic 8">
            <a:extLst>
              <a:ext uri="{FF2B5EF4-FFF2-40B4-BE49-F238E27FC236}">
                <a16:creationId xmlns:a16="http://schemas.microsoft.com/office/drawing/2014/main" id="{7739B9A8-1B19-01C7-974C-379E58CACB7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37319" y="770543"/>
            <a:ext cx="4993338" cy="540414"/>
          </a:xfrm>
          <a:prstGeom prst="rect">
            <a:avLst/>
          </a:prstGeom>
        </p:spPr>
      </p:pic>
      <p:pic>
        <p:nvPicPr>
          <p:cNvPr id="21" name="Picture 20" descr="A heart shaped rainbow colored line&#10;&#10;AI-generated content may be incorrect.">
            <a:extLst>
              <a:ext uri="{FF2B5EF4-FFF2-40B4-BE49-F238E27FC236}">
                <a16:creationId xmlns:a16="http://schemas.microsoft.com/office/drawing/2014/main" id="{DFE3323F-0BC7-977E-5FFE-75612A43D7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0810" y="3609773"/>
            <a:ext cx="2743180" cy="2798213"/>
          </a:xfrm>
          <a:prstGeom prst="rect">
            <a:avLst/>
          </a:prstGeom>
        </p:spPr>
      </p:pic>
    </p:spTree>
    <p:extLst>
      <p:ext uri="{BB962C8B-B14F-4D97-AF65-F5344CB8AC3E}">
        <p14:creationId xmlns:p14="http://schemas.microsoft.com/office/powerpoint/2010/main" val="3034975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89109-92C8-82A8-D2A0-68001A96C8F1}"/>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2D33580A-A9EC-8946-444B-CDE4BF1DDF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5" name="Graphic 4">
            <a:extLst>
              <a:ext uri="{FF2B5EF4-FFF2-40B4-BE49-F238E27FC236}">
                <a16:creationId xmlns:a16="http://schemas.microsoft.com/office/drawing/2014/main" id="{39B89E06-0ADF-A93F-3740-04C7C43633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496" y="242223"/>
            <a:ext cx="5043864" cy="540414"/>
          </a:xfrm>
          <a:prstGeom prst="rect">
            <a:avLst/>
          </a:prstGeom>
        </p:spPr>
      </p:pic>
      <p:sp>
        <p:nvSpPr>
          <p:cNvPr id="8" name="Subtitle 2">
            <a:extLst>
              <a:ext uri="{FF2B5EF4-FFF2-40B4-BE49-F238E27FC236}">
                <a16:creationId xmlns:a16="http://schemas.microsoft.com/office/drawing/2014/main" id="{D9E96C8F-8F07-A815-253C-7878622951D8}"/>
              </a:ext>
            </a:extLst>
          </p:cNvPr>
          <p:cNvSpPr txBox="1">
            <a:spLocks/>
          </p:cNvSpPr>
          <p:nvPr/>
        </p:nvSpPr>
        <p:spPr>
          <a:xfrm>
            <a:off x="513173" y="1682945"/>
            <a:ext cx="5736481" cy="4927949"/>
          </a:xfrm>
          <a:prstGeom prst="rect">
            <a:avLst/>
          </a:prstGeom>
          <a:effectLst/>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Montserrat"/>
              </a:rPr>
              <a:t>Project Team</a:t>
            </a:r>
          </a:p>
          <a:p>
            <a:pPr marL="0" indent="0">
              <a:buNone/>
            </a:pPr>
            <a:endParaRPr lang="en-US" sz="2000">
              <a:latin typeface="Montserrat" panose="00000500000000000000" pitchFamily="2" charset="0"/>
            </a:endParaRPr>
          </a:p>
          <a:p>
            <a:pPr marL="0" indent="0">
              <a:buNone/>
            </a:pPr>
            <a:endParaRPr lang="en-US" sz="1800">
              <a:latin typeface="Montserrat"/>
            </a:endParaRPr>
          </a:p>
          <a:p>
            <a:pPr marL="0" indent="0">
              <a:buNone/>
            </a:pPr>
            <a:r>
              <a:rPr lang="en-US" sz="1800" b="1" dirty="0">
                <a:latin typeface="Montserrat"/>
              </a:rPr>
              <a:t>Mr. Derek Gabriel</a:t>
            </a:r>
            <a:r>
              <a:rPr lang="en-US" sz="1800" dirty="0">
                <a:latin typeface="Montserrat"/>
              </a:rPr>
              <a:t>, Commissioner</a:t>
            </a:r>
          </a:p>
          <a:p>
            <a:pPr marL="0" indent="0">
              <a:buNone/>
            </a:pPr>
            <a:r>
              <a:rPr lang="en-US" sz="1800" b="1" dirty="0">
                <a:latin typeface="Montserrat"/>
              </a:rPr>
              <a:t>Ms. Karole Ovesen-McGregor</a:t>
            </a:r>
            <a:r>
              <a:rPr lang="en-US" sz="1800" dirty="0">
                <a:latin typeface="Montserrat"/>
              </a:rPr>
              <a:t>, Deputy Commissioner</a:t>
            </a:r>
          </a:p>
          <a:p>
            <a:pPr marL="0" indent="0">
              <a:buNone/>
            </a:pPr>
            <a:r>
              <a:rPr lang="en-US" sz="1800" b="1" dirty="0">
                <a:latin typeface="Montserrat"/>
                <a:ea typeface="+mn-lt"/>
                <a:cs typeface="+mn-lt"/>
              </a:rPr>
              <a:t>Mr. Jomo McClean</a:t>
            </a:r>
            <a:r>
              <a:rPr lang="en-US" sz="1800" dirty="0">
                <a:latin typeface="Montserrat"/>
                <a:ea typeface="+mn-lt"/>
                <a:cs typeface="+mn-lt"/>
              </a:rPr>
              <a:t>, Highway Program Manager</a:t>
            </a:r>
          </a:p>
          <a:p>
            <a:pPr marL="0" indent="0">
              <a:buNone/>
            </a:pPr>
            <a:r>
              <a:rPr lang="en-US" sz="1800" b="1" dirty="0">
                <a:latin typeface="Montserrat"/>
                <a:ea typeface="+mn-lt"/>
                <a:cs typeface="+mn-lt"/>
              </a:rPr>
              <a:t>Mr. Piotr Gajewski</a:t>
            </a:r>
            <a:r>
              <a:rPr lang="en-US" sz="1800" dirty="0">
                <a:latin typeface="Montserrat"/>
                <a:ea typeface="+mn-lt"/>
                <a:cs typeface="+mn-lt"/>
              </a:rPr>
              <a:t>, </a:t>
            </a:r>
            <a:endParaRPr lang="en-US" sz="1800">
              <a:latin typeface="Aptos"/>
              <a:ea typeface="+mn-lt"/>
              <a:cs typeface="+mn-lt"/>
            </a:endParaRPr>
          </a:p>
          <a:p>
            <a:pPr marL="0" indent="0">
              <a:buNone/>
            </a:pPr>
            <a:r>
              <a:rPr lang="en-US" sz="1800" b="1" dirty="0">
                <a:latin typeface="Montserrat"/>
              </a:rPr>
              <a:t>Mrs. </a:t>
            </a:r>
            <a:r>
              <a:rPr lang="en-US" sz="1800" b="1" dirty="0" err="1">
                <a:latin typeface="Montserrat"/>
              </a:rPr>
              <a:t>Kinila</a:t>
            </a:r>
            <a:r>
              <a:rPr lang="en-US" sz="1800" b="1" dirty="0">
                <a:latin typeface="Montserrat"/>
              </a:rPr>
              <a:t> Callendar</a:t>
            </a:r>
            <a:r>
              <a:rPr lang="en-US" sz="1800" dirty="0">
                <a:latin typeface="Montserrat"/>
              </a:rPr>
              <a:t>, Chief of Staff</a:t>
            </a:r>
            <a:endParaRPr lang="en-US"/>
          </a:p>
          <a:p>
            <a:pPr marL="0" indent="0">
              <a:buNone/>
            </a:pPr>
            <a:r>
              <a:rPr lang="en-US" sz="1800" b="1" dirty="0">
                <a:latin typeface="Montserrat"/>
              </a:rPr>
              <a:t>Ms. Bernadette Melendez</a:t>
            </a:r>
            <a:r>
              <a:rPr lang="en-US" sz="1800" dirty="0">
                <a:latin typeface="Montserrat"/>
              </a:rPr>
              <a:t>, Transportation Planner   </a:t>
            </a:r>
          </a:p>
          <a:p>
            <a:pPr marL="0" indent="0">
              <a:buNone/>
            </a:pPr>
            <a:endParaRPr lang="en-US" sz="2000">
              <a:latin typeface="Montserrat" panose="00000500000000000000" pitchFamily="2" charset="0"/>
            </a:endParaRPr>
          </a:p>
          <a:p>
            <a:pPr marL="0" indent="0">
              <a:buNone/>
            </a:pPr>
            <a:endParaRPr lang="en-US" sz="2000">
              <a:solidFill>
                <a:srgbClr val="000000"/>
              </a:solidFill>
              <a:latin typeface="Montserrat" panose="00000500000000000000" pitchFamily="2" charset="0"/>
            </a:endParaRPr>
          </a:p>
          <a:p>
            <a:pPr algn="l">
              <a:lnSpc>
                <a:spcPts val="1050"/>
              </a:lnSpc>
              <a:buNone/>
            </a:pPr>
            <a:endParaRPr lang="en-US" sz="1800" b="1">
              <a:solidFill>
                <a:srgbClr val="000000"/>
              </a:solidFill>
              <a:latin typeface="Montserrat"/>
            </a:endParaRPr>
          </a:p>
          <a:p>
            <a:pPr algn="l">
              <a:lnSpc>
                <a:spcPts val="1050"/>
              </a:lnSpc>
              <a:buNone/>
            </a:pPr>
            <a:r>
              <a:rPr lang="en-US" sz="1800" b="1" dirty="0">
                <a:solidFill>
                  <a:srgbClr val="000000"/>
                </a:solidFill>
                <a:latin typeface="Montserrat"/>
              </a:rPr>
              <a:t>Marie-Elsie</a:t>
            </a:r>
            <a:r>
              <a:rPr lang="en-US" sz="1800" b="1" i="0" u="none" strike="noStrike" dirty="0">
                <a:solidFill>
                  <a:srgbClr val="000000"/>
                </a:solidFill>
                <a:effectLst/>
                <a:latin typeface="Montserrat"/>
              </a:rPr>
              <a:t> Dowell, PE, </a:t>
            </a:r>
            <a:r>
              <a:rPr lang="en-US" sz="1800" b="0" i="0" u="none" strike="noStrike" dirty="0">
                <a:solidFill>
                  <a:srgbClr val="000000"/>
                </a:solidFill>
                <a:effectLst/>
                <a:latin typeface="Montserrat"/>
              </a:rPr>
              <a:t>Project Manager</a:t>
            </a:r>
            <a:r>
              <a:rPr lang="en-US" sz="1800" b="0" i="0" dirty="0">
                <a:solidFill>
                  <a:srgbClr val="000000"/>
                </a:solidFill>
                <a:effectLst/>
                <a:latin typeface="Montserrat"/>
              </a:rPr>
              <a:t>​</a:t>
            </a:r>
            <a:endParaRPr lang="en-US" sz="1400" b="0" i="0">
              <a:solidFill>
                <a:srgbClr val="000000"/>
              </a:solidFill>
              <a:effectLst/>
              <a:latin typeface="Montserrat"/>
              <a:cs typeface="Segoe UI"/>
            </a:endParaRPr>
          </a:p>
          <a:p>
            <a:pPr algn="l" rtl="0" fontAlgn="base">
              <a:lnSpc>
                <a:spcPts val="1050"/>
              </a:lnSpc>
              <a:buNone/>
            </a:pPr>
            <a:r>
              <a:rPr lang="en-US" sz="1800" b="1" i="0" u="none" strike="noStrike" dirty="0">
                <a:solidFill>
                  <a:srgbClr val="000000"/>
                </a:solidFill>
                <a:effectLst/>
                <a:latin typeface="Montserrat"/>
              </a:rPr>
              <a:t>Maya Miller, </a:t>
            </a:r>
            <a:r>
              <a:rPr lang="en-US" sz="1800" b="0" i="0" u="none" strike="noStrike" dirty="0">
                <a:solidFill>
                  <a:srgbClr val="000000"/>
                </a:solidFill>
                <a:effectLst/>
                <a:latin typeface="Montserrat"/>
              </a:rPr>
              <a:t>Deputy Project Manager</a:t>
            </a:r>
            <a:r>
              <a:rPr lang="en-US" sz="1800" b="0" i="0" dirty="0">
                <a:solidFill>
                  <a:srgbClr val="000000"/>
                </a:solidFill>
                <a:effectLst/>
                <a:latin typeface="Montserrat"/>
              </a:rPr>
              <a:t>​</a:t>
            </a:r>
            <a:endParaRPr lang="en-US" sz="1400" b="0" i="0">
              <a:solidFill>
                <a:srgbClr val="000000"/>
              </a:solidFill>
              <a:effectLst/>
              <a:latin typeface="Montserrat"/>
            </a:endParaRPr>
          </a:p>
          <a:p>
            <a:pPr algn="l" rtl="0" fontAlgn="base">
              <a:lnSpc>
                <a:spcPts val="1050"/>
              </a:lnSpc>
              <a:buNone/>
            </a:pPr>
            <a:r>
              <a:rPr lang="en-US" sz="1800" b="1" i="0" u="none" strike="noStrike" dirty="0">
                <a:solidFill>
                  <a:srgbClr val="000000"/>
                </a:solidFill>
                <a:effectLst/>
                <a:latin typeface="Montserrat"/>
              </a:rPr>
              <a:t>Mikki Taylor-Hendrix, </a:t>
            </a:r>
            <a:r>
              <a:rPr lang="en-US" sz="1800" b="0" i="0" u="none" strike="noStrike" dirty="0">
                <a:solidFill>
                  <a:srgbClr val="000000"/>
                </a:solidFill>
                <a:effectLst/>
                <a:latin typeface="Montserrat"/>
              </a:rPr>
              <a:t>Public Engagement</a:t>
            </a:r>
            <a:r>
              <a:rPr lang="en-US" sz="1800" b="0" i="0" dirty="0">
                <a:solidFill>
                  <a:srgbClr val="000000"/>
                </a:solidFill>
                <a:effectLst/>
                <a:latin typeface="Montserrat"/>
              </a:rPr>
              <a:t>​</a:t>
            </a:r>
            <a:endParaRPr lang="en-US" sz="1400" b="0" i="0">
              <a:solidFill>
                <a:srgbClr val="000000"/>
              </a:solidFill>
              <a:effectLst/>
              <a:latin typeface="Montserrat"/>
            </a:endParaRPr>
          </a:p>
          <a:p>
            <a:pPr marL="0" indent="0" algn="l" rtl="0" fontAlgn="base">
              <a:lnSpc>
                <a:spcPts val="1050"/>
              </a:lnSpc>
              <a:buNone/>
            </a:pPr>
            <a:r>
              <a:rPr lang="en-US" sz="1800" b="1" i="0" u="none" strike="noStrike" dirty="0">
                <a:solidFill>
                  <a:srgbClr val="000000"/>
                </a:solidFill>
                <a:effectLst/>
                <a:latin typeface="Montserrat"/>
              </a:rPr>
              <a:t>Derrice Ezzell, </a:t>
            </a:r>
            <a:r>
              <a:rPr lang="en-US" sz="1800" b="0" i="0" u="none" strike="noStrike" dirty="0">
                <a:solidFill>
                  <a:srgbClr val="000000"/>
                </a:solidFill>
                <a:effectLst/>
                <a:latin typeface="Montserrat"/>
              </a:rPr>
              <a:t>Transportation Planning</a:t>
            </a:r>
            <a:endParaRPr lang="en-US" sz="1400" b="0" i="0">
              <a:solidFill>
                <a:srgbClr val="000000"/>
              </a:solidFill>
              <a:effectLst/>
              <a:latin typeface="Montserrat"/>
            </a:endParaRPr>
          </a:p>
          <a:p>
            <a:pPr marL="0" indent="0">
              <a:buNone/>
            </a:pPr>
            <a:endParaRPr lang="en-US" sz="2000">
              <a:latin typeface="Montserrat" panose="00000500000000000000" pitchFamily="2" charset="0"/>
            </a:endParaRPr>
          </a:p>
        </p:txBody>
      </p:sp>
      <p:sp>
        <p:nvSpPr>
          <p:cNvPr id="9" name="Title 1">
            <a:extLst>
              <a:ext uri="{FF2B5EF4-FFF2-40B4-BE49-F238E27FC236}">
                <a16:creationId xmlns:a16="http://schemas.microsoft.com/office/drawing/2014/main" id="{0002E0F8-5CF0-AE0F-614F-E7946265A93A}"/>
              </a:ext>
            </a:extLst>
          </p:cNvPr>
          <p:cNvSpPr txBox="1">
            <a:spLocks/>
          </p:cNvSpPr>
          <p:nvPr/>
        </p:nvSpPr>
        <p:spPr>
          <a:xfrm>
            <a:off x="249496" y="982259"/>
            <a:ext cx="9869864" cy="626251"/>
          </a:xfrm>
          <a:prstGeom prst="rect">
            <a:avLst/>
          </a:prstGeom>
          <a:effectLst/>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Introductions </a:t>
            </a:r>
          </a:p>
        </p:txBody>
      </p:sp>
      <p:pic>
        <p:nvPicPr>
          <p:cNvPr id="11" name="Picture 10" descr="A blue and purple curved line&#10;&#10;AI-generated content may be incorrect.">
            <a:extLst>
              <a:ext uri="{FF2B5EF4-FFF2-40B4-BE49-F238E27FC236}">
                <a16:creationId xmlns:a16="http://schemas.microsoft.com/office/drawing/2014/main" id="{F2E8E32B-166E-F5AA-2573-8399042C90B2}"/>
              </a:ext>
            </a:extLst>
          </p:cNvPr>
          <p:cNvPicPr>
            <a:picLocks noChangeAspect="1"/>
          </p:cNvPicPr>
          <p:nvPr/>
        </p:nvPicPr>
        <p:blipFill>
          <a:blip r:embed="rId6">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EE66C326-2D5E-2C63-DCA0-C1365DAFC3E7}"/>
              </a:ext>
            </a:extLst>
          </p:cNvPr>
          <p:cNvPicPr>
            <a:picLocks noChangeAspect="1"/>
          </p:cNvPicPr>
          <p:nvPr/>
        </p:nvPicPr>
        <p:blipFill>
          <a:blip r:embed="rId7">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pic>
        <p:nvPicPr>
          <p:cNvPr id="18" name="Picture 17" descr="A colorful spiral with a black background&#10;&#10;AI-generated content may be incorrect.">
            <a:extLst>
              <a:ext uri="{FF2B5EF4-FFF2-40B4-BE49-F238E27FC236}">
                <a16:creationId xmlns:a16="http://schemas.microsoft.com/office/drawing/2014/main" id="{A5F88466-0E49-FA40-8009-C507742277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11091976" y="4905102"/>
            <a:ext cx="1113358" cy="1130292"/>
          </a:xfrm>
          <a:prstGeom prst="rect">
            <a:avLst/>
          </a:prstGeom>
        </p:spPr>
      </p:pic>
      <p:pic>
        <p:nvPicPr>
          <p:cNvPr id="2050" name="Picture 2">
            <a:extLst>
              <a:ext uri="{FF2B5EF4-FFF2-40B4-BE49-F238E27FC236}">
                <a16:creationId xmlns:a16="http://schemas.microsoft.com/office/drawing/2014/main" id="{5E75A9DB-DDA3-0F25-AE34-B64ECB469C7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1021" y="2047046"/>
            <a:ext cx="1142624" cy="47990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red letter s and a white background&#10;&#10;AI-generated content may be incorrect.">
            <a:extLst>
              <a:ext uri="{FF2B5EF4-FFF2-40B4-BE49-F238E27FC236}">
                <a16:creationId xmlns:a16="http://schemas.microsoft.com/office/drawing/2014/main" id="{12560379-348F-D0E7-B454-766E33DA342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2272" y="4835433"/>
            <a:ext cx="944962" cy="524301"/>
          </a:xfrm>
          <a:prstGeom prst="rect">
            <a:avLst/>
          </a:prstGeom>
        </p:spPr>
      </p:pic>
      <p:sp>
        <p:nvSpPr>
          <p:cNvPr id="7" name="Subtitle 2">
            <a:extLst>
              <a:ext uri="{FF2B5EF4-FFF2-40B4-BE49-F238E27FC236}">
                <a16:creationId xmlns:a16="http://schemas.microsoft.com/office/drawing/2014/main" id="{0751E044-550C-DAFD-4EAC-B581B3E85F5F}"/>
              </a:ext>
            </a:extLst>
          </p:cNvPr>
          <p:cNvSpPr txBox="1">
            <a:spLocks/>
          </p:cNvSpPr>
          <p:nvPr/>
        </p:nvSpPr>
        <p:spPr>
          <a:xfrm>
            <a:off x="6378153" y="1608511"/>
            <a:ext cx="5025282" cy="5002382"/>
          </a:xfrm>
          <a:prstGeom prst="rect">
            <a:avLst/>
          </a:prstGeom>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Montserrat"/>
              </a:rPr>
              <a:t>Community Advisory Group</a:t>
            </a:r>
            <a:endParaRPr lang="en-US" dirty="0"/>
          </a:p>
          <a:p>
            <a:pPr fontAlgn="base">
              <a:lnSpc>
                <a:spcPct val="120000"/>
              </a:lnSpc>
            </a:pPr>
            <a:r>
              <a:rPr lang="en-US" sz="1800" dirty="0">
                <a:solidFill>
                  <a:srgbClr val="000000"/>
                </a:solidFill>
                <a:latin typeface="Montserrat"/>
              </a:rPr>
              <a:t>Name</a:t>
            </a:r>
          </a:p>
          <a:p>
            <a:pPr>
              <a:lnSpc>
                <a:spcPct val="120000"/>
              </a:lnSpc>
            </a:pPr>
            <a:r>
              <a:rPr lang="en-US" sz="1800" dirty="0">
                <a:solidFill>
                  <a:srgbClr val="000000"/>
                </a:solidFill>
                <a:latin typeface="Montserrat"/>
                <a:cs typeface="Arial"/>
              </a:rPr>
              <a:t>Department/ Organization</a:t>
            </a:r>
          </a:p>
          <a:p>
            <a:pPr>
              <a:lnSpc>
                <a:spcPct val="120000"/>
              </a:lnSpc>
            </a:pPr>
            <a:r>
              <a:rPr lang="en-US" sz="1800" dirty="0">
                <a:solidFill>
                  <a:srgbClr val="000000"/>
                </a:solidFill>
                <a:latin typeface="Montserrat"/>
                <a:cs typeface="Arial"/>
              </a:rPr>
              <a:t>Island(s) Represented</a:t>
            </a:r>
          </a:p>
          <a:p>
            <a:pPr>
              <a:lnSpc>
                <a:spcPct val="120000"/>
              </a:lnSpc>
            </a:pPr>
            <a:r>
              <a:rPr lang="en-US" sz="1800" dirty="0">
                <a:solidFill>
                  <a:srgbClr val="000000"/>
                </a:solidFill>
                <a:latin typeface="Montserrat"/>
                <a:cs typeface="Arial"/>
              </a:rPr>
              <a:t>Role (if applicable) </a:t>
            </a:r>
            <a:endParaRPr lang="en-US" sz="1800" b="0" i="0" dirty="0">
              <a:solidFill>
                <a:srgbClr val="000000"/>
              </a:solidFill>
              <a:effectLst/>
              <a:latin typeface="Montserrat"/>
              <a:cs typeface="Arial"/>
            </a:endParaRPr>
          </a:p>
          <a:p>
            <a:pPr marL="0" indent="0">
              <a:buNone/>
            </a:pPr>
            <a:endParaRPr lang="en-US" sz="2000" b="1" dirty="0">
              <a:latin typeface="Montserrat" panose="00000500000000000000" pitchFamily="2" charset="0"/>
            </a:endParaRPr>
          </a:p>
          <a:p>
            <a:pPr marL="0" indent="0">
              <a:buNone/>
            </a:pPr>
            <a:endParaRPr lang="en-US" sz="2000" b="1" dirty="0">
              <a:latin typeface="Montserrat" panose="00000500000000000000" pitchFamily="2" charset="0"/>
            </a:endParaRPr>
          </a:p>
          <a:p>
            <a:pPr marL="0" indent="0">
              <a:buNone/>
            </a:pPr>
            <a:endParaRPr lang="en-US" sz="2000" b="1" dirty="0">
              <a:latin typeface="Montserrat" panose="00000500000000000000" pitchFamily="2" charset="0"/>
            </a:endParaRPr>
          </a:p>
        </p:txBody>
      </p:sp>
    </p:spTree>
    <p:extLst>
      <p:ext uri="{BB962C8B-B14F-4D97-AF65-F5344CB8AC3E}">
        <p14:creationId xmlns:p14="http://schemas.microsoft.com/office/powerpoint/2010/main" val="2818441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DCE2F-F0F8-0896-864A-81FA037F73BA}"/>
            </a:ext>
          </a:extLst>
        </p:cNvPr>
        <p:cNvGrpSpPr/>
        <p:nvPr/>
      </p:nvGrpSpPr>
      <p:grpSpPr>
        <a:xfrm>
          <a:off x="0" y="0"/>
          <a:ext cx="0" cy="0"/>
          <a:chOff x="0" y="0"/>
          <a:chExt cx="0" cy="0"/>
        </a:xfrm>
      </p:grpSpPr>
      <p:pic>
        <p:nvPicPr>
          <p:cNvPr id="6" name="Picture 5" descr="A close-up of a book cover&#10;&#10;AI-generated content may be incorrect.">
            <a:extLst>
              <a:ext uri="{FF2B5EF4-FFF2-40B4-BE49-F238E27FC236}">
                <a16:creationId xmlns:a16="http://schemas.microsoft.com/office/drawing/2014/main" id="{E8EC2F90-CE18-5855-43B7-4B98A7D9867B}"/>
              </a:ext>
            </a:extLst>
          </p:cNvPr>
          <p:cNvPicPr>
            <a:picLocks noChangeAspect="1"/>
          </p:cNvPicPr>
          <p:nvPr/>
        </p:nvPicPr>
        <p:blipFill>
          <a:blip r:embed="rId3"/>
          <a:stretch>
            <a:fillRect/>
          </a:stretch>
        </p:blipFill>
        <p:spPr>
          <a:xfrm>
            <a:off x="8089540" y="1536988"/>
            <a:ext cx="4000500" cy="5000625"/>
          </a:xfrm>
          <a:prstGeom prst="rect">
            <a:avLst/>
          </a:prstGeom>
        </p:spPr>
      </p:pic>
      <p:pic>
        <p:nvPicPr>
          <p:cNvPr id="4" name="footer">
            <a:extLst>
              <a:ext uri="{FF2B5EF4-FFF2-40B4-BE49-F238E27FC236}">
                <a16:creationId xmlns:a16="http://schemas.microsoft.com/office/drawing/2014/main" id="{68222F8B-93E8-13DF-B051-03102B5818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sp>
        <p:nvSpPr>
          <p:cNvPr id="9" name="Title 1">
            <a:extLst>
              <a:ext uri="{FF2B5EF4-FFF2-40B4-BE49-F238E27FC236}">
                <a16:creationId xmlns:a16="http://schemas.microsoft.com/office/drawing/2014/main" id="{4A03FEBE-8145-04C4-8A4A-F7994F4FA0A2}"/>
              </a:ext>
            </a:extLst>
          </p:cNvPr>
          <p:cNvSpPr txBox="1">
            <a:spLocks/>
          </p:cNvSpPr>
          <p:nvPr/>
        </p:nvSpPr>
        <p:spPr>
          <a:xfrm>
            <a:off x="206749" y="1583912"/>
            <a:ext cx="8073652" cy="720905"/>
          </a:xfrm>
          <a:prstGeom prst="rect">
            <a:avLst/>
          </a:prstGeom>
          <a:effectLst/>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5200" b="1">
              <a:latin typeface="Montserrat" panose="00000500000000000000" pitchFamily="2" charset="0"/>
            </a:endParaRPr>
          </a:p>
        </p:txBody>
      </p:sp>
      <p:pic>
        <p:nvPicPr>
          <p:cNvPr id="11" name="Picture 10" descr="A blue and purple curved line&#10;&#10;AI-generated content may be incorrect.">
            <a:extLst>
              <a:ext uri="{FF2B5EF4-FFF2-40B4-BE49-F238E27FC236}">
                <a16:creationId xmlns:a16="http://schemas.microsoft.com/office/drawing/2014/main" id="{34700645-2CA9-0735-A511-AD7AB3F578F9}"/>
              </a:ext>
            </a:extLst>
          </p:cNvPr>
          <p:cNvPicPr>
            <a:picLocks noChangeAspect="1"/>
          </p:cNvPicPr>
          <p:nvPr/>
        </p:nvPicPr>
        <p:blipFill>
          <a:blip r:embed="rId5">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8" name="Picture 17" descr="A colorful spiral with a black background&#10;&#10;AI-generated content may be incorrect.">
            <a:extLst>
              <a:ext uri="{FF2B5EF4-FFF2-40B4-BE49-F238E27FC236}">
                <a16:creationId xmlns:a16="http://schemas.microsoft.com/office/drawing/2014/main" id="{3D14DE6D-8D29-F2BF-7BA9-DCDB49F999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V="1">
            <a:off x="163036" y="1531247"/>
            <a:ext cx="1113358" cy="1130292"/>
          </a:xfrm>
          <a:prstGeom prst="rect">
            <a:avLst/>
          </a:prstGeom>
        </p:spPr>
      </p:pic>
      <p:sp>
        <p:nvSpPr>
          <p:cNvPr id="14" name="Title 13">
            <a:extLst>
              <a:ext uri="{FF2B5EF4-FFF2-40B4-BE49-F238E27FC236}">
                <a16:creationId xmlns:a16="http://schemas.microsoft.com/office/drawing/2014/main" id="{6F850379-A106-8EC6-0CD9-C2864DA2C0D8}"/>
              </a:ext>
            </a:extLst>
          </p:cNvPr>
          <p:cNvSpPr>
            <a:spLocks noGrp="1"/>
          </p:cNvSpPr>
          <p:nvPr>
            <p:ph type="title"/>
          </p:nvPr>
        </p:nvSpPr>
        <p:spPr>
          <a:xfrm>
            <a:off x="250203" y="782898"/>
            <a:ext cx="10515600" cy="829075"/>
          </a:xfrm>
        </p:spPr>
        <p:txBody>
          <a:bodyPr/>
          <a:lstStyle/>
          <a:p>
            <a:r>
              <a:rPr lang="en-US" b="1"/>
              <a:t>Project Overview </a:t>
            </a:r>
          </a:p>
        </p:txBody>
      </p:sp>
      <p:sp>
        <p:nvSpPr>
          <p:cNvPr id="16" name="Content Placeholder 15">
            <a:extLst>
              <a:ext uri="{FF2B5EF4-FFF2-40B4-BE49-F238E27FC236}">
                <a16:creationId xmlns:a16="http://schemas.microsoft.com/office/drawing/2014/main" id="{B577BA5D-19D6-D7A6-4D9C-C5825E0277B7}"/>
              </a:ext>
            </a:extLst>
          </p:cNvPr>
          <p:cNvSpPr>
            <a:spLocks noGrp="1"/>
          </p:cNvSpPr>
          <p:nvPr>
            <p:ph sz="half" idx="2"/>
          </p:nvPr>
        </p:nvSpPr>
        <p:spPr>
          <a:xfrm>
            <a:off x="1363562" y="1565536"/>
            <a:ext cx="6628972" cy="2224510"/>
          </a:xfrm>
        </p:spPr>
        <p:txBody>
          <a:bodyPr vert="horz" lIns="91440" tIns="45720" rIns="91440" bIns="45720" rtlCol="0" anchor="t">
            <a:noAutofit/>
          </a:bodyPr>
          <a:lstStyle/>
          <a:p>
            <a:pPr algn="l" rtl="0" fontAlgn="base">
              <a:lnSpc>
                <a:spcPct val="100000"/>
              </a:lnSpc>
              <a:buFont typeface="Arial" panose="020B0604020202020204" pitchFamily="34" charset="0"/>
              <a:buChar char="•"/>
            </a:pPr>
            <a:r>
              <a:rPr lang="en-US" sz="2400" b="0" i="0" u="none" strike="noStrike">
                <a:solidFill>
                  <a:srgbClr val="000000"/>
                </a:solidFill>
                <a:effectLst/>
                <a:latin typeface="Montserrat"/>
              </a:rPr>
              <a:t>Build on the 2040 Plan’s foundation </a:t>
            </a:r>
            <a:r>
              <a:rPr lang="en-US" sz="2400" b="0" i="0">
                <a:solidFill>
                  <a:srgbClr val="000000"/>
                </a:solidFill>
                <a:effectLst/>
                <a:latin typeface="Montserrat"/>
              </a:rPr>
              <a:t>​</a:t>
            </a:r>
          </a:p>
          <a:p>
            <a:pPr>
              <a:lnSpc>
                <a:spcPct val="100000"/>
              </a:lnSpc>
            </a:pPr>
            <a:r>
              <a:rPr lang="en-US" sz="2400">
                <a:solidFill>
                  <a:srgbClr val="000000"/>
                </a:solidFill>
                <a:latin typeface="Montserrat"/>
              </a:rPr>
              <a:t>Update data to reflect current conditions</a:t>
            </a:r>
          </a:p>
          <a:p>
            <a:pPr>
              <a:lnSpc>
                <a:spcPct val="100000"/>
              </a:lnSpc>
            </a:pPr>
            <a:r>
              <a:rPr lang="en-US" sz="2400">
                <a:solidFill>
                  <a:srgbClr val="000000"/>
                </a:solidFill>
                <a:latin typeface="Montserrat"/>
              </a:rPr>
              <a:t>Implement an extensive public involvement program</a:t>
            </a:r>
          </a:p>
          <a:p>
            <a:pPr algn="l" rtl="0" fontAlgn="base">
              <a:lnSpc>
                <a:spcPct val="100000"/>
              </a:lnSpc>
              <a:buFont typeface="Arial" panose="020B0604020202020204" pitchFamily="34" charset="0"/>
              <a:buChar char="•"/>
            </a:pPr>
            <a:r>
              <a:rPr lang="en-US" sz="2400" b="0" i="0" u="none" strike="noStrike">
                <a:solidFill>
                  <a:srgbClr val="000000"/>
                </a:solidFill>
                <a:effectLst/>
                <a:latin typeface="Montserrat"/>
              </a:rPr>
              <a:t>Outline strategies to improve transportation infrastructure through 2050</a:t>
            </a:r>
            <a:endParaRPr lang="en-US" sz="2400" b="0" i="0">
              <a:solidFill>
                <a:srgbClr val="000000"/>
              </a:solidFill>
              <a:effectLst/>
              <a:latin typeface="Montserrat"/>
            </a:endParaRPr>
          </a:p>
          <a:p>
            <a:pPr>
              <a:lnSpc>
                <a:spcPct val="100000"/>
              </a:lnSpc>
            </a:pPr>
            <a:r>
              <a:rPr lang="en-US" sz="2400">
                <a:latin typeface="Montserrat"/>
              </a:rPr>
              <a:t>Identify projects to address future transportation needs</a:t>
            </a:r>
          </a:p>
          <a:p>
            <a:endParaRPr lang="en-US" sz="2400"/>
          </a:p>
        </p:txBody>
      </p:sp>
      <p:pic>
        <p:nvPicPr>
          <p:cNvPr id="3" name="Graphic 2">
            <a:extLst>
              <a:ext uri="{FF2B5EF4-FFF2-40B4-BE49-F238E27FC236}">
                <a16:creationId xmlns:a16="http://schemas.microsoft.com/office/drawing/2014/main" id="{F53059FD-929A-0D03-D9D9-40B1CB760C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496" y="242223"/>
            <a:ext cx="5043864" cy="540414"/>
          </a:xfrm>
          <a:prstGeom prst="rect">
            <a:avLst/>
          </a:prstGeom>
        </p:spPr>
      </p:pic>
    </p:spTree>
    <p:extLst>
      <p:ext uri="{BB962C8B-B14F-4D97-AF65-F5344CB8AC3E}">
        <p14:creationId xmlns:p14="http://schemas.microsoft.com/office/powerpoint/2010/main" val="1779110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BE4DA-E2FE-0B5A-EAFC-3BCBB57CBCA7}"/>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21F3BA9A-2BC8-F719-C391-381953E120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5" name="Graphic 4">
            <a:extLst>
              <a:ext uri="{FF2B5EF4-FFF2-40B4-BE49-F238E27FC236}">
                <a16:creationId xmlns:a16="http://schemas.microsoft.com/office/drawing/2014/main" id="{D91D3396-EB74-F06B-647C-2D648B51D6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496" y="242223"/>
            <a:ext cx="5043864" cy="540414"/>
          </a:xfrm>
          <a:prstGeom prst="rect">
            <a:avLst/>
          </a:prstGeom>
        </p:spPr>
      </p:pic>
      <p:sp>
        <p:nvSpPr>
          <p:cNvPr id="8" name="Subtitle 2">
            <a:extLst>
              <a:ext uri="{FF2B5EF4-FFF2-40B4-BE49-F238E27FC236}">
                <a16:creationId xmlns:a16="http://schemas.microsoft.com/office/drawing/2014/main" id="{91DCC907-016B-DDAF-923D-EF81B81E6045}"/>
              </a:ext>
            </a:extLst>
          </p:cNvPr>
          <p:cNvSpPr txBox="1">
            <a:spLocks/>
          </p:cNvSpPr>
          <p:nvPr/>
        </p:nvSpPr>
        <p:spPr>
          <a:xfrm>
            <a:off x="411334" y="2625689"/>
            <a:ext cx="4995949" cy="720905"/>
          </a:xfrm>
          <a:prstGeom prst="rect">
            <a:avLst/>
          </a:prstGeom>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a:latin typeface="Montserrat" panose="00000500000000000000" pitchFamily="2" charset="0"/>
            </a:endParaRPr>
          </a:p>
        </p:txBody>
      </p:sp>
      <p:sp>
        <p:nvSpPr>
          <p:cNvPr id="9" name="Title 1">
            <a:extLst>
              <a:ext uri="{FF2B5EF4-FFF2-40B4-BE49-F238E27FC236}">
                <a16:creationId xmlns:a16="http://schemas.microsoft.com/office/drawing/2014/main" id="{FEBC7CDE-00D8-00BA-7763-38A0327D60FA}"/>
              </a:ext>
            </a:extLst>
          </p:cNvPr>
          <p:cNvSpPr txBox="1">
            <a:spLocks/>
          </p:cNvSpPr>
          <p:nvPr/>
        </p:nvSpPr>
        <p:spPr>
          <a:xfrm>
            <a:off x="251715" y="908536"/>
            <a:ext cx="11417934" cy="835923"/>
          </a:xfrm>
          <a:prstGeom prst="rect">
            <a:avLst/>
          </a:prstGeom>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Project Overview - Public Engagement Strategy</a:t>
            </a:r>
          </a:p>
        </p:txBody>
      </p:sp>
      <p:pic>
        <p:nvPicPr>
          <p:cNvPr id="11" name="Picture 10" descr="A blue and purple curved line&#10;&#10;AI-generated content may be incorrect.">
            <a:extLst>
              <a:ext uri="{FF2B5EF4-FFF2-40B4-BE49-F238E27FC236}">
                <a16:creationId xmlns:a16="http://schemas.microsoft.com/office/drawing/2014/main" id="{740061A8-F6FF-25BB-914C-EA99C1B808D0}"/>
              </a:ext>
            </a:extLst>
          </p:cNvPr>
          <p:cNvPicPr>
            <a:picLocks noChangeAspect="1"/>
          </p:cNvPicPr>
          <p:nvPr/>
        </p:nvPicPr>
        <p:blipFill>
          <a:blip r:embed="rId6">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F92D6E29-00E8-EE54-2B4D-5D3D7F668C03}"/>
              </a:ext>
            </a:extLst>
          </p:cNvPr>
          <p:cNvPicPr>
            <a:picLocks noChangeAspect="1"/>
          </p:cNvPicPr>
          <p:nvPr/>
        </p:nvPicPr>
        <p:blipFill>
          <a:blip r:embed="rId7">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sp>
        <p:nvSpPr>
          <p:cNvPr id="2" name="Text Placeholder 2">
            <a:extLst>
              <a:ext uri="{FF2B5EF4-FFF2-40B4-BE49-F238E27FC236}">
                <a16:creationId xmlns:a16="http://schemas.microsoft.com/office/drawing/2014/main" id="{D1ABBE29-74B2-0A5D-F75C-4A3A3F31E3EE}"/>
              </a:ext>
            </a:extLst>
          </p:cNvPr>
          <p:cNvSpPr>
            <a:spLocks noGrp="1"/>
          </p:cNvSpPr>
          <p:nvPr/>
        </p:nvSpPr>
        <p:spPr>
          <a:xfrm>
            <a:off x="1720101" y="1614239"/>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ontserrat"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ontserrat" panose="000005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ontserrat" panose="000005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ontserrat" panose="000005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ontserrat" panose="00000500000000000000"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latin typeface="Montserrat"/>
              </a:rPr>
              <a:t>Engagement Process</a:t>
            </a:r>
            <a:endParaRPr lang="en-US"/>
          </a:p>
        </p:txBody>
      </p:sp>
      <p:sp>
        <p:nvSpPr>
          <p:cNvPr id="6" name="TextBox 5">
            <a:extLst>
              <a:ext uri="{FF2B5EF4-FFF2-40B4-BE49-F238E27FC236}">
                <a16:creationId xmlns:a16="http://schemas.microsoft.com/office/drawing/2014/main" id="{DCEF0464-4A91-4ACC-C8D8-F71DA08675C7}"/>
              </a:ext>
            </a:extLst>
          </p:cNvPr>
          <p:cNvSpPr txBox="1"/>
          <p:nvPr/>
        </p:nvSpPr>
        <p:spPr>
          <a:xfrm>
            <a:off x="1817422" y="2503124"/>
            <a:ext cx="3921947" cy="2122119"/>
          </a:xfrm>
          <a:prstGeom prst="rect">
            <a:avLst/>
          </a:prstGeom>
          <a:noFill/>
        </p:spPr>
        <p:txBody>
          <a:bodyPr wrap="square">
            <a:spAutoFit/>
          </a:bodyPr>
          <a:lstStyle/>
          <a:p>
            <a:pPr marL="285750" indent="-285750" algn="l" rtl="0" fontAlgn="base">
              <a:lnSpc>
                <a:spcPct val="150000"/>
              </a:lnSpc>
              <a:buFont typeface="Arial" panose="020B0604020202020204" pitchFamily="34" charset="0"/>
              <a:buChar char="•"/>
            </a:pPr>
            <a:r>
              <a:rPr lang="en-US">
                <a:solidFill>
                  <a:srgbClr val="000000"/>
                </a:solidFill>
                <a:latin typeface="Montserrat" panose="00000500000000000000" pitchFamily="2" charset="0"/>
              </a:rPr>
              <a:t>Public Meetings </a:t>
            </a:r>
          </a:p>
          <a:p>
            <a:pPr marL="285750" indent="-285750" algn="l" rtl="0" fontAlgn="base">
              <a:lnSpc>
                <a:spcPct val="150000"/>
              </a:lnSpc>
              <a:buFont typeface="Arial" panose="020B0604020202020204" pitchFamily="34" charset="0"/>
              <a:buChar char="•"/>
            </a:pPr>
            <a:r>
              <a:rPr lang="en-US" b="0" i="0" u="none" strike="noStrike">
                <a:solidFill>
                  <a:srgbClr val="000000"/>
                </a:solidFill>
                <a:effectLst/>
                <a:latin typeface="Montserrat" panose="00000500000000000000" pitchFamily="2" charset="0"/>
              </a:rPr>
              <a:t>Project information Presentation</a:t>
            </a:r>
            <a:r>
              <a:rPr lang="en-US" b="0" i="0">
                <a:solidFill>
                  <a:srgbClr val="000000"/>
                </a:solidFill>
                <a:effectLst/>
                <a:latin typeface="Montserrat" panose="00000500000000000000" pitchFamily="2" charset="0"/>
              </a:rPr>
              <a:t>​</a:t>
            </a:r>
            <a:endParaRPr lang="en-US" b="0" i="0">
              <a:solidFill>
                <a:srgbClr val="000000"/>
              </a:solidFill>
              <a:effectLst/>
              <a:latin typeface="Arial" panose="020B0604020202020204" pitchFamily="34" charset="0"/>
            </a:endParaRPr>
          </a:p>
          <a:p>
            <a:pPr marL="285750" indent="-285750" algn="l" rtl="0" fontAlgn="base">
              <a:lnSpc>
                <a:spcPct val="150000"/>
              </a:lnSpc>
              <a:buFont typeface="Arial" panose="020B0604020202020204" pitchFamily="34" charset="0"/>
              <a:buChar char="•"/>
            </a:pPr>
            <a:r>
              <a:rPr lang="en-US" sz="1800" b="0" i="0" u="none" strike="noStrike">
                <a:solidFill>
                  <a:srgbClr val="000000"/>
                </a:solidFill>
                <a:effectLst/>
                <a:latin typeface="Montserrat" panose="00000500000000000000" pitchFamily="2" charset="0"/>
              </a:rPr>
              <a:t>Draft Project Results</a:t>
            </a:r>
            <a:r>
              <a:rPr lang="en-US" sz="1800" b="0" i="0">
                <a:solidFill>
                  <a:srgbClr val="000000"/>
                </a:solidFill>
                <a:effectLst/>
                <a:latin typeface="Montserrat" panose="00000500000000000000" pitchFamily="2" charset="0"/>
              </a:rPr>
              <a:t>​</a:t>
            </a:r>
            <a:endParaRPr lang="en-US" b="0" i="0">
              <a:solidFill>
                <a:srgbClr val="000000"/>
              </a:solidFill>
              <a:effectLst/>
              <a:latin typeface="Arial" panose="020B0604020202020204" pitchFamily="34" charset="0"/>
            </a:endParaRPr>
          </a:p>
          <a:p>
            <a:pPr marL="285750" indent="-285750" algn="l" rtl="0" fontAlgn="base">
              <a:lnSpc>
                <a:spcPct val="150000"/>
              </a:lnSpc>
              <a:buFont typeface="Arial" panose="020B0604020202020204" pitchFamily="34" charset="0"/>
              <a:buChar char="•"/>
            </a:pPr>
            <a:r>
              <a:rPr lang="en-US" sz="1800" b="0" i="0" u="none" strike="noStrike">
                <a:solidFill>
                  <a:srgbClr val="000000"/>
                </a:solidFill>
                <a:effectLst/>
                <a:latin typeface="Montserrat" panose="00000500000000000000" pitchFamily="2" charset="0"/>
              </a:rPr>
              <a:t>Final Project Results</a:t>
            </a:r>
            <a:endParaRPr lang="en-US" b="0" i="0">
              <a:solidFill>
                <a:srgbClr val="000000"/>
              </a:solidFill>
              <a:effectLst/>
              <a:latin typeface="Arial" panose="020B0604020202020204" pitchFamily="34" charset="0"/>
            </a:endParaRPr>
          </a:p>
        </p:txBody>
      </p:sp>
      <p:sp>
        <p:nvSpPr>
          <p:cNvPr id="7" name="Text Placeholder 2">
            <a:extLst>
              <a:ext uri="{FF2B5EF4-FFF2-40B4-BE49-F238E27FC236}">
                <a16:creationId xmlns:a16="http://schemas.microsoft.com/office/drawing/2014/main" id="{AA874161-1BAB-5202-825B-895BC5C94125}"/>
              </a:ext>
            </a:extLst>
          </p:cNvPr>
          <p:cNvSpPr>
            <a:spLocks noGrp="1"/>
          </p:cNvSpPr>
          <p:nvPr/>
        </p:nvSpPr>
        <p:spPr>
          <a:xfrm>
            <a:off x="5900450" y="1633716"/>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ontserrat"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ontserrat" panose="000005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ontserrat" panose="000005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ontserrat" panose="000005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ontserrat" panose="00000500000000000000"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Engagement Materials</a:t>
            </a:r>
          </a:p>
        </p:txBody>
      </p:sp>
      <p:sp>
        <p:nvSpPr>
          <p:cNvPr id="10" name="TextBox 9">
            <a:extLst>
              <a:ext uri="{FF2B5EF4-FFF2-40B4-BE49-F238E27FC236}">
                <a16:creationId xmlns:a16="http://schemas.microsoft.com/office/drawing/2014/main" id="{95FDDA50-63F9-727D-7639-AF53DBFFB2B4}"/>
              </a:ext>
            </a:extLst>
          </p:cNvPr>
          <p:cNvSpPr txBox="1"/>
          <p:nvPr/>
        </p:nvSpPr>
        <p:spPr>
          <a:xfrm>
            <a:off x="5900450" y="2518910"/>
            <a:ext cx="3921947" cy="2538515"/>
          </a:xfrm>
          <a:prstGeom prst="rect">
            <a:avLst/>
          </a:prstGeom>
          <a:noFill/>
        </p:spPr>
        <p:txBody>
          <a:bodyPr wrap="square" lIns="91440" tIns="45720" rIns="91440" bIns="45720" anchor="t">
            <a:spAutoFit/>
          </a:bodyPr>
          <a:lstStyle/>
          <a:p>
            <a:pPr marL="285750" indent="-285750" algn="l" rtl="0" fontAlgn="base">
              <a:lnSpc>
                <a:spcPct val="150000"/>
              </a:lnSpc>
              <a:buFont typeface="Arial" panose="020B0604020202020204" pitchFamily="34" charset="0"/>
              <a:buChar char="•"/>
            </a:pPr>
            <a:r>
              <a:rPr lang="en-US" sz="1800" b="0" i="0" u="none" strike="noStrike">
                <a:solidFill>
                  <a:srgbClr val="000000"/>
                </a:solidFill>
                <a:effectLst/>
                <a:latin typeface="Montserrat"/>
              </a:rPr>
              <a:t>Public Meetings (3) </a:t>
            </a:r>
          </a:p>
          <a:p>
            <a:pPr marL="285750" indent="-285750" algn="l" rtl="0" fontAlgn="base">
              <a:lnSpc>
                <a:spcPct val="150000"/>
              </a:lnSpc>
              <a:buFont typeface="Arial" panose="020B0604020202020204" pitchFamily="34" charset="0"/>
              <a:buChar char="•"/>
            </a:pPr>
            <a:r>
              <a:rPr lang="en-US" sz="1800" b="0" i="0" u="none" strike="noStrike">
                <a:solidFill>
                  <a:srgbClr val="000000"/>
                </a:solidFill>
                <a:effectLst/>
                <a:latin typeface="Montserrat"/>
              </a:rPr>
              <a:t>Meeting Flyers</a:t>
            </a:r>
          </a:p>
          <a:p>
            <a:pPr marL="285750" indent="-285750" algn="l" rtl="0" fontAlgn="base">
              <a:lnSpc>
                <a:spcPct val="150000"/>
              </a:lnSpc>
              <a:buFont typeface="Arial" panose="020B0604020202020204" pitchFamily="34" charset="0"/>
              <a:buChar char="•"/>
            </a:pPr>
            <a:r>
              <a:rPr lang="en-US">
                <a:solidFill>
                  <a:srgbClr val="000000"/>
                </a:solidFill>
                <a:latin typeface="Montserrat"/>
              </a:rPr>
              <a:t>Emails </a:t>
            </a:r>
          </a:p>
          <a:p>
            <a:pPr marL="285750" indent="-285750" algn="l" rtl="0" fontAlgn="base">
              <a:lnSpc>
                <a:spcPct val="150000"/>
              </a:lnSpc>
              <a:buFont typeface="Arial" panose="020B0604020202020204" pitchFamily="34" charset="0"/>
              <a:buChar char="•"/>
            </a:pPr>
            <a:r>
              <a:rPr lang="en-US" b="0" i="0">
                <a:solidFill>
                  <a:srgbClr val="000000"/>
                </a:solidFill>
                <a:effectLst/>
                <a:latin typeface="Montserrat"/>
              </a:rPr>
              <a:t>Facebook Posts </a:t>
            </a:r>
          </a:p>
          <a:p>
            <a:pPr marL="285750" indent="-285750" algn="l" rtl="0" fontAlgn="base">
              <a:lnSpc>
                <a:spcPct val="150000"/>
              </a:lnSpc>
              <a:buFont typeface="Arial" panose="020B0604020202020204" pitchFamily="34" charset="0"/>
              <a:buChar char="•"/>
            </a:pPr>
            <a:r>
              <a:rPr lang="en-US">
                <a:solidFill>
                  <a:srgbClr val="000000"/>
                </a:solidFill>
                <a:latin typeface="Montserrat"/>
              </a:rPr>
              <a:t>Local Media outlets </a:t>
            </a:r>
          </a:p>
          <a:p>
            <a:pPr marL="285750" indent="-285750" algn="l" rtl="0" fontAlgn="base">
              <a:lnSpc>
                <a:spcPct val="150000"/>
              </a:lnSpc>
              <a:buFont typeface="Arial" panose="020B0604020202020204" pitchFamily="34" charset="0"/>
              <a:buChar char="•"/>
            </a:pPr>
            <a:r>
              <a:rPr lang="en-US" b="0" i="0">
                <a:solidFill>
                  <a:srgbClr val="000000"/>
                </a:solidFill>
                <a:effectLst/>
                <a:latin typeface="Montserrat"/>
              </a:rPr>
              <a:t>DPW website </a:t>
            </a:r>
          </a:p>
        </p:txBody>
      </p:sp>
      <p:pic>
        <p:nvPicPr>
          <p:cNvPr id="12" name="Content Placeholder 7" descr="A collage of a poster&#10;&#10;AI-generated content may be incorrect.">
            <a:extLst>
              <a:ext uri="{FF2B5EF4-FFF2-40B4-BE49-F238E27FC236}">
                <a16:creationId xmlns:a16="http://schemas.microsoft.com/office/drawing/2014/main" id="{CE93B9D1-8EB1-4C70-138F-83D85B11980A}"/>
              </a:ext>
            </a:extLst>
          </p:cNvPr>
          <p:cNvPicPr>
            <a:picLocks noGrp="1" noChangeAspect="1"/>
          </p:cNvPicPr>
          <p:nvPr>
            <p:ph idx="1"/>
          </p:nvPr>
        </p:nvPicPr>
        <p:blipFill>
          <a:blip r:embed="rId8">
            <a:extLst>
              <a:ext uri="{28A0092B-C50C-407E-A947-70E740481C1C}">
                <a14:useLocalDpi xmlns:a14="http://schemas.microsoft.com/office/drawing/2010/main" val="0"/>
              </a:ext>
            </a:extLst>
          </a:blip>
          <a:srcRect t="64195" r="4545" b="25706"/>
          <a:stretch/>
        </p:blipFill>
        <p:spPr>
          <a:xfrm>
            <a:off x="1797875" y="5335511"/>
            <a:ext cx="7865093" cy="1076886"/>
          </a:xfrm>
        </p:spPr>
      </p:pic>
    </p:spTree>
    <p:extLst>
      <p:ext uri="{BB962C8B-B14F-4D97-AF65-F5344CB8AC3E}">
        <p14:creationId xmlns:p14="http://schemas.microsoft.com/office/powerpoint/2010/main" val="682205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F6684-33B4-B24C-E986-B534764C1474}"/>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FF5617E3-39E9-2745-F600-642713C3CA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5" name="Graphic 4">
            <a:extLst>
              <a:ext uri="{FF2B5EF4-FFF2-40B4-BE49-F238E27FC236}">
                <a16:creationId xmlns:a16="http://schemas.microsoft.com/office/drawing/2014/main" id="{CCCB45A2-2391-138D-D2B9-E8F75D74DD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496" y="242223"/>
            <a:ext cx="5043864" cy="540414"/>
          </a:xfrm>
          <a:prstGeom prst="rect">
            <a:avLst/>
          </a:prstGeom>
        </p:spPr>
      </p:pic>
      <p:sp>
        <p:nvSpPr>
          <p:cNvPr id="9" name="Title 1">
            <a:extLst>
              <a:ext uri="{FF2B5EF4-FFF2-40B4-BE49-F238E27FC236}">
                <a16:creationId xmlns:a16="http://schemas.microsoft.com/office/drawing/2014/main" id="{8C6B5720-C60E-CA2A-DC84-A67146B92685}"/>
              </a:ext>
            </a:extLst>
          </p:cNvPr>
          <p:cNvSpPr txBox="1">
            <a:spLocks/>
          </p:cNvSpPr>
          <p:nvPr/>
        </p:nvSpPr>
        <p:spPr>
          <a:xfrm>
            <a:off x="249496" y="1305290"/>
            <a:ext cx="9869864" cy="720905"/>
          </a:xfrm>
          <a:prstGeom prst="rect">
            <a:avLst/>
          </a:prstGeom>
          <a:effectLst/>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5200" b="1">
              <a:latin typeface="Montserrat" panose="00000500000000000000" pitchFamily="2" charset="0"/>
            </a:endParaRPr>
          </a:p>
        </p:txBody>
      </p:sp>
      <p:pic>
        <p:nvPicPr>
          <p:cNvPr id="11" name="Picture 10" descr="A blue and purple curved line&#10;&#10;AI-generated content may be incorrect.">
            <a:extLst>
              <a:ext uri="{FF2B5EF4-FFF2-40B4-BE49-F238E27FC236}">
                <a16:creationId xmlns:a16="http://schemas.microsoft.com/office/drawing/2014/main" id="{C633F76E-5827-31E0-A68A-FCC2F10F7E62}"/>
              </a:ext>
            </a:extLst>
          </p:cNvPr>
          <p:cNvPicPr>
            <a:picLocks noChangeAspect="1"/>
          </p:cNvPicPr>
          <p:nvPr/>
        </p:nvPicPr>
        <p:blipFill>
          <a:blip r:embed="rId6">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B6AAF319-FA09-AB13-27FF-4BBC90171489}"/>
              </a:ext>
            </a:extLst>
          </p:cNvPr>
          <p:cNvPicPr>
            <a:picLocks noChangeAspect="1"/>
          </p:cNvPicPr>
          <p:nvPr/>
        </p:nvPicPr>
        <p:blipFill>
          <a:blip r:embed="rId7">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sp>
        <p:nvSpPr>
          <p:cNvPr id="6" name="TextBox 5">
            <a:extLst>
              <a:ext uri="{FF2B5EF4-FFF2-40B4-BE49-F238E27FC236}">
                <a16:creationId xmlns:a16="http://schemas.microsoft.com/office/drawing/2014/main" id="{249DC07C-FDE6-0854-7A58-77BD65E217E1}"/>
              </a:ext>
            </a:extLst>
          </p:cNvPr>
          <p:cNvSpPr txBox="1"/>
          <p:nvPr/>
        </p:nvSpPr>
        <p:spPr>
          <a:xfrm>
            <a:off x="370044" y="1021346"/>
            <a:ext cx="10745810" cy="769441"/>
          </a:xfrm>
          <a:prstGeom prst="rect">
            <a:avLst/>
          </a:prstGeom>
          <a:noFill/>
        </p:spPr>
        <p:txBody>
          <a:bodyPr wrap="square" lIns="91440" tIns="45720" rIns="91440" bIns="45720" anchor="t">
            <a:spAutoFit/>
          </a:bodyPr>
          <a:lstStyle/>
          <a:p>
            <a:r>
              <a:rPr lang="en-US" sz="4400" b="1">
                <a:solidFill>
                  <a:srgbClr val="000000"/>
                </a:solidFill>
                <a:latin typeface="+mj-lt"/>
              </a:rPr>
              <a:t>Committees</a:t>
            </a:r>
            <a:endParaRPr lang="en-US"/>
          </a:p>
        </p:txBody>
      </p:sp>
      <p:sp>
        <p:nvSpPr>
          <p:cNvPr id="7" name="TextBox 6">
            <a:extLst>
              <a:ext uri="{FF2B5EF4-FFF2-40B4-BE49-F238E27FC236}">
                <a16:creationId xmlns:a16="http://schemas.microsoft.com/office/drawing/2014/main" id="{8AD7E74E-1326-4A58-7093-F5801871EC78}"/>
              </a:ext>
            </a:extLst>
          </p:cNvPr>
          <p:cNvSpPr txBox="1"/>
          <p:nvPr/>
        </p:nvSpPr>
        <p:spPr>
          <a:xfrm>
            <a:off x="424542" y="1924806"/>
            <a:ext cx="3385458" cy="369332"/>
          </a:xfrm>
          <a:prstGeom prst="rect">
            <a:avLst/>
          </a:prstGeom>
          <a:noFill/>
        </p:spPr>
        <p:txBody>
          <a:bodyPr wrap="square">
            <a:spAutoFit/>
          </a:bodyPr>
          <a:lstStyle/>
          <a:p>
            <a:pPr algn="l" rtl="0" fontAlgn="base">
              <a:buNone/>
            </a:pPr>
            <a:endParaRPr lang="en-US" b="0" i="0">
              <a:solidFill>
                <a:srgbClr val="000000"/>
              </a:solidFill>
              <a:effectLst/>
              <a:latin typeface="Arial" panose="020B0604020202020204" pitchFamily="34" charset="0"/>
            </a:endParaRPr>
          </a:p>
        </p:txBody>
      </p:sp>
      <p:sp>
        <p:nvSpPr>
          <p:cNvPr id="10" name="TextBox 9">
            <a:extLst>
              <a:ext uri="{FF2B5EF4-FFF2-40B4-BE49-F238E27FC236}">
                <a16:creationId xmlns:a16="http://schemas.microsoft.com/office/drawing/2014/main" id="{E2103714-5095-8CD3-4486-9BAD7737598B}"/>
              </a:ext>
            </a:extLst>
          </p:cNvPr>
          <p:cNvSpPr txBox="1"/>
          <p:nvPr/>
        </p:nvSpPr>
        <p:spPr>
          <a:xfrm>
            <a:off x="424542" y="1848474"/>
            <a:ext cx="3385458" cy="646331"/>
          </a:xfrm>
          <a:prstGeom prst="rect">
            <a:avLst/>
          </a:prstGeom>
          <a:noFill/>
        </p:spPr>
        <p:txBody>
          <a:bodyPr wrap="square">
            <a:spAutoFit/>
          </a:bodyPr>
          <a:lstStyle/>
          <a:p>
            <a:pPr algn="l" rtl="0" fontAlgn="base">
              <a:buNone/>
            </a:pPr>
            <a:r>
              <a:rPr lang="en-US" b="1" u="sng">
                <a:solidFill>
                  <a:srgbClr val="000000"/>
                </a:solidFill>
                <a:latin typeface="Montserrat" panose="00000500000000000000" pitchFamily="2" charset="0"/>
              </a:rPr>
              <a:t>Executive Committee</a:t>
            </a:r>
          </a:p>
          <a:p>
            <a:pPr algn="l" rtl="0" fontAlgn="base">
              <a:buNone/>
            </a:pPr>
            <a:r>
              <a:rPr lang="en-US">
                <a:solidFill>
                  <a:srgbClr val="000000"/>
                </a:solidFill>
                <a:latin typeface="Montserrat" panose="00000500000000000000" pitchFamily="2" charset="0"/>
              </a:rPr>
              <a:t>Oversee the Study </a:t>
            </a:r>
            <a:endParaRPr lang="en-US" b="0" i="0">
              <a:solidFill>
                <a:srgbClr val="000000"/>
              </a:solidFill>
              <a:effectLst/>
              <a:latin typeface="Montserrat" panose="00000500000000000000" pitchFamily="2" charset="0"/>
            </a:endParaRPr>
          </a:p>
        </p:txBody>
      </p:sp>
      <p:sp>
        <p:nvSpPr>
          <p:cNvPr id="12" name="TextBox 11">
            <a:extLst>
              <a:ext uri="{FF2B5EF4-FFF2-40B4-BE49-F238E27FC236}">
                <a16:creationId xmlns:a16="http://schemas.microsoft.com/office/drawing/2014/main" id="{89F19FA3-A5FD-BA6B-D86B-B8EC7B01CC46}"/>
              </a:ext>
            </a:extLst>
          </p:cNvPr>
          <p:cNvSpPr txBox="1"/>
          <p:nvPr/>
        </p:nvSpPr>
        <p:spPr>
          <a:xfrm>
            <a:off x="4114800" y="2026195"/>
            <a:ext cx="3385458" cy="369332"/>
          </a:xfrm>
          <a:prstGeom prst="rect">
            <a:avLst/>
          </a:prstGeom>
          <a:noFill/>
        </p:spPr>
        <p:txBody>
          <a:bodyPr wrap="square">
            <a:spAutoFit/>
          </a:bodyPr>
          <a:lstStyle/>
          <a:p>
            <a:pPr algn="l" rtl="0" fontAlgn="base">
              <a:buNone/>
            </a:pPr>
            <a:endParaRPr lang="en-US" b="0" i="0">
              <a:solidFill>
                <a:srgbClr val="000000"/>
              </a:solidFill>
              <a:effectLst/>
              <a:latin typeface="Arial" panose="020B0604020202020204" pitchFamily="34" charset="0"/>
            </a:endParaRPr>
          </a:p>
        </p:txBody>
      </p:sp>
      <p:sp>
        <p:nvSpPr>
          <p:cNvPr id="13" name="TextBox 12">
            <a:extLst>
              <a:ext uri="{FF2B5EF4-FFF2-40B4-BE49-F238E27FC236}">
                <a16:creationId xmlns:a16="http://schemas.microsoft.com/office/drawing/2014/main" id="{8C782EB9-2F9B-13CE-A03C-19B66E2983EB}"/>
              </a:ext>
            </a:extLst>
          </p:cNvPr>
          <p:cNvSpPr txBox="1"/>
          <p:nvPr/>
        </p:nvSpPr>
        <p:spPr>
          <a:xfrm>
            <a:off x="434311" y="2594028"/>
            <a:ext cx="3385458" cy="1200329"/>
          </a:xfrm>
          <a:prstGeom prst="rect">
            <a:avLst/>
          </a:prstGeom>
          <a:noFill/>
        </p:spPr>
        <p:txBody>
          <a:bodyPr wrap="square">
            <a:spAutoFit/>
          </a:bodyPr>
          <a:lstStyle/>
          <a:p>
            <a:pPr algn="l" rtl="0" fontAlgn="base">
              <a:buNone/>
            </a:pPr>
            <a:r>
              <a:rPr lang="en-US" b="1" i="0" u="sng">
                <a:solidFill>
                  <a:srgbClr val="000000"/>
                </a:solidFill>
                <a:effectLst/>
                <a:latin typeface="Montserrat" panose="00000500000000000000" pitchFamily="2" charset="0"/>
              </a:rPr>
              <a:t>Technical Committee </a:t>
            </a:r>
          </a:p>
          <a:p>
            <a:pPr algn="l" rtl="0" fontAlgn="base">
              <a:buNone/>
            </a:pPr>
            <a:r>
              <a:rPr lang="en-US" b="0" i="0">
                <a:solidFill>
                  <a:srgbClr val="000000"/>
                </a:solidFill>
                <a:effectLst/>
                <a:latin typeface="Montserrat" panose="00000500000000000000" pitchFamily="2" charset="0"/>
              </a:rPr>
              <a:t>Provide input on the technical aspects of the study </a:t>
            </a:r>
            <a:r>
              <a:rPr lang="en-US" b="0" i="0">
                <a:solidFill>
                  <a:srgbClr val="000000"/>
                </a:solidFill>
                <a:effectLst/>
                <a:latin typeface="Arial" panose="020B0604020202020204" pitchFamily="34" charset="0"/>
              </a:rPr>
              <a:t>	</a:t>
            </a:r>
          </a:p>
        </p:txBody>
      </p:sp>
      <p:sp>
        <p:nvSpPr>
          <p:cNvPr id="14" name="TextBox 13">
            <a:extLst>
              <a:ext uri="{FF2B5EF4-FFF2-40B4-BE49-F238E27FC236}">
                <a16:creationId xmlns:a16="http://schemas.microsoft.com/office/drawing/2014/main" id="{5F98C147-91FC-25EE-1932-47FCDDEE446B}"/>
              </a:ext>
            </a:extLst>
          </p:cNvPr>
          <p:cNvSpPr txBox="1"/>
          <p:nvPr/>
        </p:nvSpPr>
        <p:spPr>
          <a:xfrm>
            <a:off x="432852" y="3938983"/>
            <a:ext cx="5097739" cy="1754326"/>
          </a:xfrm>
          <a:prstGeom prst="rect">
            <a:avLst/>
          </a:prstGeom>
          <a:noFill/>
        </p:spPr>
        <p:txBody>
          <a:bodyPr wrap="square" lIns="91440" tIns="45720" rIns="91440" bIns="45720" anchor="t">
            <a:spAutoFit/>
          </a:bodyPr>
          <a:lstStyle/>
          <a:p>
            <a:pPr algn="l" rtl="0" fontAlgn="base">
              <a:buNone/>
            </a:pPr>
            <a:r>
              <a:rPr lang="en-US" b="1" i="0" u="sng">
                <a:solidFill>
                  <a:srgbClr val="000000"/>
                </a:solidFill>
                <a:effectLst/>
                <a:latin typeface="Montserrat"/>
              </a:rPr>
              <a:t>Community Advisory Committee </a:t>
            </a:r>
          </a:p>
          <a:p>
            <a:pPr algn="l" rtl="0" fontAlgn="base">
              <a:buNone/>
            </a:pPr>
            <a:r>
              <a:rPr lang="en-US" b="0" i="0">
                <a:solidFill>
                  <a:srgbClr val="000000"/>
                </a:solidFill>
                <a:effectLst/>
                <a:latin typeface="Montserrat"/>
              </a:rPr>
              <a:t>Participate through public meetings, help promote the study through their networks</a:t>
            </a:r>
          </a:p>
          <a:p>
            <a:endParaRPr lang="en-US">
              <a:solidFill>
                <a:srgbClr val="000000"/>
              </a:solidFill>
              <a:latin typeface="Montserrat"/>
            </a:endParaRPr>
          </a:p>
          <a:p>
            <a:pPr algn="l" rtl="0" fontAlgn="base">
              <a:buNone/>
            </a:pPr>
            <a:r>
              <a:rPr lang="en-US">
                <a:solidFill>
                  <a:srgbClr val="000000"/>
                </a:solidFill>
                <a:latin typeface="Montserrat"/>
              </a:rPr>
              <a:t>Provide input to reflect community perspective </a:t>
            </a:r>
            <a:endParaRPr lang="en-US" b="0" i="0">
              <a:solidFill>
                <a:srgbClr val="000000"/>
              </a:solidFill>
              <a:effectLst/>
              <a:latin typeface="Montserrat"/>
            </a:endParaRPr>
          </a:p>
        </p:txBody>
      </p:sp>
      <p:sp>
        <p:nvSpPr>
          <p:cNvPr id="15" name="Graphic 6" descr="An organic shape">
            <a:extLst>
              <a:ext uri="{FF2B5EF4-FFF2-40B4-BE49-F238E27FC236}">
                <a16:creationId xmlns:a16="http://schemas.microsoft.com/office/drawing/2014/main" id="{C058885E-05E1-A9B0-4E8F-9BDD974814F9}"/>
              </a:ext>
            </a:extLst>
          </p:cNvPr>
          <p:cNvSpPr/>
          <p:nvPr/>
        </p:nvSpPr>
        <p:spPr>
          <a:xfrm>
            <a:off x="6356518" y="1844890"/>
            <a:ext cx="5439344" cy="4399196"/>
          </a:xfrm>
          <a:prstGeom prst="round2DiagRect">
            <a:avLst>
              <a:gd name="adj1" fmla="val 0"/>
              <a:gd name="adj2" fmla="val 16628"/>
            </a:avLst>
          </a:prstGeom>
          <a:solidFill>
            <a:srgbClr val="272362"/>
          </a:solidFill>
          <a:ln w="9525" cap="flat">
            <a:noFill/>
            <a:prstDash val="solid"/>
            <a:miter/>
          </a:ln>
        </p:spPr>
        <p:txBody>
          <a:bodyPr rtlCol="0" anchor="ctr"/>
          <a:lstStyle/>
          <a:p>
            <a:endParaRPr lang="en-US"/>
          </a:p>
        </p:txBody>
      </p:sp>
      <p:pic>
        <p:nvPicPr>
          <p:cNvPr id="24" name="Picture 23" descr="A black background with a black square&#10;&#10;AI-generated content may be incorrect.">
            <a:extLst>
              <a:ext uri="{FF2B5EF4-FFF2-40B4-BE49-F238E27FC236}">
                <a16:creationId xmlns:a16="http://schemas.microsoft.com/office/drawing/2014/main" id="{9D85F92F-721A-7187-5550-11C3386E08BB}"/>
              </a:ext>
            </a:extLst>
          </p:cNvPr>
          <p:cNvPicPr>
            <a:picLocks noChangeAspect="1"/>
          </p:cNvPicPr>
          <p:nvPr/>
        </p:nvPicPr>
        <p:blipFill>
          <a:blip r:embed="rId8">
            <a:lum bright="70000" contrast="-70000"/>
            <a:extLst>
              <a:ext uri="{28A0092B-C50C-407E-A947-70E740481C1C}">
                <a14:useLocalDpi xmlns:a14="http://schemas.microsoft.com/office/drawing/2010/main" val="0"/>
              </a:ext>
            </a:extLst>
          </a:blip>
          <a:srcRect b="20568"/>
          <a:stretch/>
        </p:blipFill>
        <p:spPr>
          <a:xfrm>
            <a:off x="9036699" y="1885453"/>
            <a:ext cx="2759163" cy="2191648"/>
          </a:xfrm>
          <a:prstGeom prst="rect">
            <a:avLst/>
          </a:prstGeom>
        </p:spPr>
      </p:pic>
      <p:pic>
        <p:nvPicPr>
          <p:cNvPr id="26" name="Picture 25" descr="A black background with a black square&#10;&#10;AI-generated content may be incorrect.">
            <a:extLst>
              <a:ext uri="{FF2B5EF4-FFF2-40B4-BE49-F238E27FC236}">
                <a16:creationId xmlns:a16="http://schemas.microsoft.com/office/drawing/2014/main" id="{99AC6588-0959-B005-8F15-CAB8B1724595}"/>
              </a:ext>
            </a:extLst>
          </p:cNvPr>
          <p:cNvPicPr>
            <a:picLocks noChangeAspect="1"/>
          </p:cNvPicPr>
          <p:nvPr/>
        </p:nvPicPr>
        <p:blipFill>
          <a:blip r:embed="rId9">
            <a:lum bright="70000" contrast="-70000"/>
            <a:extLst>
              <a:ext uri="{28A0092B-C50C-407E-A947-70E740481C1C}">
                <a14:useLocalDpi xmlns:a14="http://schemas.microsoft.com/office/drawing/2010/main" val="0"/>
              </a:ext>
            </a:extLst>
          </a:blip>
          <a:srcRect b="18405"/>
          <a:stretch/>
        </p:blipFill>
        <p:spPr>
          <a:xfrm>
            <a:off x="6743904" y="2302193"/>
            <a:ext cx="2620855" cy="2138482"/>
          </a:xfrm>
          <a:prstGeom prst="rect">
            <a:avLst/>
          </a:prstGeom>
        </p:spPr>
      </p:pic>
      <p:pic>
        <p:nvPicPr>
          <p:cNvPr id="32" name="Picture 31" descr="A black background with a black square&#10;&#10;AI-generated content may be incorrect.">
            <a:extLst>
              <a:ext uri="{FF2B5EF4-FFF2-40B4-BE49-F238E27FC236}">
                <a16:creationId xmlns:a16="http://schemas.microsoft.com/office/drawing/2014/main" id="{AE574125-9C76-F9C8-F971-89D9D113EC6D}"/>
              </a:ext>
            </a:extLst>
          </p:cNvPr>
          <p:cNvPicPr>
            <a:picLocks noChangeAspect="1"/>
          </p:cNvPicPr>
          <p:nvPr/>
        </p:nvPicPr>
        <p:blipFill>
          <a:blip r:embed="rId10">
            <a:lum bright="70000" contrast="-70000"/>
            <a:extLst>
              <a:ext uri="{28A0092B-C50C-407E-A947-70E740481C1C}">
                <a14:useLocalDpi xmlns:a14="http://schemas.microsoft.com/office/drawing/2010/main" val="0"/>
              </a:ext>
            </a:extLst>
          </a:blip>
          <a:srcRect b="16044"/>
          <a:stretch/>
        </p:blipFill>
        <p:spPr>
          <a:xfrm>
            <a:off x="7654401" y="3990856"/>
            <a:ext cx="2759163" cy="2316486"/>
          </a:xfrm>
          <a:prstGeom prst="rect">
            <a:avLst/>
          </a:prstGeom>
        </p:spPr>
      </p:pic>
    </p:spTree>
    <p:extLst>
      <p:ext uri="{BB962C8B-B14F-4D97-AF65-F5344CB8AC3E}">
        <p14:creationId xmlns:p14="http://schemas.microsoft.com/office/powerpoint/2010/main" val="4123274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0C29F89-022F-B729-FAF1-07AF81A4BB99}"/>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7D64039A-1B83-AE3A-D0CC-C2CB2527F6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5" name="Graphic 4">
            <a:extLst>
              <a:ext uri="{FF2B5EF4-FFF2-40B4-BE49-F238E27FC236}">
                <a16:creationId xmlns:a16="http://schemas.microsoft.com/office/drawing/2014/main" id="{E056197A-AA07-96B3-FD5E-91EBCD5216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496" y="242223"/>
            <a:ext cx="5043864" cy="540414"/>
          </a:xfrm>
          <a:prstGeom prst="rect">
            <a:avLst/>
          </a:prstGeom>
        </p:spPr>
      </p:pic>
      <p:sp>
        <p:nvSpPr>
          <p:cNvPr id="9" name="Title 1">
            <a:extLst>
              <a:ext uri="{FF2B5EF4-FFF2-40B4-BE49-F238E27FC236}">
                <a16:creationId xmlns:a16="http://schemas.microsoft.com/office/drawing/2014/main" id="{98A10B26-D41D-9DD0-C8D5-03014000764A}"/>
              </a:ext>
            </a:extLst>
          </p:cNvPr>
          <p:cNvSpPr txBox="1">
            <a:spLocks/>
          </p:cNvSpPr>
          <p:nvPr/>
        </p:nvSpPr>
        <p:spPr>
          <a:xfrm>
            <a:off x="249496" y="1305290"/>
            <a:ext cx="9869864" cy="720905"/>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Technical Committee </a:t>
            </a:r>
          </a:p>
          <a:p>
            <a:endParaRPr lang="en-US" sz="5200" b="1">
              <a:latin typeface="Montserrat" panose="00000500000000000000" pitchFamily="2" charset="0"/>
            </a:endParaRPr>
          </a:p>
        </p:txBody>
      </p:sp>
      <p:pic>
        <p:nvPicPr>
          <p:cNvPr id="11" name="Picture 10" descr="A blue and purple curved line&#10;&#10;AI-generated content may be incorrect.">
            <a:extLst>
              <a:ext uri="{FF2B5EF4-FFF2-40B4-BE49-F238E27FC236}">
                <a16:creationId xmlns:a16="http://schemas.microsoft.com/office/drawing/2014/main" id="{A57FE87D-B25A-85EE-3EDC-8E8529D2742C}"/>
              </a:ext>
            </a:extLst>
          </p:cNvPr>
          <p:cNvPicPr>
            <a:picLocks noChangeAspect="1"/>
          </p:cNvPicPr>
          <p:nvPr/>
        </p:nvPicPr>
        <p:blipFill>
          <a:blip r:embed="rId7">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A7FB6806-07D4-9B0E-0515-CE23B9CCFFD1}"/>
              </a:ext>
            </a:extLst>
          </p:cNvPr>
          <p:cNvPicPr>
            <a:picLocks noChangeAspect="1"/>
          </p:cNvPicPr>
          <p:nvPr/>
        </p:nvPicPr>
        <p:blipFill>
          <a:blip r:embed="rId8">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sp>
        <p:nvSpPr>
          <p:cNvPr id="6" name="TextBox 5">
            <a:extLst>
              <a:ext uri="{FF2B5EF4-FFF2-40B4-BE49-F238E27FC236}">
                <a16:creationId xmlns:a16="http://schemas.microsoft.com/office/drawing/2014/main" id="{FFC097B3-E574-A114-A9B4-DD846E993A2A}"/>
              </a:ext>
            </a:extLst>
          </p:cNvPr>
          <p:cNvSpPr txBox="1"/>
          <p:nvPr/>
        </p:nvSpPr>
        <p:spPr>
          <a:xfrm>
            <a:off x="424542" y="1852920"/>
            <a:ext cx="5944628" cy="4893647"/>
          </a:xfrm>
          <a:prstGeom prst="rect">
            <a:avLst/>
          </a:prstGeom>
          <a:noFill/>
        </p:spPr>
        <p:txBody>
          <a:bodyPr wrap="square" lIns="91440" tIns="45720" rIns="91440" bIns="45720" anchor="t">
            <a:spAutoFit/>
          </a:bodyPr>
          <a:lstStyle/>
          <a:p>
            <a:pPr algn="l" rtl="0" fontAlgn="base">
              <a:buNone/>
            </a:pPr>
            <a:r>
              <a:rPr lang="en-US" sz="3600">
                <a:solidFill>
                  <a:srgbClr val="000000"/>
                </a:solidFill>
                <a:latin typeface="Montserrat"/>
              </a:rPr>
              <a:t>Role</a:t>
            </a:r>
          </a:p>
          <a:p>
            <a:r>
              <a:rPr lang="en-US" sz="2000">
                <a:solidFill>
                  <a:srgbClr val="000000"/>
                </a:solidFill>
                <a:latin typeface="Montserrat"/>
              </a:rPr>
              <a:t>The purpose of the technical committee</a:t>
            </a:r>
          </a:p>
          <a:p>
            <a:r>
              <a:rPr lang="en-US" sz="2000">
                <a:solidFill>
                  <a:srgbClr val="000000"/>
                </a:solidFill>
                <a:latin typeface="Montserrat"/>
              </a:rPr>
              <a:t>Provide insight and direction on technical aspects.</a:t>
            </a:r>
          </a:p>
          <a:p>
            <a:pPr marL="342900" indent="-342900">
              <a:buFont typeface="Arial" panose="020B0604020202020204" pitchFamily="34" charset="0"/>
              <a:buChar char="•"/>
            </a:pPr>
            <a:endParaRPr lang="en-US" sz="2000">
              <a:solidFill>
                <a:srgbClr val="000000"/>
              </a:solidFill>
              <a:latin typeface="Montserrat"/>
            </a:endParaRPr>
          </a:p>
          <a:p>
            <a:endParaRPr lang="en-US" sz="2000">
              <a:solidFill>
                <a:srgbClr val="000000"/>
              </a:solidFill>
              <a:latin typeface="Montserrat"/>
            </a:endParaRPr>
          </a:p>
          <a:p>
            <a:endParaRPr lang="en-US" sz="2000">
              <a:solidFill>
                <a:srgbClr val="000000"/>
              </a:solidFill>
              <a:latin typeface="Montserrat"/>
            </a:endParaRPr>
          </a:p>
          <a:p>
            <a:r>
              <a:rPr lang="en-US" sz="3600">
                <a:solidFill>
                  <a:srgbClr val="000000"/>
                </a:solidFill>
                <a:latin typeface="Montserrat"/>
              </a:rPr>
              <a:t>Meeting Format</a:t>
            </a:r>
          </a:p>
          <a:p>
            <a:r>
              <a:rPr lang="en-US" sz="2000">
                <a:solidFill>
                  <a:srgbClr val="000000"/>
                </a:solidFill>
                <a:latin typeface="Montserrat"/>
              </a:rPr>
              <a:t>The Technical Committee will continue to be engaged throughout the project by email and at least one to two future meetings.</a:t>
            </a:r>
          </a:p>
          <a:p>
            <a:endParaRPr lang="en-US" sz="2000">
              <a:solidFill>
                <a:srgbClr val="000000"/>
              </a:solidFill>
              <a:latin typeface="Montserrat"/>
            </a:endParaRPr>
          </a:p>
          <a:p>
            <a:endParaRPr lang="en-US" sz="2000">
              <a:solidFill>
                <a:srgbClr val="000000"/>
              </a:solidFill>
              <a:latin typeface="Montserrat"/>
            </a:endParaRPr>
          </a:p>
          <a:p>
            <a:endParaRPr lang="en-US" sz="2000">
              <a:solidFill>
                <a:srgbClr val="000000"/>
              </a:solidFill>
              <a:latin typeface="Montserrat"/>
            </a:endParaRPr>
          </a:p>
        </p:txBody>
      </p:sp>
      <p:sp>
        <p:nvSpPr>
          <p:cNvPr id="12" name="Graphic 6" descr="An organic shape">
            <a:extLst>
              <a:ext uri="{FF2B5EF4-FFF2-40B4-BE49-F238E27FC236}">
                <a16:creationId xmlns:a16="http://schemas.microsoft.com/office/drawing/2014/main" id="{4D01A252-7D4E-A26B-5D6F-E99C1362B6AA}"/>
              </a:ext>
            </a:extLst>
          </p:cNvPr>
          <p:cNvSpPr/>
          <p:nvPr/>
        </p:nvSpPr>
        <p:spPr>
          <a:xfrm>
            <a:off x="7010400" y="1844890"/>
            <a:ext cx="4785462" cy="4399196"/>
          </a:xfrm>
          <a:prstGeom prst="round2DiagRect">
            <a:avLst>
              <a:gd name="adj1" fmla="val 0"/>
              <a:gd name="adj2" fmla="val 16628"/>
            </a:avLst>
          </a:prstGeom>
          <a:solidFill>
            <a:srgbClr val="DF0689"/>
          </a:solidFill>
          <a:ln w="9525" cap="flat">
            <a:noFill/>
            <a:prstDash val="solid"/>
            <a:miter/>
          </a:ln>
        </p:spPr>
        <p:txBody>
          <a:bodyPr rtlCol="0" anchor="ctr"/>
          <a:lstStyle/>
          <a:p>
            <a:endParaRPr lang="en-US"/>
          </a:p>
        </p:txBody>
      </p:sp>
      <p:pic>
        <p:nvPicPr>
          <p:cNvPr id="8" name="Picture 7">
            <a:extLst>
              <a:ext uri="{FF2B5EF4-FFF2-40B4-BE49-F238E27FC236}">
                <a16:creationId xmlns:a16="http://schemas.microsoft.com/office/drawing/2014/main" id="{E907413D-7E4E-F002-A79B-798345D56C3F}"/>
              </a:ext>
            </a:extLst>
          </p:cNvPr>
          <p:cNvPicPr>
            <a:picLocks noChangeAspect="1"/>
          </p:cNvPicPr>
          <p:nvPr/>
        </p:nvPicPr>
        <p:blipFill>
          <a:blip r:embed="rId9">
            <a:lum bright="70000" contrast="-70000"/>
            <a:extLst>
              <a:ext uri="{BEBA8EAE-BF5A-486C-A8C5-ECC9F3942E4B}">
                <a14:imgProps xmlns:a14="http://schemas.microsoft.com/office/drawing/2010/main">
                  <a14:imgLayer r:embed="rId10">
                    <a14:imgEffect>
                      <a14:backgroundRemoval t="9633" b="94037" l="10000" r="90000">
                        <a14:foregroundMark x1="57021" y1="28670" x2="57021" y2="28670"/>
                        <a14:foregroundMark x1="69574" y1="31422" x2="69574" y2="31422"/>
                        <a14:foregroundMark x1="37021" y1="32110" x2="37021" y2="32110"/>
                        <a14:foregroundMark x1="28298" y1="57110" x2="28298" y2="57110"/>
                        <a14:foregroundMark x1="24255" y1="79358" x2="24255" y2="79358"/>
                        <a14:foregroundMark x1="34255" y1="89908" x2="34255" y2="89908"/>
                        <a14:foregroundMark x1="52979" y1="90138" x2="52979" y2="90138"/>
                        <a14:foregroundMark x1="61702" y1="85550" x2="61702" y2="85550"/>
                        <a14:foregroundMark x1="72340" y1="94037" x2="72340" y2="94037"/>
                        <a14:foregroundMark x1="80851" y1="79817" x2="80851" y2="79817"/>
                        <a14:foregroundMark x1="86809" y1="65138" x2="86809" y2="65138"/>
                      </a14:backgroundRemoval>
                    </a14:imgEffect>
                  </a14:imgLayer>
                </a14:imgProps>
              </a:ext>
            </a:extLst>
          </a:blip>
          <a:stretch>
            <a:fillRect/>
          </a:stretch>
        </p:blipFill>
        <p:spPr>
          <a:xfrm>
            <a:off x="7580534" y="2224500"/>
            <a:ext cx="3645194" cy="3381499"/>
          </a:xfrm>
          <a:prstGeom prst="rect">
            <a:avLst/>
          </a:prstGeom>
        </p:spPr>
      </p:pic>
    </p:spTree>
    <p:extLst>
      <p:ext uri="{BB962C8B-B14F-4D97-AF65-F5344CB8AC3E}">
        <p14:creationId xmlns:p14="http://schemas.microsoft.com/office/powerpoint/2010/main" val="428490132"/>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58D3898-3843-3670-FE80-828015471559}"/>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D3445568-E431-4B93-0789-F7DB978B8B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5" name="Graphic 4">
            <a:extLst>
              <a:ext uri="{FF2B5EF4-FFF2-40B4-BE49-F238E27FC236}">
                <a16:creationId xmlns:a16="http://schemas.microsoft.com/office/drawing/2014/main" id="{4BAB37B0-0973-2E34-532F-D03570811D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496" y="242223"/>
            <a:ext cx="5043864" cy="540414"/>
          </a:xfrm>
          <a:prstGeom prst="rect">
            <a:avLst/>
          </a:prstGeom>
        </p:spPr>
      </p:pic>
      <p:sp>
        <p:nvSpPr>
          <p:cNvPr id="9" name="Title 1">
            <a:extLst>
              <a:ext uri="{FF2B5EF4-FFF2-40B4-BE49-F238E27FC236}">
                <a16:creationId xmlns:a16="http://schemas.microsoft.com/office/drawing/2014/main" id="{B18C804D-7652-03C0-70D1-6C824BF140FC}"/>
              </a:ext>
            </a:extLst>
          </p:cNvPr>
          <p:cNvSpPr txBox="1">
            <a:spLocks/>
          </p:cNvSpPr>
          <p:nvPr/>
        </p:nvSpPr>
        <p:spPr>
          <a:xfrm>
            <a:off x="249496" y="1305290"/>
            <a:ext cx="9869864" cy="720905"/>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Technical Committee </a:t>
            </a:r>
          </a:p>
          <a:p>
            <a:endParaRPr lang="en-US" sz="5200" b="1">
              <a:latin typeface="Montserrat" panose="00000500000000000000" pitchFamily="2" charset="0"/>
            </a:endParaRPr>
          </a:p>
        </p:txBody>
      </p:sp>
      <p:pic>
        <p:nvPicPr>
          <p:cNvPr id="11" name="Picture 10" descr="A blue and purple curved line&#10;&#10;AI-generated content may be incorrect.">
            <a:extLst>
              <a:ext uri="{FF2B5EF4-FFF2-40B4-BE49-F238E27FC236}">
                <a16:creationId xmlns:a16="http://schemas.microsoft.com/office/drawing/2014/main" id="{A45A3CCC-DE61-5B79-0B58-2091E5E4980E}"/>
              </a:ext>
            </a:extLst>
          </p:cNvPr>
          <p:cNvPicPr>
            <a:picLocks noChangeAspect="1"/>
          </p:cNvPicPr>
          <p:nvPr/>
        </p:nvPicPr>
        <p:blipFill>
          <a:blip r:embed="rId6">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67795EEC-A2D2-2A1B-2FC7-44274E3A95BB}"/>
              </a:ext>
            </a:extLst>
          </p:cNvPr>
          <p:cNvPicPr>
            <a:picLocks noChangeAspect="1"/>
          </p:cNvPicPr>
          <p:nvPr/>
        </p:nvPicPr>
        <p:blipFill>
          <a:blip r:embed="rId7">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sp>
        <p:nvSpPr>
          <p:cNvPr id="12" name="Graphic 6" descr="An organic shape">
            <a:extLst>
              <a:ext uri="{FF2B5EF4-FFF2-40B4-BE49-F238E27FC236}">
                <a16:creationId xmlns:a16="http://schemas.microsoft.com/office/drawing/2014/main" id="{74637204-AE67-282B-3742-0E15C2AA6F86}"/>
              </a:ext>
            </a:extLst>
          </p:cNvPr>
          <p:cNvSpPr/>
          <p:nvPr/>
        </p:nvSpPr>
        <p:spPr>
          <a:xfrm>
            <a:off x="6356518" y="1844890"/>
            <a:ext cx="5439344" cy="4399196"/>
          </a:xfrm>
          <a:prstGeom prst="round2DiagRect">
            <a:avLst>
              <a:gd name="adj1" fmla="val 0"/>
              <a:gd name="adj2" fmla="val 16628"/>
            </a:avLst>
          </a:prstGeom>
          <a:solidFill>
            <a:srgbClr val="EF5826"/>
          </a:solidFill>
          <a:ln w="9525" cap="flat">
            <a:noFill/>
            <a:prstDash val="solid"/>
            <a:miter/>
          </a:ln>
        </p:spPr>
        <p:txBody>
          <a:bodyPr rtlCol="0" anchor="ctr"/>
          <a:lstStyle/>
          <a:p>
            <a:endParaRPr lang="en-US"/>
          </a:p>
        </p:txBody>
      </p:sp>
      <p:sp>
        <p:nvSpPr>
          <p:cNvPr id="14" name="TextBox 13">
            <a:extLst>
              <a:ext uri="{FF2B5EF4-FFF2-40B4-BE49-F238E27FC236}">
                <a16:creationId xmlns:a16="http://schemas.microsoft.com/office/drawing/2014/main" id="{AC26E868-139F-C059-E85C-2029D9BAC708}"/>
              </a:ext>
            </a:extLst>
          </p:cNvPr>
          <p:cNvSpPr txBox="1"/>
          <p:nvPr/>
        </p:nvSpPr>
        <p:spPr>
          <a:xfrm>
            <a:off x="381410" y="1723524"/>
            <a:ext cx="5858364" cy="4585871"/>
          </a:xfrm>
          <a:prstGeom prst="rect">
            <a:avLst/>
          </a:prstGeom>
          <a:noFill/>
        </p:spPr>
        <p:txBody>
          <a:bodyPr wrap="square" lIns="91440" tIns="45720" rIns="91440" bIns="45720" anchor="t">
            <a:spAutoFit/>
          </a:bodyPr>
          <a:lstStyle/>
          <a:p>
            <a:r>
              <a:rPr lang="en-US" sz="3600">
                <a:solidFill>
                  <a:srgbClr val="000000"/>
                </a:solidFill>
                <a:latin typeface="Montserrat"/>
              </a:rPr>
              <a:t>Role</a:t>
            </a:r>
          </a:p>
          <a:p>
            <a:r>
              <a:rPr lang="en-US" sz="2000">
                <a:solidFill>
                  <a:srgbClr val="000000"/>
                </a:solidFill>
                <a:latin typeface="Montserrat"/>
              </a:rPr>
              <a:t>The purpose of the technical committee</a:t>
            </a:r>
          </a:p>
          <a:p>
            <a:r>
              <a:rPr lang="en-US" sz="2000">
                <a:solidFill>
                  <a:srgbClr val="000000"/>
                </a:solidFill>
                <a:latin typeface="Montserrat"/>
              </a:rPr>
              <a:t>Provide insight and direction on technical aspects.</a:t>
            </a:r>
          </a:p>
          <a:p>
            <a:pPr marL="342900" indent="-342900">
              <a:buFont typeface="Arial,Sans-Serif"/>
              <a:buChar char="•"/>
            </a:pPr>
            <a:endParaRPr lang="en-US" sz="2000">
              <a:solidFill>
                <a:srgbClr val="000000"/>
              </a:solidFill>
              <a:latin typeface="Montserrat"/>
            </a:endParaRPr>
          </a:p>
          <a:p>
            <a:endParaRPr lang="en-US" sz="2000">
              <a:solidFill>
                <a:srgbClr val="000000"/>
              </a:solidFill>
              <a:latin typeface="Montserrat"/>
            </a:endParaRPr>
          </a:p>
          <a:p>
            <a:endParaRPr lang="en-US" sz="2000">
              <a:solidFill>
                <a:srgbClr val="000000"/>
              </a:solidFill>
              <a:latin typeface="Montserrat"/>
            </a:endParaRPr>
          </a:p>
          <a:p>
            <a:r>
              <a:rPr lang="en-US" sz="3600">
                <a:solidFill>
                  <a:srgbClr val="000000"/>
                </a:solidFill>
                <a:latin typeface="Montserrat"/>
              </a:rPr>
              <a:t>Meeting Format</a:t>
            </a:r>
          </a:p>
          <a:p>
            <a:r>
              <a:rPr lang="en-US" sz="2000">
                <a:solidFill>
                  <a:srgbClr val="000000"/>
                </a:solidFill>
                <a:latin typeface="Montserrat"/>
              </a:rPr>
              <a:t>The Technical Committee will continue to be engaged throughout the project by email and at least one to two future meetings.</a:t>
            </a:r>
            <a:endParaRPr lang="en-US"/>
          </a:p>
          <a:p>
            <a:endParaRPr lang="en-US" sz="2000">
              <a:solidFill>
                <a:srgbClr val="000000"/>
              </a:solidFill>
              <a:latin typeface="Montserrat"/>
            </a:endParaRPr>
          </a:p>
          <a:p>
            <a:endParaRPr lang="en-US" sz="2000">
              <a:solidFill>
                <a:srgbClr val="000000"/>
              </a:solidFill>
              <a:latin typeface="Montserrat"/>
            </a:endParaRPr>
          </a:p>
        </p:txBody>
      </p:sp>
      <p:pic>
        <p:nvPicPr>
          <p:cNvPr id="2" name="Picture 1" descr="A black background with a black square&#10;&#10;AI-generated content may be incorrect.">
            <a:extLst>
              <a:ext uri="{FF2B5EF4-FFF2-40B4-BE49-F238E27FC236}">
                <a16:creationId xmlns:a16="http://schemas.microsoft.com/office/drawing/2014/main" id="{644630C1-CB37-F065-D18A-E05F5D1740B9}"/>
              </a:ext>
            </a:extLst>
          </p:cNvPr>
          <p:cNvPicPr>
            <a:picLocks noChangeAspect="1"/>
          </p:cNvPicPr>
          <p:nvPr/>
        </p:nvPicPr>
        <p:blipFill>
          <a:blip r:embed="rId8">
            <a:lum bright="70000" contrast="-70000"/>
            <a:extLst>
              <a:ext uri="{28A0092B-C50C-407E-A947-70E740481C1C}">
                <a14:useLocalDpi xmlns:a14="http://schemas.microsoft.com/office/drawing/2010/main" val="0"/>
              </a:ext>
            </a:extLst>
          </a:blip>
          <a:srcRect b="18405"/>
          <a:stretch/>
        </p:blipFill>
        <p:spPr>
          <a:xfrm>
            <a:off x="7105148" y="2362382"/>
            <a:ext cx="3909964" cy="3190328"/>
          </a:xfrm>
          <a:prstGeom prst="rect">
            <a:avLst/>
          </a:prstGeom>
        </p:spPr>
      </p:pic>
    </p:spTree>
    <p:extLst>
      <p:ext uri="{BB962C8B-B14F-4D97-AF65-F5344CB8AC3E}">
        <p14:creationId xmlns:p14="http://schemas.microsoft.com/office/powerpoint/2010/main" val="1560032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E20B9-0293-A8C9-01A1-A1B2C88E4FEB}"/>
            </a:ext>
          </a:extLst>
        </p:cNvPr>
        <p:cNvGrpSpPr/>
        <p:nvPr/>
      </p:nvGrpSpPr>
      <p:grpSpPr>
        <a:xfrm>
          <a:off x="0" y="0"/>
          <a:ext cx="0" cy="0"/>
          <a:chOff x="0" y="0"/>
          <a:chExt cx="0" cy="0"/>
        </a:xfrm>
      </p:grpSpPr>
      <p:pic>
        <p:nvPicPr>
          <p:cNvPr id="4" name="footer">
            <a:extLst>
              <a:ext uri="{FF2B5EF4-FFF2-40B4-BE49-F238E27FC236}">
                <a16:creationId xmlns:a16="http://schemas.microsoft.com/office/drawing/2014/main" id="{BEB2C465-964C-B62E-FD1E-42450FC74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 y="6736080"/>
            <a:ext cx="12211429" cy="121920"/>
          </a:xfrm>
          <a:prstGeom prst="rect">
            <a:avLst/>
          </a:prstGeom>
        </p:spPr>
      </p:pic>
      <p:pic>
        <p:nvPicPr>
          <p:cNvPr id="5" name="Graphic 4">
            <a:extLst>
              <a:ext uri="{FF2B5EF4-FFF2-40B4-BE49-F238E27FC236}">
                <a16:creationId xmlns:a16="http://schemas.microsoft.com/office/drawing/2014/main" id="{A3B5CE5A-D048-6210-C9A5-91C3116BF64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496" y="242223"/>
            <a:ext cx="5043864" cy="540414"/>
          </a:xfrm>
          <a:prstGeom prst="rect">
            <a:avLst/>
          </a:prstGeom>
        </p:spPr>
      </p:pic>
      <p:sp>
        <p:nvSpPr>
          <p:cNvPr id="8" name="Subtitle 2">
            <a:extLst>
              <a:ext uri="{FF2B5EF4-FFF2-40B4-BE49-F238E27FC236}">
                <a16:creationId xmlns:a16="http://schemas.microsoft.com/office/drawing/2014/main" id="{212EF035-FBBD-C660-C676-1DB71D65A8F8}"/>
              </a:ext>
            </a:extLst>
          </p:cNvPr>
          <p:cNvSpPr txBox="1">
            <a:spLocks/>
          </p:cNvSpPr>
          <p:nvPr/>
        </p:nvSpPr>
        <p:spPr>
          <a:xfrm>
            <a:off x="249496" y="2474188"/>
            <a:ext cx="8480847" cy="3850412"/>
          </a:xfrm>
          <a:prstGeom prst="rect">
            <a:avLst/>
          </a:prstGeom>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7200">
              <a:latin typeface="Montserrat" panose="00000500000000000000" pitchFamily="2" charset="0"/>
            </a:endParaRPr>
          </a:p>
        </p:txBody>
      </p:sp>
      <p:sp>
        <p:nvSpPr>
          <p:cNvPr id="9" name="Title 1">
            <a:extLst>
              <a:ext uri="{FF2B5EF4-FFF2-40B4-BE49-F238E27FC236}">
                <a16:creationId xmlns:a16="http://schemas.microsoft.com/office/drawing/2014/main" id="{E6DD96F6-2340-D6D2-0FA7-923EC69ED224}"/>
              </a:ext>
            </a:extLst>
          </p:cNvPr>
          <p:cNvSpPr txBox="1">
            <a:spLocks/>
          </p:cNvSpPr>
          <p:nvPr/>
        </p:nvSpPr>
        <p:spPr>
          <a:xfrm>
            <a:off x="249496" y="1305290"/>
            <a:ext cx="9869864" cy="720905"/>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Community Advisory Committee </a:t>
            </a:r>
          </a:p>
          <a:p>
            <a:endParaRPr lang="en-US" sz="5200" b="1">
              <a:latin typeface="Montserrat" panose="00000500000000000000" pitchFamily="2" charset="0"/>
            </a:endParaRPr>
          </a:p>
        </p:txBody>
      </p:sp>
      <p:pic>
        <p:nvPicPr>
          <p:cNvPr id="11" name="Picture 10" descr="A blue and purple curved line&#10;&#10;AI-generated content may be incorrect.">
            <a:extLst>
              <a:ext uri="{FF2B5EF4-FFF2-40B4-BE49-F238E27FC236}">
                <a16:creationId xmlns:a16="http://schemas.microsoft.com/office/drawing/2014/main" id="{EBF00E97-8323-BE30-9150-E6813B9E8348}"/>
              </a:ext>
            </a:extLst>
          </p:cNvPr>
          <p:cNvPicPr>
            <a:picLocks noChangeAspect="1"/>
          </p:cNvPicPr>
          <p:nvPr/>
        </p:nvPicPr>
        <p:blipFill>
          <a:blip r:embed="rId6">
            <a:extLst>
              <a:ext uri="{28A0092B-C50C-407E-A947-70E740481C1C}">
                <a14:useLocalDpi xmlns:a14="http://schemas.microsoft.com/office/drawing/2010/main" val="0"/>
              </a:ext>
            </a:extLst>
          </a:blip>
          <a:srcRect t="30726" r="2415"/>
          <a:stretch/>
        </p:blipFill>
        <p:spPr>
          <a:xfrm>
            <a:off x="8280401" y="-1"/>
            <a:ext cx="3924934" cy="907825"/>
          </a:xfrm>
          <a:prstGeom prst="rect">
            <a:avLst/>
          </a:prstGeom>
        </p:spPr>
      </p:pic>
      <p:pic>
        <p:nvPicPr>
          <p:cNvPr id="17" name="Picture 16" descr="A colorful swirly ribbon on a black background&#10;&#10;AI-generated content may be incorrect.">
            <a:extLst>
              <a:ext uri="{FF2B5EF4-FFF2-40B4-BE49-F238E27FC236}">
                <a16:creationId xmlns:a16="http://schemas.microsoft.com/office/drawing/2014/main" id="{B8F7FB39-517A-CEE2-94B6-E4E28F3D3C9F}"/>
              </a:ext>
            </a:extLst>
          </p:cNvPr>
          <p:cNvPicPr>
            <a:picLocks noChangeAspect="1"/>
          </p:cNvPicPr>
          <p:nvPr/>
        </p:nvPicPr>
        <p:blipFill>
          <a:blip r:embed="rId7">
            <a:extLst>
              <a:ext uri="{28A0092B-C50C-407E-A947-70E740481C1C}">
                <a14:useLocalDpi xmlns:a14="http://schemas.microsoft.com/office/drawing/2010/main" val="0"/>
              </a:ext>
            </a:extLst>
          </a:blip>
          <a:srcRect b="71860"/>
          <a:stretch/>
        </p:blipFill>
        <p:spPr>
          <a:xfrm flipH="1" flipV="1">
            <a:off x="5742949" y="-2"/>
            <a:ext cx="2311383" cy="782638"/>
          </a:xfrm>
          <a:prstGeom prst="rect">
            <a:avLst/>
          </a:prstGeom>
        </p:spPr>
      </p:pic>
      <p:sp>
        <p:nvSpPr>
          <p:cNvPr id="7" name="Graphic 6" descr="An organic shape">
            <a:extLst>
              <a:ext uri="{FF2B5EF4-FFF2-40B4-BE49-F238E27FC236}">
                <a16:creationId xmlns:a16="http://schemas.microsoft.com/office/drawing/2014/main" id="{8DE7A1D6-1BB0-BE17-B628-4B3835238CC0}"/>
              </a:ext>
            </a:extLst>
          </p:cNvPr>
          <p:cNvSpPr/>
          <p:nvPr/>
        </p:nvSpPr>
        <p:spPr>
          <a:xfrm>
            <a:off x="6356518" y="1844890"/>
            <a:ext cx="5439344" cy="4399196"/>
          </a:xfrm>
          <a:prstGeom prst="round2DiagRect">
            <a:avLst>
              <a:gd name="adj1" fmla="val 0"/>
              <a:gd name="adj2" fmla="val 16628"/>
            </a:avLst>
          </a:prstGeom>
          <a:solidFill>
            <a:srgbClr val="38A7DE"/>
          </a:solidFill>
          <a:ln w="9525" cap="flat">
            <a:noFill/>
            <a:prstDash val="solid"/>
            <a:miter/>
          </a:ln>
        </p:spPr>
        <p:txBody>
          <a:bodyPr rtlCol="0" anchor="ctr"/>
          <a:lstStyle/>
          <a:p>
            <a:endParaRPr lang="en-US"/>
          </a:p>
        </p:txBody>
      </p:sp>
      <p:sp>
        <p:nvSpPr>
          <p:cNvPr id="13" name="TextBox 12">
            <a:extLst>
              <a:ext uri="{FF2B5EF4-FFF2-40B4-BE49-F238E27FC236}">
                <a16:creationId xmlns:a16="http://schemas.microsoft.com/office/drawing/2014/main" id="{5A014071-B44D-F64B-BCFF-2A879B8F361F}"/>
              </a:ext>
            </a:extLst>
          </p:cNvPr>
          <p:cNvSpPr txBox="1"/>
          <p:nvPr/>
        </p:nvSpPr>
        <p:spPr>
          <a:xfrm>
            <a:off x="424542" y="1852920"/>
            <a:ext cx="5944628" cy="5816977"/>
          </a:xfrm>
          <a:prstGeom prst="rect">
            <a:avLst/>
          </a:prstGeom>
          <a:noFill/>
        </p:spPr>
        <p:txBody>
          <a:bodyPr wrap="square" lIns="91440" tIns="45720" rIns="91440" bIns="45720" anchor="t">
            <a:spAutoFit/>
          </a:bodyPr>
          <a:lstStyle/>
          <a:p>
            <a:pPr algn="l" rtl="0" fontAlgn="base">
              <a:buNone/>
            </a:pPr>
            <a:r>
              <a:rPr lang="en-US" sz="3600" dirty="0">
                <a:solidFill>
                  <a:srgbClr val="000000"/>
                </a:solidFill>
                <a:latin typeface="Montserrat"/>
              </a:rPr>
              <a:t>Role</a:t>
            </a:r>
          </a:p>
          <a:p>
            <a:r>
              <a:rPr lang="en-US" sz="2000" dirty="0">
                <a:solidFill>
                  <a:srgbClr val="000000"/>
                </a:solidFill>
                <a:latin typeface="Aptos"/>
              </a:rPr>
              <a:t>Community Advisory Groups (CAG), consisting of representatives of business, cultural, homeowners and social service Organizations and will make sure these interests are reflected in the plan and future projects.</a:t>
            </a:r>
            <a:endParaRPr lang="en-US" dirty="0"/>
          </a:p>
          <a:p>
            <a:endParaRPr lang="en-US" sz="2000">
              <a:solidFill>
                <a:srgbClr val="000000"/>
              </a:solidFill>
              <a:latin typeface="Montserrat"/>
            </a:endParaRPr>
          </a:p>
          <a:p>
            <a:endParaRPr lang="en-US" sz="2000">
              <a:solidFill>
                <a:srgbClr val="000000"/>
              </a:solidFill>
              <a:latin typeface="Montserrat"/>
            </a:endParaRPr>
          </a:p>
          <a:p>
            <a:endParaRPr lang="en-US" sz="2000">
              <a:solidFill>
                <a:srgbClr val="000000"/>
              </a:solidFill>
              <a:latin typeface="Montserrat"/>
            </a:endParaRPr>
          </a:p>
          <a:p>
            <a:r>
              <a:rPr lang="en-US" sz="3600" dirty="0">
                <a:solidFill>
                  <a:srgbClr val="000000"/>
                </a:solidFill>
                <a:latin typeface="Montserrat"/>
              </a:rPr>
              <a:t>Meeting Format</a:t>
            </a:r>
          </a:p>
          <a:p>
            <a:r>
              <a:rPr lang="en-US" sz="2000" dirty="0">
                <a:latin typeface="Aptos" panose="02110004020202020204"/>
              </a:rPr>
              <a:t>Two meetings will be scheduled. One at the beginning of the project and the second at midpoint, project updates will be shared as needed.</a:t>
            </a:r>
          </a:p>
          <a:p>
            <a:endParaRPr lang="en-US" sz="2000">
              <a:solidFill>
                <a:srgbClr val="000000"/>
              </a:solidFill>
              <a:latin typeface="Montserrat"/>
            </a:endParaRPr>
          </a:p>
          <a:p>
            <a:endParaRPr lang="en-US" sz="2000">
              <a:solidFill>
                <a:srgbClr val="000000"/>
              </a:solidFill>
              <a:latin typeface="Montserrat"/>
            </a:endParaRPr>
          </a:p>
          <a:p>
            <a:endParaRPr lang="en-US" sz="2000">
              <a:solidFill>
                <a:srgbClr val="000000"/>
              </a:solidFill>
              <a:latin typeface="Montserrat"/>
            </a:endParaRPr>
          </a:p>
          <a:p>
            <a:endParaRPr lang="en-US" sz="2000">
              <a:solidFill>
                <a:srgbClr val="000000"/>
              </a:solidFill>
              <a:latin typeface="Montserrat"/>
            </a:endParaRPr>
          </a:p>
        </p:txBody>
      </p:sp>
      <p:pic>
        <p:nvPicPr>
          <p:cNvPr id="6" name="Picture 5" descr="A black background with a black square&#10;&#10;AI-generated content may be incorrect.">
            <a:extLst>
              <a:ext uri="{FF2B5EF4-FFF2-40B4-BE49-F238E27FC236}">
                <a16:creationId xmlns:a16="http://schemas.microsoft.com/office/drawing/2014/main" id="{58C07FD7-0693-E9D5-FCC6-BEDE6372B840}"/>
              </a:ext>
            </a:extLst>
          </p:cNvPr>
          <p:cNvPicPr>
            <a:picLocks noChangeAspect="1"/>
          </p:cNvPicPr>
          <p:nvPr/>
        </p:nvPicPr>
        <p:blipFill>
          <a:blip r:embed="rId8">
            <a:lum bright="70000" contrast="-70000"/>
            <a:extLst>
              <a:ext uri="{28A0092B-C50C-407E-A947-70E740481C1C}">
                <a14:useLocalDpi xmlns:a14="http://schemas.microsoft.com/office/drawing/2010/main" val="0"/>
              </a:ext>
            </a:extLst>
          </a:blip>
          <a:srcRect b="16044"/>
          <a:stretch/>
        </p:blipFill>
        <p:spPr>
          <a:xfrm>
            <a:off x="6948634" y="2565794"/>
            <a:ext cx="4110699" cy="3451183"/>
          </a:xfrm>
          <a:prstGeom prst="rect">
            <a:avLst/>
          </a:prstGeom>
        </p:spPr>
      </p:pic>
    </p:spTree>
    <p:extLst>
      <p:ext uri="{BB962C8B-B14F-4D97-AF65-F5344CB8AC3E}">
        <p14:creationId xmlns:p14="http://schemas.microsoft.com/office/powerpoint/2010/main" val="3067581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fe3e572-e816-47d9-a16c-3c61b396fc6a" xsi:nil="true"/>
    <lcf76f155ced4ddcb4097134ff3c332f xmlns="db0b06c6-331a-4ba5-a42f-bf0e8557a9e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702E9B3EC86394EA68B3ACC0C9E4FAF" ma:contentTypeVersion="13" ma:contentTypeDescription="Create a new document." ma:contentTypeScope="" ma:versionID="b03fb84605bf5af3b39e1f99580daf4d">
  <xsd:schema xmlns:xsd="http://www.w3.org/2001/XMLSchema" xmlns:xs="http://www.w3.org/2001/XMLSchema" xmlns:p="http://schemas.microsoft.com/office/2006/metadata/properties" xmlns:ns2="db0b06c6-331a-4ba5-a42f-bf0e8557a9ee" xmlns:ns3="efe3e572-e816-47d9-a16c-3c61b396fc6a" targetNamespace="http://schemas.microsoft.com/office/2006/metadata/properties" ma:root="true" ma:fieldsID="ee821dd527434254b98d289744be2332" ns2:_="" ns3:_="">
    <xsd:import namespace="db0b06c6-331a-4ba5-a42f-bf0e8557a9ee"/>
    <xsd:import namespace="efe3e572-e816-47d9-a16c-3c61b396fc6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0b06c6-331a-4ba5-a42f-bf0e8557a9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5d298e1-810f-4711-8be9-ef4702f2a38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fe3e572-e816-47d9-a16c-3c61b396fc6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6495214-e681-4e9a-83c8-da46014d67fd}" ma:internalName="TaxCatchAll" ma:showField="CatchAllData" ma:web="efe3e572-e816-47d9-a16c-3c61b396fc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5D6BCD-E1CB-4660-B5AA-56DAF1FBD590}">
  <ds:schemaRefs>
    <ds:schemaRef ds:uri="http://schemas.microsoft.com/sharepoint/v3/contenttype/forms"/>
  </ds:schemaRefs>
</ds:datastoreItem>
</file>

<file path=customXml/itemProps2.xml><?xml version="1.0" encoding="utf-8"?>
<ds:datastoreItem xmlns:ds="http://schemas.openxmlformats.org/officeDocument/2006/customXml" ds:itemID="{9AA354BD-3CEF-43D0-96D0-F460A7EF8AC4}">
  <ds:schemaRefs>
    <ds:schemaRef ds:uri="http://purl.org/dc/dcmitype/"/>
    <ds:schemaRef ds:uri="http://schemas.openxmlformats.org/package/2006/metadata/core-properties"/>
    <ds:schemaRef ds:uri="db0b06c6-331a-4ba5-a42f-bf0e8557a9ee"/>
    <ds:schemaRef ds:uri="http://purl.org/dc/elements/1.1/"/>
    <ds:schemaRef ds:uri="http://schemas.microsoft.com/office/2006/documentManagement/types"/>
    <ds:schemaRef ds:uri="http://schemas.microsoft.com/office/2006/metadata/properties"/>
    <ds:schemaRef ds:uri="http://purl.org/dc/terms/"/>
    <ds:schemaRef ds:uri="http://schemas.microsoft.com/office/infopath/2007/PartnerControls"/>
    <ds:schemaRef ds:uri="efe3e572-e816-47d9-a16c-3c61b396fc6a"/>
    <ds:schemaRef ds:uri="http://www.w3.org/XML/1998/namespace"/>
  </ds:schemaRefs>
</ds:datastoreItem>
</file>

<file path=customXml/itemProps3.xml><?xml version="1.0" encoding="utf-8"?>
<ds:datastoreItem xmlns:ds="http://schemas.openxmlformats.org/officeDocument/2006/customXml" ds:itemID="{9D507705-0B8F-4D49-A5BF-238AAB9359E4}">
  <ds:schemaRefs>
    <ds:schemaRef ds:uri="db0b06c6-331a-4ba5-a42f-bf0e8557a9ee"/>
    <ds:schemaRef ds:uri="efe3e572-e816-47d9-a16c-3c61b396fc6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Metadata/LabelInfo.xml><?xml version="1.0" encoding="utf-8"?>
<clbl:labelList xmlns:clbl="http://schemas.microsoft.com/office/2020/mipLabelMetadata">
  <clbl:label id="{59096ad9-8b60-446a-90b7-017dbb9421a3}" enabled="1" method="Standard" siteId="{3d234255-e20f-4205-88a5-9658a402999b}" removed="0"/>
</clbl:labelList>
</file>

<file path=docProps/app.xml><?xml version="1.0" encoding="utf-8"?>
<Properties xmlns="http://schemas.openxmlformats.org/officeDocument/2006/extended-properties" xmlns:vt="http://schemas.openxmlformats.org/officeDocument/2006/docPropsVTypes">
  <TotalTime>10</TotalTime>
  <Words>1859</Words>
  <Application>Microsoft Office PowerPoint</Application>
  <PresentationFormat>Widescreen</PresentationFormat>
  <Paragraphs>256</Paragraphs>
  <Slides>24</Slides>
  <Notes>24</Notes>
  <HiddenSlides>2</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Community Meeting</vt:lpstr>
      <vt:lpstr>PowerPoint Presentation</vt:lpstr>
      <vt:lpstr>PowerPoint Presentation</vt:lpstr>
      <vt:lpstr>Project Overview </vt:lpstr>
      <vt:lpstr>PowerPoint Presentation</vt:lpstr>
      <vt:lpstr>PowerPoint Presentation</vt:lpstr>
      <vt:lpstr>PowerPoint Presentation</vt:lpstr>
      <vt:lpstr>PowerPoint Presentation</vt:lpstr>
      <vt:lpstr>PowerPoint Presentation</vt:lpstr>
      <vt:lpstr>PowerPoint Presentation</vt:lpstr>
      <vt:lpstr>2040 Plan Summary</vt:lpstr>
      <vt:lpstr>2040 Projects Status</vt:lpstr>
      <vt:lpstr>2040 Projects Status - St. Croix </vt:lpstr>
      <vt:lpstr>2040 Projects Status - St. John </vt:lpstr>
      <vt:lpstr>2040 Projects Status - St. Thomas </vt:lpstr>
      <vt:lpstr>PowerPoint Presentation</vt:lpstr>
      <vt:lpstr>PowerPoint Presentation</vt:lpstr>
      <vt:lpstr>What’s Next? </vt:lpstr>
      <vt:lpstr>PowerPoint Presentation</vt:lpstr>
      <vt:lpstr>PowerPoint Presentation</vt:lpstr>
      <vt:lpstr>PowerPoint Presentation</vt:lpstr>
      <vt:lpstr>Next Steps – Committee Meetings</vt:lpstr>
      <vt:lpstr>PowerPoint Presentation</vt:lpstr>
      <vt:lpstr>Thank You!</vt:lpstr>
    </vt:vector>
  </TitlesOfParts>
  <Company>WSP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Executive Committee Meeting  </dc:title>
  <dc:creator>Ramirez, Israel</dc:creator>
  <cp:lastModifiedBy>Ezzell, Derrice</cp:lastModifiedBy>
  <cp:revision>50</cp:revision>
  <dcterms:created xsi:type="dcterms:W3CDTF">2025-05-08T15:56:38Z</dcterms:created>
  <dcterms:modified xsi:type="dcterms:W3CDTF">2025-05-19T19:15:08Z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0x0101005702E9B3EC86394EA68B3ACC0C9E4FAF</vt:lpwstr>
  </property>
  <property fmtid="{D5CDD505-2E9C-101B-9397-08002B2CF9AE}" pid="3" name="MediaServiceImageTags">
    <vt:lpwstr/>
  </property>
</Properties>
</file>