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0" r:id="rId4"/>
  </p:sldMasterIdLst>
  <p:notesMasterIdLst>
    <p:notesMasterId r:id="rId25"/>
  </p:notesMasterIdLst>
  <p:handoutMasterIdLst>
    <p:handoutMasterId r:id="rId26"/>
  </p:handoutMasterIdLst>
  <p:sldIdLst>
    <p:sldId id="258" r:id="rId5"/>
    <p:sldId id="643" r:id="rId6"/>
    <p:sldId id="302" r:id="rId7"/>
    <p:sldId id="619" r:id="rId8"/>
    <p:sldId id="620" r:id="rId9"/>
    <p:sldId id="621" r:id="rId10"/>
    <p:sldId id="622" r:id="rId11"/>
    <p:sldId id="623" r:id="rId12"/>
    <p:sldId id="632" r:id="rId13"/>
    <p:sldId id="640" r:id="rId14"/>
    <p:sldId id="636" r:id="rId15"/>
    <p:sldId id="625" r:id="rId16"/>
    <p:sldId id="626" r:id="rId17"/>
    <p:sldId id="641" r:id="rId18"/>
    <p:sldId id="628" r:id="rId19"/>
    <p:sldId id="293" r:id="rId20"/>
    <p:sldId id="642" r:id="rId21"/>
    <p:sldId id="635" r:id="rId22"/>
    <p:sldId id="644" r:id="rId23"/>
    <p:sldId id="63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3557" autoAdjust="0"/>
  </p:normalViewPr>
  <p:slideViewPr>
    <p:cSldViewPr snapToGrid="0">
      <p:cViewPr varScale="1">
        <p:scale>
          <a:sx n="83" d="100"/>
          <a:sy n="83" d="100"/>
        </p:scale>
        <p:origin x="248" y="4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50" d="100"/>
          <a:sy n="50" d="100"/>
        </p:scale>
        <p:origin x="3403" y="3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DB81A-5339-4FE1-B9D0-A105F5AB529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C323343-77AB-42F6-AAEF-3121D6750C4E}">
      <dgm:prSet/>
      <dgm:spPr/>
      <dgm:t>
        <a:bodyPr/>
        <a:lstStyle/>
        <a:p>
          <a:r>
            <a:rPr lang="en-US" b="1" i="1"/>
            <a:t>Forty-six (46) </a:t>
          </a:r>
          <a:r>
            <a:rPr lang="en-US"/>
            <a:t>registered apprentices</a:t>
          </a:r>
        </a:p>
      </dgm:t>
    </dgm:pt>
    <dgm:pt modelId="{814E8146-DAD6-42BB-9A0F-88D160197CB2}" type="parTrans" cxnId="{B6262C7F-C52D-4935-A672-813ABB368497}">
      <dgm:prSet/>
      <dgm:spPr/>
      <dgm:t>
        <a:bodyPr/>
        <a:lstStyle/>
        <a:p>
          <a:endParaRPr lang="en-US"/>
        </a:p>
      </dgm:t>
    </dgm:pt>
    <dgm:pt modelId="{2A1A8733-0ADF-4584-8A4C-2C65705F4FFC}" type="sibTrans" cxnId="{B6262C7F-C52D-4935-A672-813ABB368497}">
      <dgm:prSet/>
      <dgm:spPr/>
      <dgm:t>
        <a:bodyPr/>
        <a:lstStyle/>
        <a:p>
          <a:endParaRPr lang="en-US"/>
        </a:p>
      </dgm:t>
    </dgm:pt>
    <dgm:pt modelId="{016C3381-3292-4F6B-8A72-D420D3DA9803}">
      <dgm:prSet/>
      <dgm:spPr/>
      <dgm:t>
        <a:bodyPr/>
        <a:lstStyle/>
        <a:p>
          <a:r>
            <a:rPr lang="en-US" b="1" i="1"/>
            <a:t>Eight (8) Sponsors </a:t>
          </a:r>
          <a:r>
            <a:rPr lang="en-US"/>
            <a:t>with at least one RA</a:t>
          </a:r>
        </a:p>
      </dgm:t>
    </dgm:pt>
    <dgm:pt modelId="{7035A794-0BF2-4CF9-A95D-4500565A9CAA}" type="parTrans" cxnId="{0A7AE16C-3154-4A34-AA45-8D75F0EA07D8}">
      <dgm:prSet/>
      <dgm:spPr/>
      <dgm:t>
        <a:bodyPr/>
        <a:lstStyle/>
        <a:p>
          <a:endParaRPr lang="en-US"/>
        </a:p>
      </dgm:t>
    </dgm:pt>
    <dgm:pt modelId="{C98AC510-1C69-4C6B-8C4A-61E4F4DEB4E9}" type="sibTrans" cxnId="{0A7AE16C-3154-4A34-AA45-8D75F0EA07D8}">
      <dgm:prSet/>
      <dgm:spPr/>
      <dgm:t>
        <a:bodyPr/>
        <a:lstStyle/>
        <a:p>
          <a:endParaRPr lang="en-US"/>
        </a:p>
      </dgm:t>
    </dgm:pt>
    <dgm:pt modelId="{10E0DE24-0353-4200-89EB-00E4BF5F67F3}">
      <dgm:prSet/>
      <dgm:spPr/>
      <dgm:t>
        <a:bodyPr/>
        <a:lstStyle/>
        <a:p>
          <a:r>
            <a:rPr lang="en-US"/>
            <a:t>Occupations:</a:t>
          </a:r>
        </a:p>
      </dgm:t>
    </dgm:pt>
    <dgm:pt modelId="{88F56C16-ACEB-46EF-8C21-945A022F502C}" type="parTrans" cxnId="{5BC8D2B8-E259-4608-9798-201B21DEABCE}">
      <dgm:prSet/>
      <dgm:spPr/>
      <dgm:t>
        <a:bodyPr/>
        <a:lstStyle/>
        <a:p>
          <a:endParaRPr lang="en-US"/>
        </a:p>
      </dgm:t>
    </dgm:pt>
    <dgm:pt modelId="{2F7BA551-95CF-415C-81AD-A708690152C9}" type="sibTrans" cxnId="{5BC8D2B8-E259-4608-9798-201B21DEABCE}">
      <dgm:prSet/>
      <dgm:spPr/>
      <dgm:t>
        <a:bodyPr/>
        <a:lstStyle/>
        <a:p>
          <a:endParaRPr lang="en-US"/>
        </a:p>
      </dgm:t>
    </dgm:pt>
    <dgm:pt modelId="{5F5C8E23-8AFB-4780-9D69-56221988F484}">
      <dgm:prSet/>
      <dgm:spPr/>
      <dgm:t>
        <a:bodyPr/>
        <a:lstStyle/>
        <a:p>
          <a:r>
            <a:rPr lang="en-US" dirty="0">
              <a:solidFill>
                <a:srgbClr val="002060"/>
              </a:solidFill>
            </a:rPr>
            <a:t>Massage Therapist</a:t>
          </a:r>
        </a:p>
      </dgm:t>
    </dgm:pt>
    <dgm:pt modelId="{4C41CA4D-E55D-47CA-8DCA-D8B1775D33F6}" type="parTrans" cxnId="{8EF0A589-BC06-4473-8407-BB1618B9AAF2}">
      <dgm:prSet/>
      <dgm:spPr/>
      <dgm:t>
        <a:bodyPr/>
        <a:lstStyle/>
        <a:p>
          <a:endParaRPr lang="en-US"/>
        </a:p>
      </dgm:t>
    </dgm:pt>
    <dgm:pt modelId="{7353732C-8457-44DB-8AB9-F28A27EBA9AB}" type="sibTrans" cxnId="{8EF0A589-BC06-4473-8407-BB1618B9AAF2}">
      <dgm:prSet/>
      <dgm:spPr/>
      <dgm:t>
        <a:bodyPr/>
        <a:lstStyle/>
        <a:p>
          <a:endParaRPr lang="en-US"/>
        </a:p>
      </dgm:t>
    </dgm:pt>
    <dgm:pt modelId="{A89F3FBC-15F2-426E-8721-EFE83278C24F}">
      <dgm:prSet/>
      <dgm:spPr/>
      <dgm:t>
        <a:bodyPr/>
        <a:lstStyle/>
        <a:p>
          <a:r>
            <a:rPr lang="en-US" dirty="0">
              <a:solidFill>
                <a:srgbClr val="002060"/>
              </a:solidFill>
            </a:rPr>
            <a:t>Medical Assistant/Patient Care Coordinator</a:t>
          </a:r>
        </a:p>
      </dgm:t>
    </dgm:pt>
    <dgm:pt modelId="{C0DA7649-437E-4E9B-A105-9EAEB7B6355D}" type="parTrans" cxnId="{81FEDE54-5D67-4294-986D-EDC0E27D19B2}">
      <dgm:prSet/>
      <dgm:spPr/>
      <dgm:t>
        <a:bodyPr/>
        <a:lstStyle/>
        <a:p>
          <a:endParaRPr lang="en-US"/>
        </a:p>
      </dgm:t>
    </dgm:pt>
    <dgm:pt modelId="{97B7AC69-36A7-428C-8C72-535EA037D4CB}" type="sibTrans" cxnId="{81FEDE54-5D67-4294-986D-EDC0E27D19B2}">
      <dgm:prSet/>
      <dgm:spPr/>
      <dgm:t>
        <a:bodyPr/>
        <a:lstStyle/>
        <a:p>
          <a:endParaRPr lang="en-US"/>
        </a:p>
      </dgm:t>
    </dgm:pt>
    <dgm:pt modelId="{C9DF0BE6-6D8B-48EA-879C-782CA3058030}">
      <dgm:prSet/>
      <dgm:spPr/>
      <dgm:t>
        <a:bodyPr/>
        <a:lstStyle/>
        <a:p>
          <a:r>
            <a:rPr lang="en-US" dirty="0">
              <a:solidFill>
                <a:srgbClr val="002060"/>
              </a:solidFill>
            </a:rPr>
            <a:t>Surgical Technologist</a:t>
          </a:r>
        </a:p>
      </dgm:t>
    </dgm:pt>
    <dgm:pt modelId="{4D67E790-FAE0-4390-8F27-519D6EF44E7B}" type="parTrans" cxnId="{5057AC69-9E50-49B4-B58A-C0603E20B391}">
      <dgm:prSet/>
      <dgm:spPr/>
      <dgm:t>
        <a:bodyPr/>
        <a:lstStyle/>
        <a:p>
          <a:endParaRPr lang="en-US"/>
        </a:p>
      </dgm:t>
    </dgm:pt>
    <dgm:pt modelId="{8CEC2A22-7924-4D5E-B76A-519B61B0453B}" type="sibTrans" cxnId="{5057AC69-9E50-49B4-B58A-C0603E20B391}">
      <dgm:prSet/>
      <dgm:spPr/>
      <dgm:t>
        <a:bodyPr/>
        <a:lstStyle/>
        <a:p>
          <a:endParaRPr lang="en-US"/>
        </a:p>
      </dgm:t>
    </dgm:pt>
    <dgm:pt modelId="{57F29A24-A4BE-42DA-A762-22B24622A133}">
      <dgm:prSet/>
      <dgm:spPr/>
      <dgm:t>
        <a:bodyPr/>
        <a:lstStyle/>
        <a:p>
          <a:r>
            <a:rPr lang="en-US" dirty="0">
              <a:solidFill>
                <a:srgbClr val="002060"/>
              </a:solidFill>
            </a:rPr>
            <a:t>Life Safety Coordinator</a:t>
          </a:r>
        </a:p>
      </dgm:t>
    </dgm:pt>
    <dgm:pt modelId="{AFAD8CC7-D003-45C9-B0EF-92696FEE2970}" type="parTrans" cxnId="{79BD8750-F6D6-4E99-8E84-14D73C44691C}">
      <dgm:prSet/>
      <dgm:spPr/>
      <dgm:t>
        <a:bodyPr/>
        <a:lstStyle/>
        <a:p>
          <a:endParaRPr lang="en-US"/>
        </a:p>
      </dgm:t>
    </dgm:pt>
    <dgm:pt modelId="{CAB4633C-BC01-42C4-B38F-82299E5BFB93}" type="sibTrans" cxnId="{79BD8750-F6D6-4E99-8E84-14D73C44691C}">
      <dgm:prSet/>
      <dgm:spPr/>
      <dgm:t>
        <a:bodyPr/>
        <a:lstStyle/>
        <a:p>
          <a:endParaRPr lang="en-US"/>
        </a:p>
      </dgm:t>
    </dgm:pt>
    <dgm:pt modelId="{886B1B7A-CC0D-4040-9BDD-886C76222CBE}">
      <dgm:prSet/>
      <dgm:spPr/>
      <dgm:t>
        <a:bodyPr/>
        <a:lstStyle/>
        <a:p>
          <a:r>
            <a:rPr lang="en-US" dirty="0">
              <a:solidFill>
                <a:srgbClr val="002060"/>
              </a:solidFill>
            </a:rPr>
            <a:t>Boat Building</a:t>
          </a:r>
        </a:p>
      </dgm:t>
    </dgm:pt>
    <dgm:pt modelId="{879434EE-F786-4CE3-8E2C-C180FBB2AEB2}" type="parTrans" cxnId="{54319855-D1ED-4319-B6D6-E53EF087DEC8}">
      <dgm:prSet/>
      <dgm:spPr/>
      <dgm:t>
        <a:bodyPr/>
        <a:lstStyle/>
        <a:p>
          <a:endParaRPr lang="en-US"/>
        </a:p>
      </dgm:t>
    </dgm:pt>
    <dgm:pt modelId="{FF0ABBA4-FEB9-4DC4-82D8-DE4CFC0FB82E}" type="sibTrans" cxnId="{54319855-D1ED-4319-B6D6-E53EF087DEC8}">
      <dgm:prSet/>
      <dgm:spPr/>
      <dgm:t>
        <a:bodyPr/>
        <a:lstStyle/>
        <a:p>
          <a:endParaRPr lang="en-US"/>
        </a:p>
      </dgm:t>
    </dgm:pt>
    <dgm:pt modelId="{B57C5D9E-CD4A-443C-8BE3-E227026AFEEF}">
      <dgm:prSet/>
      <dgm:spPr/>
      <dgm:t>
        <a:bodyPr/>
        <a:lstStyle/>
        <a:p>
          <a:r>
            <a:rPr lang="en-US" dirty="0">
              <a:solidFill>
                <a:srgbClr val="002060"/>
              </a:solidFill>
            </a:rPr>
            <a:t>Marine Services Technician</a:t>
          </a:r>
        </a:p>
      </dgm:t>
    </dgm:pt>
    <dgm:pt modelId="{C9ACD822-C8B5-4336-AC6B-D3F400DDD8CA}" type="parTrans" cxnId="{E49F7D52-F36F-4B78-8B48-C66E7E07BEB5}">
      <dgm:prSet/>
      <dgm:spPr/>
      <dgm:t>
        <a:bodyPr/>
        <a:lstStyle/>
        <a:p>
          <a:endParaRPr lang="en-US"/>
        </a:p>
      </dgm:t>
    </dgm:pt>
    <dgm:pt modelId="{D3A1C1FC-F2E4-48EA-AC71-EB312F5581E9}" type="sibTrans" cxnId="{E49F7D52-F36F-4B78-8B48-C66E7E07BEB5}">
      <dgm:prSet/>
      <dgm:spPr/>
      <dgm:t>
        <a:bodyPr/>
        <a:lstStyle/>
        <a:p>
          <a:endParaRPr lang="en-US"/>
        </a:p>
      </dgm:t>
    </dgm:pt>
    <dgm:pt modelId="{DFE74B5B-6664-411D-B7C4-9ABDB748C4CF}">
      <dgm:prSet/>
      <dgm:spPr/>
      <dgm:t>
        <a:bodyPr/>
        <a:lstStyle/>
        <a:p>
          <a:r>
            <a:rPr lang="en-US" dirty="0">
              <a:solidFill>
                <a:srgbClr val="002060"/>
              </a:solidFill>
            </a:rPr>
            <a:t>Able Seaman (water transportation)</a:t>
          </a:r>
        </a:p>
      </dgm:t>
    </dgm:pt>
    <dgm:pt modelId="{9695E3DD-012C-49FF-AE47-69A9B86C158C}" type="parTrans" cxnId="{4D6698E8-731E-4098-94A4-72156FEF425A}">
      <dgm:prSet/>
      <dgm:spPr/>
      <dgm:t>
        <a:bodyPr/>
        <a:lstStyle/>
        <a:p>
          <a:endParaRPr lang="en-US"/>
        </a:p>
      </dgm:t>
    </dgm:pt>
    <dgm:pt modelId="{89016600-F40D-4346-9B56-0E5B699FB278}" type="sibTrans" cxnId="{4D6698E8-731E-4098-94A4-72156FEF425A}">
      <dgm:prSet/>
      <dgm:spPr/>
      <dgm:t>
        <a:bodyPr/>
        <a:lstStyle/>
        <a:p>
          <a:endParaRPr lang="en-US"/>
        </a:p>
      </dgm:t>
    </dgm:pt>
    <dgm:pt modelId="{938DBC3D-6EC0-46B3-A5C0-9CC39733E5DC}">
      <dgm:prSet/>
      <dgm:spPr/>
      <dgm:t>
        <a:bodyPr/>
        <a:lstStyle/>
        <a:p>
          <a:r>
            <a:rPr lang="en-US" dirty="0">
              <a:solidFill>
                <a:srgbClr val="002060"/>
              </a:solidFill>
            </a:rPr>
            <a:t>Pipefitter (construction)</a:t>
          </a:r>
        </a:p>
      </dgm:t>
    </dgm:pt>
    <dgm:pt modelId="{C2A9FFFC-9FC0-4112-9B89-41945877C38B}" type="parTrans" cxnId="{D66DCF9C-14C3-43C3-BB5D-585DCBB713F9}">
      <dgm:prSet/>
      <dgm:spPr/>
      <dgm:t>
        <a:bodyPr/>
        <a:lstStyle/>
        <a:p>
          <a:endParaRPr lang="en-US"/>
        </a:p>
      </dgm:t>
    </dgm:pt>
    <dgm:pt modelId="{8532C332-FACF-4AD9-AACC-2EA4AB0A2E9A}" type="sibTrans" cxnId="{D66DCF9C-14C3-43C3-BB5D-585DCBB713F9}">
      <dgm:prSet/>
      <dgm:spPr/>
      <dgm:t>
        <a:bodyPr/>
        <a:lstStyle/>
        <a:p>
          <a:endParaRPr lang="en-US"/>
        </a:p>
      </dgm:t>
    </dgm:pt>
    <dgm:pt modelId="{041A4EF4-524B-4744-B712-9E46D1FD29E1}">
      <dgm:prSet/>
      <dgm:spPr/>
      <dgm:t>
        <a:bodyPr/>
        <a:lstStyle/>
        <a:p>
          <a:r>
            <a:rPr lang="en-US" dirty="0">
              <a:solidFill>
                <a:srgbClr val="002060"/>
              </a:solidFill>
            </a:rPr>
            <a:t>Cook</a:t>
          </a:r>
        </a:p>
      </dgm:t>
    </dgm:pt>
    <dgm:pt modelId="{4F865E23-4D7C-45BA-A734-66740B828E91}" type="parTrans" cxnId="{8F90732E-DD77-4B51-9273-81B371E51C79}">
      <dgm:prSet/>
      <dgm:spPr/>
      <dgm:t>
        <a:bodyPr/>
        <a:lstStyle/>
        <a:p>
          <a:endParaRPr lang="en-US"/>
        </a:p>
      </dgm:t>
    </dgm:pt>
    <dgm:pt modelId="{4BBD1322-5068-47C0-8D0E-2F1EB1BA6EC6}" type="sibTrans" cxnId="{8F90732E-DD77-4B51-9273-81B371E51C79}">
      <dgm:prSet/>
      <dgm:spPr/>
      <dgm:t>
        <a:bodyPr/>
        <a:lstStyle/>
        <a:p>
          <a:endParaRPr lang="en-US"/>
        </a:p>
      </dgm:t>
    </dgm:pt>
    <dgm:pt modelId="{DF9C0E69-FE0D-47AF-99F2-EB0DBA65B38E}">
      <dgm:prSet/>
      <dgm:spPr/>
      <dgm:t>
        <a:bodyPr/>
        <a:lstStyle/>
        <a:p>
          <a:r>
            <a:rPr lang="en-US" dirty="0">
              <a:solidFill>
                <a:srgbClr val="002060"/>
              </a:solidFill>
            </a:rPr>
            <a:t>Recreation </a:t>
          </a:r>
        </a:p>
      </dgm:t>
    </dgm:pt>
    <dgm:pt modelId="{3229805F-0E52-48AB-8514-B70F3CB4298B}" type="parTrans" cxnId="{E4752F63-A7FD-4792-9479-BFEE3A6F30A9}">
      <dgm:prSet/>
      <dgm:spPr/>
      <dgm:t>
        <a:bodyPr/>
        <a:lstStyle/>
        <a:p>
          <a:endParaRPr lang="en-US"/>
        </a:p>
      </dgm:t>
    </dgm:pt>
    <dgm:pt modelId="{F2F5171D-34B4-46BC-85FC-F006FB339A46}" type="sibTrans" cxnId="{E4752F63-A7FD-4792-9479-BFEE3A6F30A9}">
      <dgm:prSet/>
      <dgm:spPr/>
      <dgm:t>
        <a:bodyPr/>
        <a:lstStyle/>
        <a:p>
          <a:endParaRPr lang="en-US"/>
        </a:p>
      </dgm:t>
    </dgm:pt>
    <dgm:pt modelId="{385C1E9D-4CDF-434B-A0B6-AE9B22EC9403}">
      <dgm:prSet/>
      <dgm:spPr/>
      <dgm:t>
        <a:bodyPr/>
        <a:lstStyle/>
        <a:p>
          <a:r>
            <a:rPr lang="en-US" b="1"/>
            <a:t>More on the Way!!</a:t>
          </a:r>
          <a:endParaRPr lang="en-US"/>
        </a:p>
      </dgm:t>
    </dgm:pt>
    <dgm:pt modelId="{9D0BADB3-E794-4BBA-8D82-758CAC1B4F64}" type="parTrans" cxnId="{6BD44E25-BEB9-40A4-922D-3A00E9837279}">
      <dgm:prSet/>
      <dgm:spPr/>
      <dgm:t>
        <a:bodyPr/>
        <a:lstStyle/>
        <a:p>
          <a:endParaRPr lang="en-US"/>
        </a:p>
      </dgm:t>
    </dgm:pt>
    <dgm:pt modelId="{32C0369B-A288-4DD3-896D-C92FC9CE3D7A}" type="sibTrans" cxnId="{6BD44E25-BEB9-40A4-922D-3A00E9837279}">
      <dgm:prSet/>
      <dgm:spPr/>
      <dgm:t>
        <a:bodyPr/>
        <a:lstStyle/>
        <a:p>
          <a:endParaRPr lang="en-US"/>
        </a:p>
      </dgm:t>
    </dgm:pt>
    <dgm:pt modelId="{9A636074-9F39-48ED-BC45-3176874173C8}" type="pres">
      <dgm:prSet presAssocID="{791DB81A-5339-4FE1-B9D0-A105F5AB5292}" presName="linear" presStyleCnt="0">
        <dgm:presLayoutVars>
          <dgm:animLvl val="lvl"/>
          <dgm:resizeHandles val="exact"/>
        </dgm:presLayoutVars>
      </dgm:prSet>
      <dgm:spPr/>
    </dgm:pt>
    <dgm:pt modelId="{35F6EF21-545B-4F08-9534-2E881CFF7581}" type="pres">
      <dgm:prSet presAssocID="{2C323343-77AB-42F6-AAEF-3121D6750C4E}" presName="parentText" presStyleLbl="node1" presStyleIdx="0" presStyleCnt="4">
        <dgm:presLayoutVars>
          <dgm:chMax val="0"/>
          <dgm:bulletEnabled val="1"/>
        </dgm:presLayoutVars>
      </dgm:prSet>
      <dgm:spPr/>
    </dgm:pt>
    <dgm:pt modelId="{9C0C6C2F-85B6-4D7F-AFE4-3F63A99C03D3}" type="pres">
      <dgm:prSet presAssocID="{2A1A8733-0ADF-4584-8A4C-2C65705F4FFC}" presName="spacer" presStyleCnt="0"/>
      <dgm:spPr/>
    </dgm:pt>
    <dgm:pt modelId="{53CC8DF0-8DC9-4579-A6DB-177A65910EB4}" type="pres">
      <dgm:prSet presAssocID="{016C3381-3292-4F6B-8A72-D420D3DA9803}" presName="parentText" presStyleLbl="node1" presStyleIdx="1" presStyleCnt="4">
        <dgm:presLayoutVars>
          <dgm:chMax val="0"/>
          <dgm:bulletEnabled val="1"/>
        </dgm:presLayoutVars>
      </dgm:prSet>
      <dgm:spPr/>
    </dgm:pt>
    <dgm:pt modelId="{B542FBCE-ECEB-4AD6-BAA5-E6989CB8C10F}" type="pres">
      <dgm:prSet presAssocID="{C98AC510-1C69-4C6B-8C4A-61E4F4DEB4E9}" presName="spacer" presStyleCnt="0"/>
      <dgm:spPr/>
    </dgm:pt>
    <dgm:pt modelId="{97818983-962A-45C0-807D-B7CB56D584E4}" type="pres">
      <dgm:prSet presAssocID="{10E0DE24-0353-4200-89EB-00E4BF5F67F3}" presName="parentText" presStyleLbl="node1" presStyleIdx="2" presStyleCnt="4">
        <dgm:presLayoutVars>
          <dgm:chMax val="0"/>
          <dgm:bulletEnabled val="1"/>
        </dgm:presLayoutVars>
      </dgm:prSet>
      <dgm:spPr/>
    </dgm:pt>
    <dgm:pt modelId="{740BB593-733E-4C23-B533-E28408D64F16}" type="pres">
      <dgm:prSet presAssocID="{10E0DE24-0353-4200-89EB-00E4BF5F67F3}" presName="childText" presStyleLbl="revTx" presStyleIdx="0" presStyleCnt="1">
        <dgm:presLayoutVars>
          <dgm:bulletEnabled val="1"/>
        </dgm:presLayoutVars>
      </dgm:prSet>
      <dgm:spPr/>
    </dgm:pt>
    <dgm:pt modelId="{7E76ED88-B438-4F0E-9D89-5364CCE05444}" type="pres">
      <dgm:prSet presAssocID="{385C1E9D-4CDF-434B-A0B6-AE9B22EC9403}" presName="parentText" presStyleLbl="node1" presStyleIdx="3" presStyleCnt="4">
        <dgm:presLayoutVars>
          <dgm:chMax val="0"/>
          <dgm:bulletEnabled val="1"/>
        </dgm:presLayoutVars>
      </dgm:prSet>
      <dgm:spPr/>
    </dgm:pt>
  </dgm:ptLst>
  <dgm:cxnLst>
    <dgm:cxn modelId="{4F90C304-5E1F-4583-9760-70D3F6F41819}" type="presOf" srcId="{2C323343-77AB-42F6-AAEF-3121D6750C4E}" destId="{35F6EF21-545B-4F08-9534-2E881CFF7581}" srcOrd="0" destOrd="0" presId="urn:microsoft.com/office/officeart/2005/8/layout/vList2"/>
    <dgm:cxn modelId="{09A9AE16-51A8-488A-95DF-D61A6CC304F0}" type="presOf" srcId="{10E0DE24-0353-4200-89EB-00E4BF5F67F3}" destId="{97818983-962A-45C0-807D-B7CB56D584E4}" srcOrd="0" destOrd="0" presId="urn:microsoft.com/office/officeart/2005/8/layout/vList2"/>
    <dgm:cxn modelId="{6BD44E25-BEB9-40A4-922D-3A00E9837279}" srcId="{791DB81A-5339-4FE1-B9D0-A105F5AB5292}" destId="{385C1E9D-4CDF-434B-A0B6-AE9B22EC9403}" srcOrd="3" destOrd="0" parTransId="{9D0BADB3-E794-4BBA-8D82-758CAC1B4F64}" sibTransId="{32C0369B-A288-4DD3-896D-C92FC9CE3D7A}"/>
    <dgm:cxn modelId="{FA32F92B-D585-4A34-8918-D292DD2FAB42}" type="presOf" srcId="{385C1E9D-4CDF-434B-A0B6-AE9B22EC9403}" destId="{7E76ED88-B438-4F0E-9D89-5364CCE05444}" srcOrd="0" destOrd="0" presId="urn:microsoft.com/office/officeart/2005/8/layout/vList2"/>
    <dgm:cxn modelId="{8F90732E-DD77-4B51-9273-81B371E51C79}" srcId="{10E0DE24-0353-4200-89EB-00E4BF5F67F3}" destId="{041A4EF4-524B-4744-B712-9E46D1FD29E1}" srcOrd="8" destOrd="0" parTransId="{4F865E23-4D7C-45BA-A734-66740B828E91}" sibTransId="{4BBD1322-5068-47C0-8D0E-2F1EB1BA6EC6}"/>
    <dgm:cxn modelId="{FBE4BA33-E6AD-4429-943A-EF3F941A9F0F}" type="presOf" srcId="{C9DF0BE6-6D8B-48EA-879C-782CA3058030}" destId="{740BB593-733E-4C23-B533-E28408D64F16}" srcOrd="0" destOrd="2" presId="urn:microsoft.com/office/officeart/2005/8/layout/vList2"/>
    <dgm:cxn modelId="{8CAA5B40-7B7B-4F3A-A9E3-BDCECEEDD64D}" type="presOf" srcId="{57F29A24-A4BE-42DA-A762-22B24622A133}" destId="{740BB593-733E-4C23-B533-E28408D64F16}" srcOrd="0" destOrd="3" presId="urn:microsoft.com/office/officeart/2005/8/layout/vList2"/>
    <dgm:cxn modelId="{E4752F63-A7FD-4792-9479-BFEE3A6F30A9}" srcId="{10E0DE24-0353-4200-89EB-00E4BF5F67F3}" destId="{DF9C0E69-FE0D-47AF-99F2-EB0DBA65B38E}" srcOrd="9" destOrd="0" parTransId="{3229805F-0E52-48AB-8514-B70F3CB4298B}" sibTransId="{F2F5171D-34B4-46BC-85FC-F006FB339A46}"/>
    <dgm:cxn modelId="{5057AC69-9E50-49B4-B58A-C0603E20B391}" srcId="{10E0DE24-0353-4200-89EB-00E4BF5F67F3}" destId="{C9DF0BE6-6D8B-48EA-879C-782CA3058030}" srcOrd="2" destOrd="0" parTransId="{4D67E790-FAE0-4390-8F27-519D6EF44E7B}" sibTransId="{8CEC2A22-7924-4D5E-B76A-519B61B0453B}"/>
    <dgm:cxn modelId="{0A7AE16C-3154-4A34-AA45-8D75F0EA07D8}" srcId="{791DB81A-5339-4FE1-B9D0-A105F5AB5292}" destId="{016C3381-3292-4F6B-8A72-D420D3DA9803}" srcOrd="1" destOrd="0" parTransId="{7035A794-0BF2-4CF9-A95D-4500565A9CAA}" sibTransId="{C98AC510-1C69-4C6B-8C4A-61E4F4DEB4E9}"/>
    <dgm:cxn modelId="{9B31326E-42FA-43C5-9852-20708D2161EB}" type="presOf" srcId="{DF9C0E69-FE0D-47AF-99F2-EB0DBA65B38E}" destId="{740BB593-733E-4C23-B533-E28408D64F16}" srcOrd="0" destOrd="9" presId="urn:microsoft.com/office/officeart/2005/8/layout/vList2"/>
    <dgm:cxn modelId="{18C47350-CAF2-44CC-94FD-15BF5652CCC5}" type="presOf" srcId="{938DBC3D-6EC0-46B3-A5C0-9CC39733E5DC}" destId="{740BB593-733E-4C23-B533-E28408D64F16}" srcOrd="0" destOrd="7" presId="urn:microsoft.com/office/officeart/2005/8/layout/vList2"/>
    <dgm:cxn modelId="{79BD8750-F6D6-4E99-8E84-14D73C44691C}" srcId="{10E0DE24-0353-4200-89EB-00E4BF5F67F3}" destId="{57F29A24-A4BE-42DA-A762-22B24622A133}" srcOrd="3" destOrd="0" parTransId="{AFAD8CC7-D003-45C9-B0EF-92696FEE2970}" sibTransId="{CAB4633C-BC01-42C4-B38F-82299E5BFB93}"/>
    <dgm:cxn modelId="{E49F7D52-F36F-4B78-8B48-C66E7E07BEB5}" srcId="{10E0DE24-0353-4200-89EB-00E4BF5F67F3}" destId="{B57C5D9E-CD4A-443C-8BE3-E227026AFEEF}" srcOrd="5" destOrd="0" parTransId="{C9ACD822-C8B5-4336-AC6B-D3F400DDD8CA}" sibTransId="{D3A1C1FC-F2E4-48EA-AC71-EB312F5581E9}"/>
    <dgm:cxn modelId="{81FEDE54-5D67-4294-986D-EDC0E27D19B2}" srcId="{10E0DE24-0353-4200-89EB-00E4BF5F67F3}" destId="{A89F3FBC-15F2-426E-8721-EFE83278C24F}" srcOrd="1" destOrd="0" parTransId="{C0DA7649-437E-4E9B-A105-9EAEB7B6355D}" sibTransId="{97B7AC69-36A7-428C-8C72-535EA037D4CB}"/>
    <dgm:cxn modelId="{05B1FF54-57EF-405D-B98F-EC48C3621914}" type="presOf" srcId="{886B1B7A-CC0D-4040-9BDD-886C76222CBE}" destId="{740BB593-733E-4C23-B533-E28408D64F16}" srcOrd="0" destOrd="4" presId="urn:microsoft.com/office/officeart/2005/8/layout/vList2"/>
    <dgm:cxn modelId="{54319855-D1ED-4319-B6D6-E53EF087DEC8}" srcId="{10E0DE24-0353-4200-89EB-00E4BF5F67F3}" destId="{886B1B7A-CC0D-4040-9BDD-886C76222CBE}" srcOrd="4" destOrd="0" parTransId="{879434EE-F786-4CE3-8E2C-C180FBB2AEB2}" sibTransId="{FF0ABBA4-FEB9-4DC4-82D8-DE4CFC0FB82E}"/>
    <dgm:cxn modelId="{1A5C9556-A169-4381-A84B-63EE9D795710}" type="presOf" srcId="{5F5C8E23-8AFB-4780-9D69-56221988F484}" destId="{740BB593-733E-4C23-B533-E28408D64F16}" srcOrd="0" destOrd="0" presId="urn:microsoft.com/office/officeart/2005/8/layout/vList2"/>
    <dgm:cxn modelId="{B6262C7F-C52D-4935-A672-813ABB368497}" srcId="{791DB81A-5339-4FE1-B9D0-A105F5AB5292}" destId="{2C323343-77AB-42F6-AAEF-3121D6750C4E}" srcOrd="0" destOrd="0" parTransId="{814E8146-DAD6-42BB-9A0F-88D160197CB2}" sibTransId="{2A1A8733-0ADF-4584-8A4C-2C65705F4FFC}"/>
    <dgm:cxn modelId="{8EF0A589-BC06-4473-8407-BB1618B9AAF2}" srcId="{10E0DE24-0353-4200-89EB-00E4BF5F67F3}" destId="{5F5C8E23-8AFB-4780-9D69-56221988F484}" srcOrd="0" destOrd="0" parTransId="{4C41CA4D-E55D-47CA-8DCA-D8B1775D33F6}" sibTransId="{7353732C-8457-44DB-8AB9-F28A27EBA9AB}"/>
    <dgm:cxn modelId="{9D8E138B-F251-45C7-A003-E2D997CB6165}" type="presOf" srcId="{DFE74B5B-6664-411D-B7C4-9ABDB748C4CF}" destId="{740BB593-733E-4C23-B533-E28408D64F16}" srcOrd="0" destOrd="6" presId="urn:microsoft.com/office/officeart/2005/8/layout/vList2"/>
    <dgm:cxn modelId="{9FBD2B8C-CC60-412A-ADB0-22CB8A493C16}" type="presOf" srcId="{041A4EF4-524B-4744-B712-9E46D1FD29E1}" destId="{740BB593-733E-4C23-B533-E28408D64F16}" srcOrd="0" destOrd="8" presId="urn:microsoft.com/office/officeart/2005/8/layout/vList2"/>
    <dgm:cxn modelId="{D66DCF9C-14C3-43C3-BB5D-585DCBB713F9}" srcId="{10E0DE24-0353-4200-89EB-00E4BF5F67F3}" destId="{938DBC3D-6EC0-46B3-A5C0-9CC39733E5DC}" srcOrd="7" destOrd="0" parTransId="{C2A9FFFC-9FC0-4112-9B89-41945877C38B}" sibTransId="{8532C332-FACF-4AD9-AACC-2EA4AB0A2E9A}"/>
    <dgm:cxn modelId="{746D99B3-DCDC-418B-A1D2-F6E73A7FB925}" type="presOf" srcId="{A89F3FBC-15F2-426E-8721-EFE83278C24F}" destId="{740BB593-733E-4C23-B533-E28408D64F16}" srcOrd="0" destOrd="1" presId="urn:microsoft.com/office/officeart/2005/8/layout/vList2"/>
    <dgm:cxn modelId="{5BC8D2B8-E259-4608-9798-201B21DEABCE}" srcId="{791DB81A-5339-4FE1-B9D0-A105F5AB5292}" destId="{10E0DE24-0353-4200-89EB-00E4BF5F67F3}" srcOrd="2" destOrd="0" parTransId="{88F56C16-ACEB-46EF-8C21-945A022F502C}" sibTransId="{2F7BA551-95CF-415C-81AD-A708690152C9}"/>
    <dgm:cxn modelId="{4D6698E8-731E-4098-94A4-72156FEF425A}" srcId="{10E0DE24-0353-4200-89EB-00E4BF5F67F3}" destId="{DFE74B5B-6664-411D-B7C4-9ABDB748C4CF}" srcOrd="6" destOrd="0" parTransId="{9695E3DD-012C-49FF-AE47-69A9B86C158C}" sibTransId="{89016600-F40D-4346-9B56-0E5B699FB278}"/>
    <dgm:cxn modelId="{E2610DE9-C09D-4CB4-A11A-42F4BA032230}" type="presOf" srcId="{791DB81A-5339-4FE1-B9D0-A105F5AB5292}" destId="{9A636074-9F39-48ED-BC45-3176874173C8}" srcOrd="0" destOrd="0" presId="urn:microsoft.com/office/officeart/2005/8/layout/vList2"/>
    <dgm:cxn modelId="{F681B4F6-C35B-4850-B6B2-2E83D6AF1103}" type="presOf" srcId="{016C3381-3292-4F6B-8A72-D420D3DA9803}" destId="{53CC8DF0-8DC9-4579-A6DB-177A65910EB4}" srcOrd="0" destOrd="0" presId="urn:microsoft.com/office/officeart/2005/8/layout/vList2"/>
    <dgm:cxn modelId="{973562FA-FA81-427E-A69E-A892A04B511E}" type="presOf" srcId="{B57C5D9E-CD4A-443C-8BE3-E227026AFEEF}" destId="{740BB593-733E-4C23-B533-E28408D64F16}" srcOrd="0" destOrd="5" presId="urn:microsoft.com/office/officeart/2005/8/layout/vList2"/>
    <dgm:cxn modelId="{B60A9365-D3AD-40E0-9108-B26188ECF56E}" type="presParOf" srcId="{9A636074-9F39-48ED-BC45-3176874173C8}" destId="{35F6EF21-545B-4F08-9534-2E881CFF7581}" srcOrd="0" destOrd="0" presId="urn:microsoft.com/office/officeart/2005/8/layout/vList2"/>
    <dgm:cxn modelId="{E5936491-A800-47CF-AEE3-4D4B802C5E97}" type="presParOf" srcId="{9A636074-9F39-48ED-BC45-3176874173C8}" destId="{9C0C6C2F-85B6-4D7F-AFE4-3F63A99C03D3}" srcOrd="1" destOrd="0" presId="urn:microsoft.com/office/officeart/2005/8/layout/vList2"/>
    <dgm:cxn modelId="{90BCB701-7D6D-48B3-AA25-00FF36066B8B}" type="presParOf" srcId="{9A636074-9F39-48ED-BC45-3176874173C8}" destId="{53CC8DF0-8DC9-4579-A6DB-177A65910EB4}" srcOrd="2" destOrd="0" presId="urn:microsoft.com/office/officeart/2005/8/layout/vList2"/>
    <dgm:cxn modelId="{916A5519-8EDE-4407-9ADA-92AF4673CC61}" type="presParOf" srcId="{9A636074-9F39-48ED-BC45-3176874173C8}" destId="{B542FBCE-ECEB-4AD6-BAA5-E6989CB8C10F}" srcOrd="3" destOrd="0" presId="urn:microsoft.com/office/officeart/2005/8/layout/vList2"/>
    <dgm:cxn modelId="{74FBD6B2-2A0C-4E0B-954B-70E9405A5287}" type="presParOf" srcId="{9A636074-9F39-48ED-BC45-3176874173C8}" destId="{97818983-962A-45C0-807D-B7CB56D584E4}" srcOrd="4" destOrd="0" presId="urn:microsoft.com/office/officeart/2005/8/layout/vList2"/>
    <dgm:cxn modelId="{EB519641-4F1D-47F1-B9DE-33C517792D9F}" type="presParOf" srcId="{9A636074-9F39-48ED-BC45-3176874173C8}" destId="{740BB593-733E-4C23-B533-E28408D64F16}" srcOrd="5" destOrd="0" presId="urn:microsoft.com/office/officeart/2005/8/layout/vList2"/>
    <dgm:cxn modelId="{D8BF8A73-3D64-4DEE-A7A4-C2F1B1976A2E}" type="presParOf" srcId="{9A636074-9F39-48ED-BC45-3176874173C8}" destId="{7E76ED88-B438-4F0E-9D89-5364CCE05444}" srcOrd="6"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6EF21-545B-4F08-9534-2E881CFF7581}">
      <dsp:nvSpPr>
        <dsp:cNvPr id="0" name=""/>
        <dsp:cNvSpPr/>
      </dsp:nvSpPr>
      <dsp:spPr>
        <a:xfrm>
          <a:off x="0" y="717903"/>
          <a:ext cx="4357315" cy="40774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i="1" kern="1200"/>
            <a:t>Forty-six (46) </a:t>
          </a:r>
          <a:r>
            <a:rPr lang="en-US" sz="1700" kern="1200"/>
            <a:t>registered apprentices</a:t>
          </a:r>
        </a:p>
      </dsp:txBody>
      <dsp:txXfrm>
        <a:off x="19904" y="737807"/>
        <a:ext cx="4317507" cy="367937"/>
      </dsp:txXfrm>
    </dsp:sp>
    <dsp:sp modelId="{53CC8DF0-8DC9-4579-A6DB-177A65910EB4}">
      <dsp:nvSpPr>
        <dsp:cNvPr id="0" name=""/>
        <dsp:cNvSpPr/>
      </dsp:nvSpPr>
      <dsp:spPr>
        <a:xfrm>
          <a:off x="0" y="1174608"/>
          <a:ext cx="4357315" cy="40774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i="1" kern="1200"/>
            <a:t>Eight (8) Sponsors </a:t>
          </a:r>
          <a:r>
            <a:rPr lang="en-US" sz="1700" kern="1200"/>
            <a:t>with at least one RA</a:t>
          </a:r>
        </a:p>
      </dsp:txBody>
      <dsp:txXfrm>
        <a:off x="19904" y="1194512"/>
        <a:ext cx="4317507" cy="367937"/>
      </dsp:txXfrm>
    </dsp:sp>
    <dsp:sp modelId="{97818983-962A-45C0-807D-B7CB56D584E4}">
      <dsp:nvSpPr>
        <dsp:cNvPr id="0" name=""/>
        <dsp:cNvSpPr/>
      </dsp:nvSpPr>
      <dsp:spPr>
        <a:xfrm>
          <a:off x="0" y="1631314"/>
          <a:ext cx="4357315" cy="40774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Occupations:</a:t>
          </a:r>
        </a:p>
      </dsp:txBody>
      <dsp:txXfrm>
        <a:off x="19904" y="1651218"/>
        <a:ext cx="4317507" cy="367937"/>
      </dsp:txXfrm>
    </dsp:sp>
    <dsp:sp modelId="{740BB593-733E-4C23-B533-E28408D64F16}">
      <dsp:nvSpPr>
        <dsp:cNvPr id="0" name=""/>
        <dsp:cNvSpPr/>
      </dsp:nvSpPr>
      <dsp:spPr>
        <a:xfrm>
          <a:off x="0" y="2039059"/>
          <a:ext cx="4357315" cy="225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4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dirty="0">
              <a:solidFill>
                <a:srgbClr val="002060"/>
              </a:solidFill>
            </a:rPr>
            <a:t>Massage Therapist</a:t>
          </a:r>
        </a:p>
        <a:p>
          <a:pPr marL="114300" lvl="1" indent="-114300" algn="l" defTabSz="577850">
            <a:lnSpc>
              <a:spcPct val="90000"/>
            </a:lnSpc>
            <a:spcBef>
              <a:spcPct val="0"/>
            </a:spcBef>
            <a:spcAft>
              <a:spcPct val="20000"/>
            </a:spcAft>
            <a:buChar char="•"/>
          </a:pPr>
          <a:r>
            <a:rPr lang="en-US" sz="1300" kern="1200" dirty="0">
              <a:solidFill>
                <a:srgbClr val="002060"/>
              </a:solidFill>
            </a:rPr>
            <a:t>Medical Assistant/Patient Care Coordinator</a:t>
          </a:r>
        </a:p>
        <a:p>
          <a:pPr marL="114300" lvl="1" indent="-114300" algn="l" defTabSz="577850">
            <a:lnSpc>
              <a:spcPct val="90000"/>
            </a:lnSpc>
            <a:spcBef>
              <a:spcPct val="0"/>
            </a:spcBef>
            <a:spcAft>
              <a:spcPct val="20000"/>
            </a:spcAft>
            <a:buChar char="•"/>
          </a:pPr>
          <a:r>
            <a:rPr lang="en-US" sz="1300" kern="1200" dirty="0">
              <a:solidFill>
                <a:srgbClr val="002060"/>
              </a:solidFill>
            </a:rPr>
            <a:t>Surgical Technologist</a:t>
          </a:r>
        </a:p>
        <a:p>
          <a:pPr marL="114300" lvl="1" indent="-114300" algn="l" defTabSz="577850">
            <a:lnSpc>
              <a:spcPct val="90000"/>
            </a:lnSpc>
            <a:spcBef>
              <a:spcPct val="0"/>
            </a:spcBef>
            <a:spcAft>
              <a:spcPct val="20000"/>
            </a:spcAft>
            <a:buChar char="•"/>
          </a:pPr>
          <a:r>
            <a:rPr lang="en-US" sz="1300" kern="1200" dirty="0">
              <a:solidFill>
                <a:srgbClr val="002060"/>
              </a:solidFill>
            </a:rPr>
            <a:t>Life Safety Coordinator</a:t>
          </a:r>
        </a:p>
        <a:p>
          <a:pPr marL="114300" lvl="1" indent="-114300" algn="l" defTabSz="577850">
            <a:lnSpc>
              <a:spcPct val="90000"/>
            </a:lnSpc>
            <a:spcBef>
              <a:spcPct val="0"/>
            </a:spcBef>
            <a:spcAft>
              <a:spcPct val="20000"/>
            </a:spcAft>
            <a:buChar char="•"/>
          </a:pPr>
          <a:r>
            <a:rPr lang="en-US" sz="1300" kern="1200" dirty="0">
              <a:solidFill>
                <a:srgbClr val="002060"/>
              </a:solidFill>
            </a:rPr>
            <a:t>Boat Building</a:t>
          </a:r>
        </a:p>
        <a:p>
          <a:pPr marL="114300" lvl="1" indent="-114300" algn="l" defTabSz="577850">
            <a:lnSpc>
              <a:spcPct val="90000"/>
            </a:lnSpc>
            <a:spcBef>
              <a:spcPct val="0"/>
            </a:spcBef>
            <a:spcAft>
              <a:spcPct val="20000"/>
            </a:spcAft>
            <a:buChar char="•"/>
          </a:pPr>
          <a:r>
            <a:rPr lang="en-US" sz="1300" kern="1200" dirty="0">
              <a:solidFill>
                <a:srgbClr val="002060"/>
              </a:solidFill>
            </a:rPr>
            <a:t>Marine Services Technician</a:t>
          </a:r>
        </a:p>
        <a:p>
          <a:pPr marL="114300" lvl="1" indent="-114300" algn="l" defTabSz="577850">
            <a:lnSpc>
              <a:spcPct val="90000"/>
            </a:lnSpc>
            <a:spcBef>
              <a:spcPct val="0"/>
            </a:spcBef>
            <a:spcAft>
              <a:spcPct val="20000"/>
            </a:spcAft>
            <a:buChar char="•"/>
          </a:pPr>
          <a:r>
            <a:rPr lang="en-US" sz="1300" kern="1200" dirty="0">
              <a:solidFill>
                <a:srgbClr val="002060"/>
              </a:solidFill>
            </a:rPr>
            <a:t>Able Seaman (water transportation)</a:t>
          </a:r>
        </a:p>
        <a:p>
          <a:pPr marL="114300" lvl="1" indent="-114300" algn="l" defTabSz="577850">
            <a:lnSpc>
              <a:spcPct val="90000"/>
            </a:lnSpc>
            <a:spcBef>
              <a:spcPct val="0"/>
            </a:spcBef>
            <a:spcAft>
              <a:spcPct val="20000"/>
            </a:spcAft>
            <a:buChar char="•"/>
          </a:pPr>
          <a:r>
            <a:rPr lang="en-US" sz="1300" kern="1200" dirty="0">
              <a:solidFill>
                <a:srgbClr val="002060"/>
              </a:solidFill>
            </a:rPr>
            <a:t>Pipefitter (construction)</a:t>
          </a:r>
        </a:p>
        <a:p>
          <a:pPr marL="114300" lvl="1" indent="-114300" algn="l" defTabSz="577850">
            <a:lnSpc>
              <a:spcPct val="90000"/>
            </a:lnSpc>
            <a:spcBef>
              <a:spcPct val="0"/>
            </a:spcBef>
            <a:spcAft>
              <a:spcPct val="20000"/>
            </a:spcAft>
            <a:buChar char="•"/>
          </a:pPr>
          <a:r>
            <a:rPr lang="en-US" sz="1300" kern="1200" dirty="0">
              <a:solidFill>
                <a:srgbClr val="002060"/>
              </a:solidFill>
            </a:rPr>
            <a:t>Cook</a:t>
          </a:r>
        </a:p>
        <a:p>
          <a:pPr marL="114300" lvl="1" indent="-114300" algn="l" defTabSz="577850">
            <a:lnSpc>
              <a:spcPct val="90000"/>
            </a:lnSpc>
            <a:spcBef>
              <a:spcPct val="0"/>
            </a:spcBef>
            <a:spcAft>
              <a:spcPct val="20000"/>
            </a:spcAft>
            <a:buChar char="•"/>
          </a:pPr>
          <a:r>
            <a:rPr lang="en-US" sz="1300" kern="1200" dirty="0">
              <a:solidFill>
                <a:srgbClr val="002060"/>
              </a:solidFill>
            </a:rPr>
            <a:t>Recreation </a:t>
          </a:r>
        </a:p>
      </dsp:txBody>
      <dsp:txXfrm>
        <a:off x="0" y="2039059"/>
        <a:ext cx="4357315" cy="2252160"/>
      </dsp:txXfrm>
    </dsp:sp>
    <dsp:sp modelId="{7E76ED88-B438-4F0E-9D89-5364CCE05444}">
      <dsp:nvSpPr>
        <dsp:cNvPr id="0" name=""/>
        <dsp:cNvSpPr/>
      </dsp:nvSpPr>
      <dsp:spPr>
        <a:xfrm>
          <a:off x="0" y="4291219"/>
          <a:ext cx="4357315" cy="40774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More on the Way!!</a:t>
          </a:r>
          <a:endParaRPr lang="en-US" sz="1700" kern="1200"/>
        </a:p>
      </dsp:txBody>
      <dsp:txXfrm>
        <a:off x="19904" y="4311123"/>
        <a:ext cx="4317507" cy="36793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3AA0E9-8CD0-4A6E-A65E-A06028B83F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5E2408B-C9AB-4665-AC99-B057BD0A43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48E1AF-6343-46AA-8AEF-4C12F4118850}" type="datetimeFigureOut">
              <a:rPr lang="en-US" smtClean="0"/>
              <a:t>3/8/2023</a:t>
            </a:fld>
            <a:endParaRPr lang="en-US" dirty="0"/>
          </a:p>
        </p:txBody>
      </p:sp>
      <p:sp>
        <p:nvSpPr>
          <p:cNvPr id="4" name="Footer Placeholder 3">
            <a:extLst>
              <a:ext uri="{FF2B5EF4-FFF2-40B4-BE49-F238E27FC236}">
                <a16:creationId xmlns:a16="http://schemas.microsoft.com/office/drawing/2014/main" id="{8CD1B215-531B-4869-BD98-BD3B1390B1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B53F21-4D67-455D-8074-E9E6EC26FA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2858E0-3D38-47B7-97D4-4FE08D90D359}" type="slidenum">
              <a:rPr lang="en-US" smtClean="0"/>
              <a:t>‹#›</a:t>
            </a:fld>
            <a:endParaRPr lang="en-US" dirty="0"/>
          </a:p>
        </p:txBody>
      </p:sp>
    </p:spTree>
    <p:extLst>
      <p:ext uri="{BB962C8B-B14F-4D97-AF65-F5344CB8AC3E}">
        <p14:creationId xmlns:p14="http://schemas.microsoft.com/office/powerpoint/2010/main" val="2821443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D2517-63AA-420A-887D-BE60360A8F4D}" type="datetimeFigureOut">
              <a:rPr lang="en-US" noProof="0" smtClean="0"/>
              <a:t>3/8/2023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ECAD9-32EE-4091-BDA5-6BD15ACC5E58}" type="slidenum">
              <a:rPr lang="en-US" noProof="0" smtClean="0"/>
              <a:t>‹#›</a:t>
            </a:fld>
            <a:endParaRPr lang="en-US" noProof="0" dirty="0"/>
          </a:p>
        </p:txBody>
      </p:sp>
    </p:spTree>
    <p:extLst>
      <p:ext uri="{BB962C8B-B14F-4D97-AF65-F5344CB8AC3E}">
        <p14:creationId xmlns:p14="http://schemas.microsoft.com/office/powerpoint/2010/main" val="1106618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1</a:t>
            </a:fld>
            <a:endParaRPr lang="en-US" noProof="0" dirty="0"/>
          </a:p>
        </p:txBody>
      </p:sp>
    </p:spTree>
    <p:extLst>
      <p:ext uri="{BB962C8B-B14F-4D97-AF65-F5344CB8AC3E}">
        <p14:creationId xmlns:p14="http://schemas.microsoft.com/office/powerpoint/2010/main" val="221598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Times New Roman" panose="02020603050405020304" pitchFamily="18" charset="0"/>
              </a:rPr>
              <a:t>Concerning education, one of the challenges facing the USVI’s workforce is the low educational attainment relative to the U.S. While nationwide, 30.1 percent of people age 25 and older had a bachelor’s degree or more, only 18 percent of USVI residents had a bachelor’s or higher. Nearly 26 percent of the population age 25 and higher had less than a high school diploma, twice as many nationally (Figure 7). </a:t>
            </a:r>
          </a:p>
          <a:p>
            <a:r>
              <a:rPr lang="en-US" sz="1800" dirty="0">
                <a:solidFill>
                  <a:srgbClr val="000000"/>
                </a:solidFill>
                <a:latin typeface="Times New Roman" panose="02020603050405020304" pitchFamily="18" charset="0"/>
              </a:rPr>
              <a:t>The USBLS 2020 to 2030 projections of which jobs will grow over the next decade have implications for people with a high school diploma or less. Job growth is about zero or negative for those without a college degree or a high school diploma. While most jobs in the USVI economy are low-skilled (those that require a high school diploma or less), it was the high-skill jobs that were projected to be the fastest occupations over the next 10 years.1 These results suggest that the demand for higher education and skills will dominate employment opportunities in the economy. </a:t>
            </a:r>
            <a:endParaRPr lang="en-VI"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4</a:t>
            </a:fld>
            <a:endParaRPr lang="en-US" noProof="0" dirty="0"/>
          </a:p>
        </p:txBody>
      </p:sp>
    </p:spTree>
    <p:extLst>
      <p:ext uri="{BB962C8B-B14F-4D97-AF65-F5344CB8AC3E}">
        <p14:creationId xmlns:p14="http://schemas.microsoft.com/office/powerpoint/2010/main" val="531862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5</a:t>
            </a:fld>
            <a:endParaRPr lang="en-US" noProof="0" dirty="0"/>
          </a:p>
        </p:txBody>
      </p:sp>
    </p:spTree>
    <p:extLst>
      <p:ext uri="{BB962C8B-B14F-4D97-AF65-F5344CB8AC3E}">
        <p14:creationId xmlns:p14="http://schemas.microsoft.com/office/powerpoint/2010/main" val="938610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6</a:t>
            </a:fld>
            <a:endParaRPr lang="en-US" noProof="0" dirty="0"/>
          </a:p>
        </p:txBody>
      </p:sp>
    </p:spTree>
    <p:extLst>
      <p:ext uri="{BB962C8B-B14F-4D97-AF65-F5344CB8AC3E}">
        <p14:creationId xmlns:p14="http://schemas.microsoft.com/office/powerpoint/2010/main" val="1736815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14</a:t>
            </a:fld>
            <a:endParaRPr lang="en-US" noProof="0" dirty="0"/>
          </a:p>
        </p:txBody>
      </p:sp>
    </p:spTree>
    <p:extLst>
      <p:ext uri="{BB962C8B-B14F-4D97-AF65-F5344CB8AC3E}">
        <p14:creationId xmlns:p14="http://schemas.microsoft.com/office/powerpoint/2010/main" val="2894127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4ECAD9-32EE-4091-BDA5-6BD15ACC5E58}" type="slidenum">
              <a:rPr lang="en-US" noProof="0" smtClean="0"/>
              <a:t>17</a:t>
            </a:fld>
            <a:endParaRPr lang="en-US" noProof="0" dirty="0"/>
          </a:p>
        </p:txBody>
      </p:sp>
    </p:spTree>
    <p:extLst>
      <p:ext uri="{BB962C8B-B14F-4D97-AF65-F5344CB8AC3E}">
        <p14:creationId xmlns:p14="http://schemas.microsoft.com/office/powerpoint/2010/main" val="3013376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p:nvSpPr>
        <p:spPr>
          <a:xfrm>
            <a:off x="16" y="0"/>
            <a:ext cx="4654296" cy="5864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5458984" y="497808"/>
            <a:ext cx="5713841" cy="4868609"/>
          </a:xfrm>
        </p:spPr>
        <p:txBody>
          <a:bodyPr anchor="ct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Rectangle 8">
            <a:extLst>
              <a:ext uri="{FF2B5EF4-FFF2-40B4-BE49-F238E27FC236}">
                <a16:creationId xmlns:a16="http://schemas.microsoft.com/office/drawing/2014/main" id="{4DC51BA7-A5A7-4A7F-A707-DBBDEA7705F3}"/>
              </a:ext>
            </a:extLst>
          </p:cNvPr>
          <p:cNvSpPr/>
          <p:nvPr userDrawn="1"/>
        </p:nvSpPr>
        <p:spPr>
          <a:xfrm>
            <a:off x="0" y="2003424"/>
            <a:ext cx="1036320" cy="1857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23174BA-29D0-4C1A-95C9-5A86FD25E47A}"/>
              </a:ext>
            </a:extLst>
          </p:cNvPr>
          <p:cNvSpPr/>
          <p:nvPr userDrawn="1"/>
        </p:nvSpPr>
        <p:spPr>
          <a:xfrm>
            <a:off x="5458983" y="377398"/>
            <a:ext cx="571384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8D4C0741-442A-4788-81DA-4F081D559C5A}"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5" name="Rectangle 4">
            <a:extLst>
              <a:ext uri="{FF2B5EF4-FFF2-40B4-BE49-F238E27FC236}">
                <a16:creationId xmlns:a16="http://schemas.microsoft.com/office/drawing/2014/main" id="{6BC7DA98-7B92-4F45-80F8-1AEF72A601CF}"/>
              </a:ext>
            </a:extLst>
          </p:cNvPr>
          <p:cNvSpPr/>
          <p:nvPr userDrawn="1"/>
        </p:nvSpPr>
        <p:spPr>
          <a:xfrm>
            <a:off x="1078230" y="2003423"/>
            <a:ext cx="3576082" cy="1857378"/>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p:cNvSpPr>
            <a:spLocks noGrp="1"/>
          </p:cNvSpPr>
          <p:nvPr>
            <p:ph type="title"/>
          </p:nvPr>
        </p:nvSpPr>
        <p:spPr>
          <a:xfrm>
            <a:off x="1092200" y="1885125"/>
            <a:ext cx="3314700" cy="2093975"/>
          </a:xfrm>
        </p:spPr>
        <p:txBody>
          <a:bodyPr anchor="ctr">
            <a:normAutofit/>
          </a:bodyPr>
          <a:lstStyle>
            <a:lvl1pPr>
              <a:lnSpc>
                <a:spcPct val="90000"/>
              </a:lnSpc>
              <a:defRPr sz="4400" b="1">
                <a:solidFill>
                  <a:srgbClr val="FFFFFF"/>
                </a:solidFill>
                <a:latin typeface="+mn-lt"/>
              </a:defRPr>
            </a:lvl1pPr>
          </a:lstStyle>
          <a:p>
            <a:r>
              <a:rPr lang="en-US" noProof="0"/>
              <a:t>Click to edit Master title style</a:t>
            </a:r>
          </a:p>
        </p:txBody>
      </p:sp>
      <p:sp>
        <p:nvSpPr>
          <p:cNvPr id="18" name="Rectangle 17">
            <a:extLst>
              <a:ext uri="{FF2B5EF4-FFF2-40B4-BE49-F238E27FC236}">
                <a16:creationId xmlns:a16="http://schemas.microsoft.com/office/drawing/2014/main" id="{DF96815B-4256-4CE0-9FCF-3A2967CF5792}"/>
              </a:ext>
            </a:extLst>
          </p:cNvPr>
          <p:cNvSpPr/>
          <p:nvPr userDrawn="1"/>
        </p:nvSpPr>
        <p:spPr>
          <a:xfrm>
            <a:off x="1092200" y="993775"/>
            <a:ext cx="1036320" cy="936626"/>
          </a:xfrm>
          <a:prstGeom prst="rect">
            <a:avLst/>
          </a:prstGeom>
          <a:solidFill>
            <a:schemeClr val="tx2">
              <a:lumMod val="20000"/>
              <a:lumOff val="80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93618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046700-360D-4474-9946-7580E8968658}" type="datetime1">
              <a:rPr lang="en-US" noProof="0" smtClean="0"/>
              <a:t>3/8/2023</a:t>
            </a:fld>
            <a:endParaRPr lang="en-US" noProof="0" dirty="0"/>
          </a:p>
        </p:txBody>
      </p:sp>
      <p:sp>
        <p:nvSpPr>
          <p:cNvPr id="6" name="Footer Placeholder 5"/>
          <p:cNvSpPr>
            <a:spLocks noGrp="1"/>
          </p:cNvSpPr>
          <p:nvPr>
            <p:ph type="ftr" sz="quarter" idx="11"/>
          </p:nvPr>
        </p:nvSpPr>
        <p:spPr/>
        <p:txBody>
          <a:bodyPr/>
          <a:lstStyle/>
          <a:p>
            <a:r>
              <a:rPr lang="en-US" noProof="0"/>
              <a:t>Footer</a:t>
            </a:r>
            <a:endParaRPr lang="en-US" noProof="0" dirty="0"/>
          </a:p>
        </p:txBody>
      </p:sp>
      <p:sp>
        <p:nvSpPr>
          <p:cNvPr id="7" name="Slide Number Placeholder 6"/>
          <p:cNvSpPr>
            <a:spLocks noGrp="1"/>
          </p:cNvSpPr>
          <p:nvPr>
            <p:ph type="sldNum" sz="quarter" idx="12"/>
          </p:nvPr>
        </p:nvSpPr>
        <p:spPr/>
        <p:txBody>
          <a:bodyPr/>
          <a:lstStyle/>
          <a:p>
            <a:fld id="{3A98EE3D-8CD1-4C3F-BD1C-C98C9596463C}" type="slidenum">
              <a:rPr lang="en-US" noProof="0" smtClean="0"/>
              <a:pPr/>
              <a:t>‹#›</a:t>
            </a:fld>
            <a:endParaRPr lang="en-US" noProof="0" dirty="0"/>
          </a:p>
        </p:txBody>
      </p:sp>
      <p:sp>
        <p:nvSpPr>
          <p:cNvPr id="3" name="Rectangle 2">
            <a:extLst>
              <a:ext uri="{FF2B5EF4-FFF2-40B4-BE49-F238E27FC236}">
                <a16:creationId xmlns:a16="http://schemas.microsoft.com/office/drawing/2014/main" id="{E5C3D225-8C0F-FC1E-940A-2D0FDFF0DC2D}"/>
              </a:ext>
            </a:extLst>
          </p:cNvPr>
          <p:cNvSpPr/>
          <p:nvPr userDrawn="1"/>
        </p:nvSpPr>
        <p:spPr>
          <a:xfrm>
            <a:off x="3536950" y="4535901"/>
            <a:ext cx="5118100" cy="1256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09993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4" name="Footer Placeholder 3"/>
          <p:cNvSpPr>
            <a:spLocks noGrp="1"/>
          </p:cNvSpPr>
          <p:nvPr>
            <p:ph type="ftr" sz="quarter" idx="11"/>
          </p:nvPr>
        </p:nvSpPr>
        <p:spPr/>
        <p:txBody>
          <a:bodyPr/>
          <a:lstStyle/>
          <a:p>
            <a:r>
              <a:rPr lang="en-US" noProof="0"/>
              <a:t>Footer</a:t>
            </a:r>
            <a:endParaRPr lang="en-US" noProof="0" dirty="0"/>
          </a:p>
        </p:txBody>
      </p:sp>
      <p:sp>
        <p:nvSpPr>
          <p:cNvPr id="5" name="Slide Number Placeholder 4"/>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344891312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37581030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7090387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32543883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9069757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91561687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F667F3-A942-43B7-9681-6435F4941075}" type="datetime1">
              <a:rPr lang="en-US" smtClean="0"/>
              <a:t>3/8/2023</a:t>
            </a:fld>
            <a:endParaRPr lang="en-US" dirty="0"/>
          </a:p>
        </p:txBody>
      </p:sp>
      <p:sp>
        <p:nvSpPr>
          <p:cNvPr id="5" name="Footer Placeholder 4"/>
          <p:cNvSpPr>
            <a:spLocks noGrp="1"/>
          </p:cNvSpPr>
          <p:nvPr>
            <p:ph type="ftr" sz="quarter" idx="11"/>
          </p:nvPr>
        </p:nvSpPr>
        <p:spPr/>
        <p:txBody>
          <a:bodyPr/>
          <a:lstStyle/>
          <a:p>
            <a:r>
              <a:rPr lang="en-US"/>
              <a:t>Footer</a:t>
            </a:r>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44601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576BB9-001A-4B59-8C51-603E71AE3226}"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7" name="Rectangle 6">
            <a:extLst>
              <a:ext uri="{FF2B5EF4-FFF2-40B4-BE49-F238E27FC236}">
                <a16:creationId xmlns:a16="http://schemas.microsoft.com/office/drawing/2014/main" id="{A441C459-70FB-F016-2DB4-86572B08A41E}"/>
              </a:ext>
            </a:extLst>
          </p:cNvPr>
          <p:cNvSpPr/>
          <p:nvPr userDrawn="1"/>
        </p:nvSpPr>
        <p:spPr>
          <a:xfrm rot="16200000">
            <a:off x="8871481" y="-146580"/>
            <a:ext cx="1036320" cy="1329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537095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13" name="Parallélogramme 14">
            <a:extLst>
              <a:ext uri="{FF2B5EF4-FFF2-40B4-BE49-F238E27FC236}">
                <a16:creationId xmlns:a16="http://schemas.microsoft.com/office/drawing/2014/main" id="{F5AA8A10-E19C-430B-9D5D-8D12F92BFEC5}"/>
              </a:ext>
            </a:extLst>
          </p:cNvPr>
          <p:cNvSpPr/>
          <p:nvPr userDrawn="1"/>
        </p:nvSpPr>
        <p:spPr>
          <a:xfrm>
            <a:off x="7972121"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2" name="Rectangle 11">
            <a:extLst>
              <a:ext uri="{FF2B5EF4-FFF2-40B4-BE49-F238E27FC236}">
                <a16:creationId xmlns:a16="http://schemas.microsoft.com/office/drawing/2014/main" id="{A7C93D4F-3003-4D58-9AFB-356A0F800F42}"/>
              </a:ext>
            </a:extLst>
          </p:cNvPr>
          <p:cNvSpPr/>
          <p:nvPr userDrawn="1"/>
        </p:nvSpPr>
        <p:spPr>
          <a:xfrm>
            <a:off x="6394450" y="0"/>
            <a:ext cx="15392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666C8650-8C82-4FB0-9266-0148B376A8CE}" type="datetime1">
              <a:rPr lang="en-US" noProof="0" smtClean="0"/>
              <a:t>3/8/2023</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US" noProof="0" dirty="0"/>
              <a:t>Footer</a:t>
            </a:r>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0" name="Picture Placeholder 9">
            <a:extLst>
              <a:ext uri="{FF2B5EF4-FFF2-40B4-BE49-F238E27FC236}">
                <a16:creationId xmlns:a16="http://schemas.microsoft.com/office/drawing/2014/main" id="{86028FDE-6655-4B55-B3B4-5B366034E8A8}"/>
              </a:ext>
            </a:extLst>
          </p:cNvPr>
          <p:cNvSpPr>
            <a:spLocks noGrp="1"/>
          </p:cNvSpPr>
          <p:nvPr>
            <p:ph type="pic" sz="quarter" idx="13"/>
          </p:nvPr>
        </p:nvSpPr>
        <p:spPr>
          <a:xfrm>
            <a:off x="0" y="0"/>
            <a:ext cx="6311900" cy="6858000"/>
          </a:xfrm>
        </p:spPr>
        <p:txBody>
          <a:bodyPr/>
          <a:lstStyle/>
          <a:p>
            <a:r>
              <a:rPr lang="en-US" noProof="0"/>
              <a:t>Click icon to add picture</a:t>
            </a:r>
            <a:endParaRPr lang="en-US" noProof="0" dirty="0"/>
          </a:p>
        </p:txBody>
      </p:sp>
      <p:sp>
        <p:nvSpPr>
          <p:cNvPr id="2" name="Title 1"/>
          <p:cNvSpPr>
            <a:spLocks noGrp="1"/>
          </p:cNvSpPr>
          <p:nvPr>
            <p:ph type="ctrTitle"/>
          </p:nvPr>
        </p:nvSpPr>
        <p:spPr>
          <a:xfrm>
            <a:off x="6629400" y="758952"/>
            <a:ext cx="4526280" cy="3227514"/>
          </a:xfrm>
        </p:spPr>
        <p:txBody>
          <a:bodyPr anchor="b">
            <a:normAutofit/>
          </a:bodyPr>
          <a:lstStyle>
            <a:lvl1pPr algn="l">
              <a:lnSpc>
                <a:spcPct val="90000"/>
              </a:lnSpc>
              <a:defRPr sz="6000" b="1" spc="-50" baseline="0">
                <a:solidFill>
                  <a:schemeClr val="accent1"/>
                </a:solidFill>
                <a:latin typeface="+mn-lt"/>
              </a:defRPr>
            </a:lvl1pPr>
          </a:lstStyle>
          <a:p>
            <a:r>
              <a:rPr lang="en-US" noProof="0"/>
              <a:t>Click to edit Master title style</a:t>
            </a:r>
          </a:p>
        </p:txBody>
      </p:sp>
      <p:sp>
        <p:nvSpPr>
          <p:cNvPr id="3" name="Subtitle 2"/>
          <p:cNvSpPr>
            <a:spLocks noGrp="1"/>
          </p:cNvSpPr>
          <p:nvPr>
            <p:ph type="subTitle" idx="1"/>
          </p:nvPr>
        </p:nvSpPr>
        <p:spPr>
          <a:xfrm>
            <a:off x="6632171" y="4508500"/>
            <a:ext cx="4526280" cy="1279652"/>
          </a:xfrm>
        </p:spPr>
        <p:txBody>
          <a:bodyPr lIns="91440" rIns="91440">
            <a:normAutofit/>
          </a:bodyPr>
          <a:lstStyle>
            <a:lvl1pPr marL="0" indent="0" algn="l">
              <a:buNone/>
              <a:defRPr sz="2400" cap="all" spc="200" baseline="0">
                <a:solidFill>
                  <a:schemeClr val="tx1">
                    <a:lumMod val="75000"/>
                    <a:lumOff val="25000"/>
                  </a:schemeClr>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11" name="Rectangle 10">
            <a:extLst>
              <a:ext uri="{FF2B5EF4-FFF2-40B4-BE49-F238E27FC236}">
                <a16:creationId xmlns:a16="http://schemas.microsoft.com/office/drawing/2014/main" id="{6D3E1BBA-670B-4CAE-B839-50ADB23DDBC6}"/>
              </a:ext>
            </a:extLst>
          </p:cNvPr>
          <p:cNvSpPr/>
          <p:nvPr userDrawn="1"/>
        </p:nvSpPr>
        <p:spPr>
          <a:xfrm>
            <a:off x="6311900" y="0"/>
            <a:ext cx="1539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453008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231288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Section Header">
    <p:bg>
      <p:bgPr>
        <a:solidFill>
          <a:schemeClr val="bg1"/>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lvl1pPr>
              <a:defRPr>
                <a:solidFill>
                  <a:schemeClr val="tx1">
                    <a:lumMod val="75000"/>
                    <a:lumOff val="25000"/>
                  </a:schemeClr>
                </a:solidFill>
              </a:defRPr>
            </a:lvl1pPr>
          </a:lstStyle>
          <a:p>
            <a:fld id="{503D98FD-B63D-46E0-B974-EC5BBAC02E27}" type="datetime1">
              <a:rPr lang="en-US" noProof="0" smtClean="0"/>
              <a:t>3/8/2023</a:t>
            </a:fld>
            <a:endParaRPr lang="en-US"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lvl1pPr>
              <a:defRPr>
                <a:solidFill>
                  <a:schemeClr val="tx1">
                    <a:lumMod val="75000"/>
                    <a:lumOff val="25000"/>
                  </a:schemeClr>
                </a:solidFill>
              </a:defRPr>
            </a:lvl1pPr>
          </a:lstStyle>
          <a:p>
            <a:r>
              <a:rPr lang="en-US" noProof="0" dirty="0"/>
              <a:t>Footer</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2" name="Picture Placeholder 9">
            <a:extLst>
              <a:ext uri="{FF2B5EF4-FFF2-40B4-BE49-F238E27FC236}">
                <a16:creationId xmlns:a16="http://schemas.microsoft.com/office/drawing/2014/main" id="{E76B772A-7600-4ECE-B5A2-34827D4C7103}"/>
              </a:ext>
            </a:extLst>
          </p:cNvPr>
          <p:cNvSpPr>
            <a:spLocks noGrp="1"/>
          </p:cNvSpPr>
          <p:nvPr>
            <p:ph type="pic" sz="quarter" idx="13"/>
          </p:nvPr>
        </p:nvSpPr>
        <p:spPr>
          <a:xfrm>
            <a:off x="0" y="0"/>
            <a:ext cx="12192000" cy="6858000"/>
          </a:xfrm>
        </p:spPr>
        <p:txBody>
          <a:bodyPr/>
          <a:lstStyle/>
          <a:p>
            <a:r>
              <a:rPr lang="en-US" noProof="0"/>
              <a:t>Click icon to add picture</a:t>
            </a:r>
            <a:endParaRPr lang="en-US" noProof="0" dirty="0"/>
          </a:p>
        </p:txBody>
      </p:sp>
      <p:sp>
        <p:nvSpPr>
          <p:cNvPr id="13" name="Rectangle 12">
            <a:extLst>
              <a:ext uri="{FF2B5EF4-FFF2-40B4-BE49-F238E27FC236}">
                <a16:creationId xmlns:a16="http://schemas.microsoft.com/office/drawing/2014/main" id="{33820398-8D1F-4543-ABA0-7A67C38769B3}"/>
              </a:ext>
            </a:extLst>
          </p:cNvPr>
          <p:cNvSpPr/>
          <p:nvPr userDrawn="1"/>
        </p:nvSpPr>
        <p:spPr>
          <a:xfrm>
            <a:off x="1735138" y="3568700"/>
            <a:ext cx="8721725" cy="2308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400" noProof="0" dirty="0"/>
          </a:p>
        </p:txBody>
      </p:sp>
      <p:sp>
        <p:nvSpPr>
          <p:cNvPr id="2" name="Title 1"/>
          <p:cNvSpPr>
            <a:spLocks noGrp="1"/>
          </p:cNvSpPr>
          <p:nvPr>
            <p:ph type="title"/>
          </p:nvPr>
        </p:nvSpPr>
        <p:spPr>
          <a:xfrm>
            <a:off x="1930399" y="3746500"/>
            <a:ext cx="8331202" cy="1308100"/>
          </a:xfrm>
        </p:spPr>
        <p:txBody>
          <a:bodyPr anchor="b" anchorCtr="0">
            <a:noAutofit/>
          </a:bodyPr>
          <a:lstStyle>
            <a:lvl1pPr algn="ctr">
              <a:lnSpc>
                <a:spcPct val="90000"/>
              </a:lnSpc>
              <a:defRPr sz="4800" b="1">
                <a:solidFill>
                  <a:schemeClr val="bg1"/>
                </a:solidFill>
                <a:latin typeface="+mn-lt"/>
              </a:defRPr>
            </a:lvl1pPr>
          </a:lstStyle>
          <a:p>
            <a:r>
              <a:rPr lang="en-US" noProof="0"/>
              <a:t>Click to edit Master title style</a:t>
            </a:r>
          </a:p>
        </p:txBody>
      </p:sp>
      <p:sp>
        <p:nvSpPr>
          <p:cNvPr id="3" name="Text Placeholder 2"/>
          <p:cNvSpPr>
            <a:spLocks noGrp="1"/>
          </p:cNvSpPr>
          <p:nvPr>
            <p:ph type="body" idx="1"/>
          </p:nvPr>
        </p:nvSpPr>
        <p:spPr>
          <a:xfrm>
            <a:off x="1930400" y="5219700"/>
            <a:ext cx="8331201" cy="586740"/>
          </a:xfrm>
        </p:spPr>
        <p:txBody>
          <a:bodyPr lIns="91440" rIns="91440" anchor="t" anchorCtr="0">
            <a:normAutofit/>
          </a:bodyPr>
          <a:lstStyle>
            <a:lvl1pPr marL="0" indent="0" algn="ctr">
              <a:buNone/>
              <a:defRPr sz="2400" cap="all" spc="200" baseline="0">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14" name="Rectangle 13">
            <a:extLst>
              <a:ext uri="{FF2B5EF4-FFF2-40B4-BE49-F238E27FC236}">
                <a16:creationId xmlns:a16="http://schemas.microsoft.com/office/drawing/2014/main" id="{45757C57-BBBA-44C6-9A4D-12F5D1E400AA}"/>
              </a:ext>
            </a:extLst>
          </p:cNvPr>
          <p:cNvSpPr/>
          <p:nvPr userDrawn="1"/>
        </p:nvSpPr>
        <p:spPr>
          <a:xfrm>
            <a:off x="3536950" y="3469101"/>
            <a:ext cx="511810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0717579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4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4" name="Rectangle 3">
            <a:extLst>
              <a:ext uri="{FF2B5EF4-FFF2-40B4-BE49-F238E27FC236}">
                <a16:creationId xmlns:a16="http://schemas.microsoft.com/office/drawing/2014/main" id="{648F6D61-9E88-4632-A0A8-CB2E0CC5DEAF}"/>
              </a:ext>
            </a:extLst>
          </p:cNvPr>
          <p:cNvSpPr/>
          <p:nvPr userDrawn="1"/>
        </p:nvSpPr>
        <p:spPr>
          <a:xfrm>
            <a:off x="4654312" y="507333"/>
            <a:ext cx="7537688" cy="48495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userDrawn="1"/>
        </p:nvSpPr>
        <p:spPr>
          <a:xfrm>
            <a:off x="16" y="0"/>
            <a:ext cx="4654296" cy="5864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6518529" y="943430"/>
            <a:ext cx="4654296" cy="3977366"/>
          </a:xfrm>
        </p:spPr>
        <p:txBody>
          <a:bodyPr anchor="ctr">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21F8AE65-7CE3-49A8-B2CC-A5A64E5730FA}"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8" name="Rectangle 17">
            <a:extLst>
              <a:ext uri="{FF2B5EF4-FFF2-40B4-BE49-F238E27FC236}">
                <a16:creationId xmlns:a16="http://schemas.microsoft.com/office/drawing/2014/main" id="{6127F28F-6C7B-471B-9839-EF88426C1976}"/>
              </a:ext>
            </a:extLst>
          </p:cNvPr>
          <p:cNvSpPr/>
          <p:nvPr userDrawn="1"/>
        </p:nvSpPr>
        <p:spPr>
          <a:xfrm>
            <a:off x="4370251" y="2322780"/>
            <a:ext cx="1348378" cy="12186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4418496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11" name="Picture Placeholder 9">
            <a:extLst>
              <a:ext uri="{FF2B5EF4-FFF2-40B4-BE49-F238E27FC236}">
                <a16:creationId xmlns:a16="http://schemas.microsoft.com/office/drawing/2014/main" id="{D1D313A2-A4D4-40DF-A0C2-C29F64168525}"/>
              </a:ext>
            </a:extLst>
          </p:cNvPr>
          <p:cNvSpPr>
            <a:spLocks noGrp="1"/>
          </p:cNvSpPr>
          <p:nvPr>
            <p:ph type="pic" sz="quarter" idx="13"/>
          </p:nvPr>
        </p:nvSpPr>
        <p:spPr>
          <a:xfrm>
            <a:off x="0" y="0"/>
            <a:ext cx="12192000" cy="6858000"/>
          </a:xfrm>
        </p:spPr>
        <p:txBody>
          <a:body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F5CEFB0D-6DB6-450D-981E-DB5B064ABC8F}" type="datetime1">
              <a:rPr lang="en-US" noProof="0" smtClean="0"/>
              <a:t>3/8/2023</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en-US" noProof="0" dirty="0"/>
              <a:t>Footer</a:t>
            </a:r>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3" name="Subtitle 2"/>
          <p:cNvSpPr>
            <a:spLocks noGrp="1"/>
          </p:cNvSpPr>
          <p:nvPr>
            <p:ph type="subTitle" idx="1"/>
          </p:nvPr>
        </p:nvSpPr>
        <p:spPr>
          <a:xfrm>
            <a:off x="1212850" y="4508500"/>
            <a:ext cx="5118100" cy="1279652"/>
          </a:xfrm>
        </p:spPr>
        <p:txBody>
          <a:bodyPr lIns="91440" rIns="91440">
            <a:normAutofit/>
          </a:bodyPr>
          <a:lstStyle>
            <a:lvl1pPr marL="0" indent="0" algn="l">
              <a:buNone/>
              <a:defRPr sz="2400" cap="all" spc="200" baseline="0">
                <a:solidFill>
                  <a:schemeClr val="bg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2" name="Title 1"/>
          <p:cNvSpPr>
            <a:spLocks noGrp="1"/>
          </p:cNvSpPr>
          <p:nvPr>
            <p:ph type="ctrTitle"/>
          </p:nvPr>
        </p:nvSpPr>
        <p:spPr>
          <a:xfrm>
            <a:off x="1212850" y="2057400"/>
            <a:ext cx="5118100" cy="1929066"/>
          </a:xfrm>
        </p:spPr>
        <p:txBody>
          <a:bodyPr anchor="b">
            <a:noAutofit/>
          </a:bodyPr>
          <a:lstStyle>
            <a:lvl1pPr algn="l">
              <a:lnSpc>
                <a:spcPct val="90000"/>
              </a:lnSpc>
              <a:defRPr sz="5400" b="1" spc="-50" baseline="0">
                <a:solidFill>
                  <a:schemeClr val="bg1"/>
                </a:solidFill>
                <a:latin typeface="+mn-lt"/>
              </a:defRPr>
            </a:lvl1pPr>
          </a:lstStyle>
          <a:p>
            <a:r>
              <a:rPr lang="en-US" noProof="0"/>
              <a:t>Click to edit Master title style</a:t>
            </a:r>
          </a:p>
        </p:txBody>
      </p:sp>
    </p:spTree>
    <p:extLst>
      <p:ext uri="{BB962C8B-B14F-4D97-AF65-F5344CB8AC3E}">
        <p14:creationId xmlns:p14="http://schemas.microsoft.com/office/powerpoint/2010/main" val="67270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bg1"/>
        </a:solidFill>
        <a:effectLst/>
      </p:bgPr>
    </p:bg>
    <p:spTree>
      <p:nvGrpSpPr>
        <p:cNvPr id="1" name=""/>
        <p:cNvGrpSpPr/>
        <p:nvPr/>
      </p:nvGrpSpPr>
      <p:grpSpPr>
        <a:xfrm>
          <a:off x="0" y="0"/>
          <a:ext cx="0" cy="0"/>
          <a:chOff x="0" y="0"/>
          <a:chExt cx="0" cy="0"/>
        </a:xfrm>
      </p:grpSpPr>
      <p:sp>
        <p:nvSpPr>
          <p:cNvPr id="15" name="Parallélogramme 14">
            <a:extLst>
              <a:ext uri="{FF2B5EF4-FFF2-40B4-BE49-F238E27FC236}">
                <a16:creationId xmlns:a16="http://schemas.microsoft.com/office/drawing/2014/main" id="{98B82A56-7790-48EC-983D-AB8F703699B2}"/>
              </a:ext>
            </a:extLst>
          </p:cNvPr>
          <p:cNvSpPr/>
          <p:nvPr userDrawn="1"/>
        </p:nvSpPr>
        <p:spPr>
          <a:xfrm>
            <a:off x="7972121"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lvl1pPr>
              <a:defRPr>
                <a:solidFill>
                  <a:schemeClr val="tx1">
                    <a:lumMod val="75000"/>
                    <a:lumOff val="25000"/>
                  </a:schemeClr>
                </a:solidFill>
              </a:defRPr>
            </a:lvl1pPr>
          </a:lstStyle>
          <a:p>
            <a:fld id="{1A1FC6A6-F894-471F-8AA4-AE4112290279}" type="datetime1">
              <a:rPr lang="en-US" noProof="0" smtClean="0"/>
              <a:t>3/8/2023</a:t>
            </a:fld>
            <a:endParaRPr lang="en-US"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lvl1pPr>
              <a:defRPr>
                <a:solidFill>
                  <a:schemeClr val="tx1">
                    <a:lumMod val="75000"/>
                    <a:lumOff val="25000"/>
                  </a:schemeClr>
                </a:solidFill>
              </a:defRPr>
            </a:lvl1pPr>
          </a:lstStyle>
          <a:p>
            <a:r>
              <a:rPr lang="en-US" noProof="0" dirty="0"/>
              <a:t>Footer</a:t>
            </a:r>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2" name="Picture Placeholder 9">
            <a:extLst>
              <a:ext uri="{FF2B5EF4-FFF2-40B4-BE49-F238E27FC236}">
                <a16:creationId xmlns:a16="http://schemas.microsoft.com/office/drawing/2014/main" id="{E76B772A-7600-4ECE-B5A2-34827D4C7103}"/>
              </a:ext>
            </a:extLst>
          </p:cNvPr>
          <p:cNvSpPr>
            <a:spLocks noGrp="1"/>
          </p:cNvSpPr>
          <p:nvPr>
            <p:ph type="pic" sz="quarter" idx="13"/>
          </p:nvPr>
        </p:nvSpPr>
        <p:spPr>
          <a:xfrm>
            <a:off x="0" y="0"/>
            <a:ext cx="6311900" cy="6858000"/>
          </a:xfrm>
        </p:spPr>
        <p:txBody>
          <a:bodyPr/>
          <a:lstStyle/>
          <a:p>
            <a:r>
              <a:rPr lang="en-US" noProof="0"/>
              <a:t>Click icon to add picture</a:t>
            </a:r>
            <a:endParaRPr lang="en-US" noProof="0" dirty="0"/>
          </a:p>
        </p:txBody>
      </p:sp>
      <p:sp>
        <p:nvSpPr>
          <p:cNvPr id="13" name="Rectangle 12">
            <a:extLst>
              <a:ext uri="{FF2B5EF4-FFF2-40B4-BE49-F238E27FC236}">
                <a16:creationId xmlns:a16="http://schemas.microsoft.com/office/drawing/2014/main" id="{33820398-8D1F-4543-ABA0-7A67C38769B3}"/>
              </a:ext>
            </a:extLst>
          </p:cNvPr>
          <p:cNvSpPr/>
          <p:nvPr userDrawn="1"/>
        </p:nvSpPr>
        <p:spPr>
          <a:xfrm>
            <a:off x="2451099" y="3568700"/>
            <a:ext cx="8721725" cy="2308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US" sz="1400" noProof="0" dirty="0"/>
          </a:p>
        </p:txBody>
      </p:sp>
      <p:sp>
        <p:nvSpPr>
          <p:cNvPr id="2" name="Title 1"/>
          <p:cNvSpPr>
            <a:spLocks noGrp="1"/>
          </p:cNvSpPr>
          <p:nvPr>
            <p:ph type="title"/>
          </p:nvPr>
        </p:nvSpPr>
        <p:spPr>
          <a:xfrm>
            <a:off x="2641599" y="3746500"/>
            <a:ext cx="8331202" cy="1308100"/>
          </a:xfrm>
        </p:spPr>
        <p:txBody>
          <a:bodyPr anchor="b" anchorCtr="0">
            <a:noAutofit/>
          </a:bodyPr>
          <a:lstStyle>
            <a:lvl1pPr>
              <a:lnSpc>
                <a:spcPct val="90000"/>
              </a:lnSpc>
              <a:defRPr sz="4800" b="1">
                <a:solidFill>
                  <a:schemeClr val="bg1"/>
                </a:solidFill>
                <a:latin typeface="+mn-lt"/>
              </a:defRPr>
            </a:lvl1pPr>
          </a:lstStyle>
          <a:p>
            <a:r>
              <a:rPr lang="en-US" noProof="0"/>
              <a:t>Click to edit Master title style</a:t>
            </a:r>
          </a:p>
        </p:txBody>
      </p:sp>
      <p:sp>
        <p:nvSpPr>
          <p:cNvPr id="3" name="Text Placeholder 2"/>
          <p:cNvSpPr>
            <a:spLocks noGrp="1"/>
          </p:cNvSpPr>
          <p:nvPr>
            <p:ph type="body" idx="1"/>
          </p:nvPr>
        </p:nvSpPr>
        <p:spPr>
          <a:xfrm>
            <a:off x="2641600" y="5219700"/>
            <a:ext cx="8331201" cy="586740"/>
          </a:xfrm>
        </p:spPr>
        <p:txBody>
          <a:bodyPr lIns="91440" rIns="91440" anchor="t" anchorCtr="0">
            <a:normAutofit/>
          </a:bodyPr>
          <a:lstStyle>
            <a:lvl1pPr marL="0" indent="0">
              <a:buNone/>
              <a:defRPr sz="2400" cap="all" spc="200" baseline="0">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14" name="Rectangle 13">
            <a:extLst>
              <a:ext uri="{FF2B5EF4-FFF2-40B4-BE49-F238E27FC236}">
                <a16:creationId xmlns:a16="http://schemas.microsoft.com/office/drawing/2014/main" id="{45757C57-BBBA-44C6-9A4D-12F5D1E400AA}"/>
              </a:ext>
            </a:extLst>
          </p:cNvPr>
          <p:cNvSpPr/>
          <p:nvPr userDrawn="1"/>
        </p:nvSpPr>
        <p:spPr>
          <a:xfrm>
            <a:off x="3752850" y="3469101"/>
            <a:ext cx="511810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596984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Content with Caption">
    <p:spTree>
      <p:nvGrpSpPr>
        <p:cNvPr id="1" name=""/>
        <p:cNvGrpSpPr/>
        <p:nvPr/>
      </p:nvGrpSpPr>
      <p:grpSpPr>
        <a:xfrm>
          <a:off x="0" y="0"/>
          <a:ext cx="0" cy="0"/>
          <a:chOff x="0" y="0"/>
          <a:chExt cx="0" cy="0"/>
        </a:xfrm>
      </p:grpSpPr>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4654296" cy="5864225"/>
          </a:xfrm>
        </p:spPr>
        <p:txBody>
          <a:bodyPr/>
          <a:lstStyle>
            <a:lvl1pPr>
              <a:defRPr>
                <a:solidFill>
                  <a:schemeClr val="bg1"/>
                </a:solidFill>
              </a:defRPr>
            </a:lvl1pPr>
          </a:lstStyle>
          <a:p>
            <a:r>
              <a:rPr lang="en-US" noProof="0"/>
              <a:t>Click icon to add picture</a:t>
            </a:r>
            <a:endParaRPr lang="en-US" noProof="0" dirty="0"/>
          </a:p>
        </p:txBody>
      </p:sp>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 name="Content Placeholder 2"/>
          <p:cNvSpPr>
            <a:spLocks noGrp="1"/>
          </p:cNvSpPr>
          <p:nvPr>
            <p:ph idx="1"/>
          </p:nvPr>
        </p:nvSpPr>
        <p:spPr>
          <a:xfrm>
            <a:off x="5458984" y="497808"/>
            <a:ext cx="5713841" cy="4868609"/>
          </a:xfrm>
        </p:spPr>
        <p:txBody>
          <a:bodyPr anchor="ct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470BDB9F-6784-464D-8ED7-29E60E2B21A9}"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39543055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6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Title 1"/>
          <p:cNvSpPr>
            <a:spLocks noGrp="1"/>
          </p:cNvSpPr>
          <p:nvPr>
            <p:ph type="title"/>
          </p:nvPr>
        </p:nvSpPr>
        <p:spPr>
          <a:xfrm>
            <a:off x="4984722" y="548355"/>
            <a:ext cx="6054846" cy="634336"/>
          </a:xfrm>
        </p:spPr>
        <p:txBody>
          <a:bodyPr anchor="ctr">
            <a:noAutofit/>
          </a:bodyPr>
          <a:lstStyle>
            <a:lvl1pPr>
              <a:lnSpc>
                <a:spcPct val="90000"/>
              </a:lnSpc>
              <a:defRPr sz="36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5100833" y="1611313"/>
            <a:ext cx="6072099" cy="3755104"/>
          </a:xfrm>
        </p:spPr>
        <p:txBody>
          <a:bodyPr anchor="t">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6DA3ABBD-A00D-4624-9D57-736F5DDBFABC}"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4654296" cy="5864225"/>
          </a:xfrm>
        </p:spPr>
        <p:txBody>
          <a:bodyPr/>
          <a:lstStyle>
            <a:lvl1pPr>
              <a:defRPr>
                <a:solidFill>
                  <a:schemeClr val="tx1">
                    <a:lumMod val="75000"/>
                    <a:lumOff val="25000"/>
                  </a:schemeClr>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1751046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7_Content with Caption">
    <p:spTree>
      <p:nvGrpSpPr>
        <p:cNvPr id="1" name=""/>
        <p:cNvGrpSpPr/>
        <p:nvPr/>
      </p:nvGrpSpPr>
      <p:grpSpPr>
        <a:xfrm>
          <a:off x="0" y="0"/>
          <a:ext cx="0" cy="0"/>
          <a:chOff x="0" y="0"/>
          <a:chExt cx="0" cy="0"/>
        </a:xfrm>
      </p:grpSpPr>
      <p:sp>
        <p:nvSpPr>
          <p:cNvPr id="18" name="Picture Placeholder 9">
            <a:extLst>
              <a:ext uri="{FF2B5EF4-FFF2-40B4-BE49-F238E27FC236}">
                <a16:creationId xmlns:a16="http://schemas.microsoft.com/office/drawing/2014/main" id="{4F173117-1383-4956-B947-1EA7A51D0D4A}"/>
              </a:ext>
            </a:extLst>
          </p:cNvPr>
          <p:cNvSpPr>
            <a:spLocks noGrp="1"/>
          </p:cNvSpPr>
          <p:nvPr>
            <p:ph type="pic" sz="quarter" idx="13"/>
          </p:nvPr>
        </p:nvSpPr>
        <p:spPr>
          <a:xfrm>
            <a:off x="0" y="0"/>
            <a:ext cx="12192000" cy="3541486"/>
          </a:xfrm>
        </p:spPr>
        <p:txBody>
          <a:bodyPr/>
          <a:lstStyle>
            <a:lvl1pPr>
              <a:defRPr>
                <a:solidFill>
                  <a:schemeClr val="tx1">
                    <a:lumMod val="75000"/>
                    <a:lumOff val="25000"/>
                  </a:schemeClr>
                </a:solidFill>
              </a:defRPr>
            </a:lvl1pPr>
          </a:lstStyle>
          <a:p>
            <a:r>
              <a:rPr lang="en-US" noProof="0"/>
              <a:t>Click icon to add picture</a:t>
            </a:r>
            <a:endParaRPr lang="en-US" noProof="0" dirty="0"/>
          </a:p>
        </p:txBody>
      </p:sp>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 name="Title 1"/>
          <p:cNvSpPr>
            <a:spLocks noGrp="1"/>
          </p:cNvSpPr>
          <p:nvPr>
            <p:ph type="title"/>
          </p:nvPr>
        </p:nvSpPr>
        <p:spPr>
          <a:xfrm>
            <a:off x="3068577" y="880375"/>
            <a:ext cx="6054846" cy="634336"/>
          </a:xfrm>
        </p:spPr>
        <p:txBody>
          <a:bodyPr anchor="ctr">
            <a:noAutofit/>
          </a:bodyPr>
          <a:lstStyle>
            <a:lvl1pPr algn="ctr">
              <a:lnSpc>
                <a:spcPct val="90000"/>
              </a:lnSpc>
              <a:defRPr sz="3600" b="1" i="0">
                <a:solidFill>
                  <a:schemeClr val="tx1">
                    <a:lumMod val="75000"/>
                    <a:lumOff val="25000"/>
                  </a:schemeClr>
                </a:solidFill>
                <a:latin typeface="+mn-lt"/>
              </a:defRPr>
            </a:lvl1pPr>
          </a:lstStyle>
          <a:p>
            <a:r>
              <a:rPr lang="en-US" noProof="0"/>
              <a:t>Click to edit Master title style</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E6BF20AA-C418-460A-B9CF-8F3DD94C436D}"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19" name="Rectangle 18">
            <a:extLst>
              <a:ext uri="{FF2B5EF4-FFF2-40B4-BE49-F238E27FC236}">
                <a16:creationId xmlns:a16="http://schemas.microsoft.com/office/drawing/2014/main" id="{AF446475-024F-4C71-99D3-501468ACAD11}"/>
              </a:ext>
            </a:extLst>
          </p:cNvPr>
          <p:cNvSpPr/>
          <p:nvPr userDrawn="1"/>
        </p:nvSpPr>
        <p:spPr>
          <a:xfrm>
            <a:off x="5577840" y="0"/>
            <a:ext cx="103632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676028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_Content with Caption">
    <p:spTree>
      <p:nvGrpSpPr>
        <p:cNvPr id="1" name=""/>
        <p:cNvGrpSpPr/>
        <p:nvPr/>
      </p:nvGrpSpPr>
      <p:grpSpPr>
        <a:xfrm>
          <a:off x="0" y="0"/>
          <a:ext cx="0" cy="0"/>
          <a:chOff x="0" y="0"/>
          <a:chExt cx="0" cy="0"/>
        </a:xfrm>
      </p:grpSpPr>
      <p:sp>
        <p:nvSpPr>
          <p:cNvPr id="10" name="Parallélogramme 14">
            <a:extLst>
              <a:ext uri="{FF2B5EF4-FFF2-40B4-BE49-F238E27FC236}">
                <a16:creationId xmlns:a16="http://schemas.microsoft.com/office/drawing/2014/main" id="{BA60C70F-7EE5-4927-B922-88B1C47FADB9}"/>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4" name="Rectangle 3">
            <a:extLst>
              <a:ext uri="{FF2B5EF4-FFF2-40B4-BE49-F238E27FC236}">
                <a16:creationId xmlns:a16="http://schemas.microsoft.com/office/drawing/2014/main" id="{648F6D61-9E88-4632-A0A8-CB2E0CC5DEAF}"/>
              </a:ext>
            </a:extLst>
          </p:cNvPr>
          <p:cNvSpPr/>
          <p:nvPr userDrawn="1"/>
        </p:nvSpPr>
        <p:spPr>
          <a:xfrm>
            <a:off x="4654312" y="507333"/>
            <a:ext cx="7537688" cy="48495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16D90D66-BCB9-4229-A829-628874352AC0}"/>
              </a:ext>
            </a:extLst>
          </p:cNvPr>
          <p:cNvSpPr/>
          <p:nvPr/>
        </p:nvSpPr>
        <p:spPr>
          <a:xfrm>
            <a:off x="16" y="0"/>
            <a:ext cx="4654296" cy="5864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2200" y="1885125"/>
            <a:ext cx="3068833" cy="2093975"/>
          </a:xfrm>
        </p:spPr>
        <p:txBody>
          <a:bodyPr anchor="ctr">
            <a:normAutofit/>
          </a:bodyPr>
          <a:lstStyle>
            <a:lvl1pPr>
              <a:lnSpc>
                <a:spcPct val="90000"/>
              </a:lnSpc>
              <a:defRPr sz="4400" b="1" i="0">
                <a:solidFill>
                  <a:srgbClr val="FFFFFF"/>
                </a:solidFill>
                <a:latin typeface="+mn-lt"/>
              </a:defRPr>
            </a:lvl1pPr>
          </a:lstStyle>
          <a:p>
            <a:r>
              <a:rPr lang="en-US" noProof="0"/>
              <a:t>Click to edit Master title style</a:t>
            </a:r>
          </a:p>
        </p:txBody>
      </p:sp>
      <p:sp>
        <p:nvSpPr>
          <p:cNvPr id="3" name="Content Placeholder 2"/>
          <p:cNvSpPr>
            <a:spLocks noGrp="1"/>
          </p:cNvSpPr>
          <p:nvPr>
            <p:ph idx="1"/>
          </p:nvPr>
        </p:nvSpPr>
        <p:spPr>
          <a:xfrm>
            <a:off x="6473373" y="943430"/>
            <a:ext cx="4699452" cy="3977366"/>
          </a:xfrm>
        </p:spPr>
        <p:txBody>
          <a:bodyPr anchor="ctr">
            <a:normAutofit/>
          </a:bodyPr>
          <a:lstStyle>
            <a:lvl1pPr>
              <a:defRPr sz="2400"/>
            </a:lvl1pPr>
            <a:lvl2pPr>
              <a:defRPr sz="2000"/>
            </a:lvl2pPr>
            <a:lvl3pPr>
              <a:defRPr sz="16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Date Placeholder 1">
            <a:extLst>
              <a:ext uri="{FF2B5EF4-FFF2-40B4-BE49-F238E27FC236}">
                <a16:creationId xmlns:a16="http://schemas.microsoft.com/office/drawing/2014/main" id="{F417C55D-4AE8-427B-A32E-9F54E007E686}"/>
              </a:ext>
            </a:extLst>
          </p:cNvPr>
          <p:cNvSpPr>
            <a:spLocks noGrp="1"/>
          </p:cNvSpPr>
          <p:nvPr>
            <p:ph type="dt" sz="half" idx="10"/>
          </p:nvPr>
        </p:nvSpPr>
        <p:spPr>
          <a:xfrm>
            <a:off x="6834126" y="6446838"/>
            <a:ext cx="2584850" cy="365125"/>
          </a:xfrm>
        </p:spPr>
        <p:txBody>
          <a:bodyPr/>
          <a:lstStyle>
            <a:lvl1pPr>
              <a:defRPr>
                <a:solidFill>
                  <a:schemeClr val="tx1">
                    <a:lumMod val="75000"/>
                    <a:lumOff val="25000"/>
                  </a:schemeClr>
                </a:solidFill>
              </a:defRPr>
            </a:lvl1pPr>
          </a:lstStyle>
          <a:p>
            <a:fld id="{063F5CE0-F8B8-4EAA-822E-6451047E7D5F}" type="datetime1">
              <a:rPr lang="en-US" noProof="0" smtClean="0"/>
              <a:t>3/8/2023</a:t>
            </a:fld>
            <a:endParaRPr lang="en-US" noProof="0" dirty="0"/>
          </a:p>
        </p:txBody>
      </p:sp>
      <p:sp>
        <p:nvSpPr>
          <p:cNvPr id="13" name="Footer Placeholder 2">
            <a:extLst>
              <a:ext uri="{FF2B5EF4-FFF2-40B4-BE49-F238E27FC236}">
                <a16:creationId xmlns:a16="http://schemas.microsoft.com/office/drawing/2014/main" id="{8C05871B-E916-40A4-B5E3-65C15F5A4D2A}"/>
              </a:ext>
            </a:extLst>
          </p:cNvPr>
          <p:cNvSpPr>
            <a:spLocks noGrp="1"/>
          </p:cNvSpPr>
          <p:nvPr>
            <p:ph type="ftr" sz="quarter" idx="11"/>
          </p:nvPr>
        </p:nvSpPr>
        <p:spPr>
          <a:xfrm>
            <a:off x="1097279" y="6446838"/>
            <a:ext cx="4846321" cy="365125"/>
          </a:xfrm>
        </p:spPr>
        <p:txBody>
          <a:bodyPr/>
          <a:lstStyle>
            <a:lvl1pPr>
              <a:defRPr>
                <a:solidFill>
                  <a:schemeClr val="tx1">
                    <a:lumMod val="75000"/>
                    <a:lumOff val="25000"/>
                  </a:schemeClr>
                </a:solidFill>
              </a:defRPr>
            </a:lvl1pPr>
          </a:lstStyle>
          <a:p>
            <a:r>
              <a:rPr lang="en-US" noProof="0" dirty="0"/>
              <a:t>Footer</a:t>
            </a:r>
          </a:p>
        </p:txBody>
      </p:sp>
      <p:sp>
        <p:nvSpPr>
          <p:cNvPr id="14" name="Slide Number Placeholder 3">
            <a:extLst>
              <a:ext uri="{FF2B5EF4-FFF2-40B4-BE49-F238E27FC236}">
                <a16:creationId xmlns:a16="http://schemas.microsoft.com/office/drawing/2014/main" id="{B45E789F-2E61-4EC0-8973-681625FE518F}"/>
              </a:ext>
            </a:extLst>
          </p:cNvPr>
          <p:cNvSpPr>
            <a:spLocks noGrp="1"/>
          </p:cNvSpPr>
          <p:nvPr>
            <p:ph type="sldNum" sz="quarter" idx="12"/>
          </p:nvPr>
        </p:nvSpPr>
        <p:spPr>
          <a:xfrm>
            <a:off x="10375670" y="6446838"/>
            <a:ext cx="780010" cy="365125"/>
          </a:xfrm>
        </p:spPr>
        <p:txBody>
          <a:bodyPr/>
          <a:lstStyle>
            <a:lvl1pPr>
              <a:defRPr>
                <a:solidFill>
                  <a:schemeClr val="tx1">
                    <a:lumMod val="75000"/>
                    <a:lumOff val="25000"/>
                  </a:schemeClr>
                </a:solidFill>
              </a:defRPr>
            </a:lvl1pPr>
          </a:lstStyle>
          <a:p>
            <a:fld id="{3A98EE3D-8CD1-4C3F-BD1C-C98C9596463C}" type="slidenum">
              <a:rPr lang="en-US" noProof="0" smtClean="0"/>
              <a:pPr/>
              <a:t>‹#›</a:t>
            </a:fld>
            <a:endParaRPr lang="en-US" noProof="0" dirty="0"/>
          </a:p>
        </p:txBody>
      </p:sp>
      <p:sp>
        <p:nvSpPr>
          <p:cNvPr id="20" name="Rectangle 19">
            <a:extLst>
              <a:ext uri="{FF2B5EF4-FFF2-40B4-BE49-F238E27FC236}">
                <a16:creationId xmlns:a16="http://schemas.microsoft.com/office/drawing/2014/main" id="{EF73BF96-A07C-4AAA-A37F-65151BD22A70}"/>
              </a:ext>
            </a:extLst>
          </p:cNvPr>
          <p:cNvSpPr/>
          <p:nvPr userDrawn="1"/>
        </p:nvSpPr>
        <p:spPr>
          <a:xfrm>
            <a:off x="4370251" y="2322780"/>
            <a:ext cx="1348378" cy="12186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012771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29DE01-3159-42E8-9946-B3F7564EBC72}" type="datetime1">
              <a:rPr lang="en-US" smtClean="0"/>
              <a:t>3/8/2023</a:t>
            </a:fld>
            <a:endParaRPr lang="en-US" dirty="0"/>
          </a:p>
        </p:txBody>
      </p:sp>
      <p:sp>
        <p:nvSpPr>
          <p:cNvPr id="5" name="Footer Placeholder 4"/>
          <p:cNvSpPr>
            <a:spLocks noGrp="1"/>
          </p:cNvSpPr>
          <p:nvPr>
            <p:ph type="ftr" sz="quarter" idx="11"/>
          </p:nvPr>
        </p:nvSpPr>
        <p:spPr/>
        <p:txBody>
          <a:bodyPr/>
          <a:lstStyle/>
          <a:p>
            <a:r>
              <a:rPr lang="en-US"/>
              <a:t>Footer</a:t>
            </a:r>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2993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11"/>
          </p:nvPr>
        </p:nvSpPr>
        <p:spPr/>
        <p:txBody>
          <a:bodyPr/>
          <a:lstStyle/>
          <a:p>
            <a:r>
              <a:rPr lang="en-US" noProof="0"/>
              <a:t>Footer</a:t>
            </a:r>
            <a:endParaRPr lang="en-US" noProof="0" dirty="0"/>
          </a:p>
        </p:txBody>
      </p:sp>
      <p:sp>
        <p:nvSpPr>
          <p:cNvPr id="6" name="Slide Number Placeholder 5"/>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347611142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74ECCD-A9BB-4C40-8999-9FDE0B2AF02D}" type="datetime1">
              <a:rPr lang="en-US" smtClean="0"/>
              <a:t>3/8/2023</a:t>
            </a:fld>
            <a:endParaRPr lang="en-US" dirty="0"/>
          </a:p>
        </p:txBody>
      </p:sp>
      <p:sp>
        <p:nvSpPr>
          <p:cNvPr id="6" name="Footer Placeholder 5"/>
          <p:cNvSpPr>
            <a:spLocks noGrp="1"/>
          </p:cNvSpPr>
          <p:nvPr>
            <p:ph type="ftr" sz="quarter" idx="11"/>
          </p:nvPr>
        </p:nvSpPr>
        <p:spPr/>
        <p:txBody>
          <a:bodyPr/>
          <a:lstStyle/>
          <a:p>
            <a:r>
              <a:rPr lang="en-US"/>
              <a:t>Footer</a:t>
            </a:r>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6751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0F8E8D-DF54-49BE-BDBC-401B280C4E3C}" type="datetime1">
              <a:rPr lang="en-US" noProof="0" smtClean="0"/>
              <a:t>3/8/2023</a:t>
            </a:fld>
            <a:endParaRPr lang="en-US" noProof="0" dirty="0"/>
          </a:p>
        </p:txBody>
      </p:sp>
      <p:sp>
        <p:nvSpPr>
          <p:cNvPr id="8" name="Footer Placeholder 7"/>
          <p:cNvSpPr>
            <a:spLocks noGrp="1"/>
          </p:cNvSpPr>
          <p:nvPr>
            <p:ph type="ftr" sz="quarter" idx="11"/>
          </p:nvPr>
        </p:nvSpPr>
        <p:spPr/>
        <p:txBody>
          <a:bodyPr/>
          <a:lstStyle/>
          <a:p>
            <a:r>
              <a:rPr lang="en-US" noProof="0"/>
              <a:t>Footer</a:t>
            </a:r>
            <a:endParaRPr lang="en-US" noProof="0" dirty="0"/>
          </a:p>
        </p:txBody>
      </p:sp>
      <p:sp>
        <p:nvSpPr>
          <p:cNvPr id="9" name="Slide Number Placeholder 8"/>
          <p:cNvSpPr>
            <a:spLocks noGrp="1"/>
          </p:cNvSpPr>
          <p:nvPr>
            <p:ph type="sldNum" sz="quarter" idx="12"/>
          </p:nvPr>
        </p:nvSpPr>
        <p:spPr/>
        <p:txBody>
          <a:bodyPr/>
          <a:lstStyle/>
          <a:p>
            <a:fld id="{3A98EE3D-8CD1-4C3F-BD1C-C98C9596463C}" type="slidenum">
              <a:rPr lang="en-US" noProof="0" smtClean="0"/>
              <a:pPr/>
              <a:t>‹#›</a:t>
            </a:fld>
            <a:endParaRPr lang="en-US" noProof="0" dirty="0"/>
          </a:p>
        </p:txBody>
      </p:sp>
    </p:spTree>
    <p:extLst>
      <p:ext uri="{BB962C8B-B14F-4D97-AF65-F5344CB8AC3E}">
        <p14:creationId xmlns:p14="http://schemas.microsoft.com/office/powerpoint/2010/main" val="257695395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23FCEE-D38D-4315-8661-B8B16CE6B114}" type="datetime1">
              <a:rPr lang="en-US" smtClean="0"/>
              <a:t>3/8/2023</a:t>
            </a:fld>
            <a:endParaRPr lang="en-US" dirty="0"/>
          </a:p>
        </p:txBody>
      </p:sp>
      <p:sp>
        <p:nvSpPr>
          <p:cNvPr id="4" name="Footer Placeholder 3"/>
          <p:cNvSpPr>
            <a:spLocks noGrp="1"/>
          </p:cNvSpPr>
          <p:nvPr>
            <p:ph type="ftr" sz="quarter" idx="11"/>
          </p:nvPr>
        </p:nvSpPr>
        <p:spPr/>
        <p:txBody>
          <a:bodyPr/>
          <a:lstStyle/>
          <a:p>
            <a:r>
              <a:rPr lang="en-US"/>
              <a:t>Footer</a:t>
            </a:r>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91723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909053-E1DD-4959-BC7A-C98D3D2614DC}" type="datetime1">
              <a:rPr lang="en-US" noProof="0" smtClean="0"/>
              <a:t>3/8/2023</a:t>
            </a:fld>
            <a:endParaRPr lang="en-US" noProof="0" dirty="0"/>
          </a:p>
        </p:txBody>
      </p:sp>
      <p:sp>
        <p:nvSpPr>
          <p:cNvPr id="3" name="Footer Placeholder 2"/>
          <p:cNvSpPr>
            <a:spLocks noGrp="1"/>
          </p:cNvSpPr>
          <p:nvPr>
            <p:ph type="ftr" sz="quarter" idx="11"/>
          </p:nvPr>
        </p:nvSpPr>
        <p:spPr/>
        <p:txBody>
          <a:bodyPr/>
          <a:lstStyle/>
          <a:p>
            <a:r>
              <a:rPr lang="en-US" noProof="0"/>
              <a:t>Footer</a:t>
            </a:r>
            <a:endParaRPr lang="en-US" noProof="0" dirty="0"/>
          </a:p>
        </p:txBody>
      </p:sp>
      <p:sp>
        <p:nvSpPr>
          <p:cNvPr id="4" name="Slide Number Placeholder 3"/>
          <p:cNvSpPr>
            <a:spLocks noGrp="1"/>
          </p:cNvSpPr>
          <p:nvPr>
            <p:ph type="sldNum" sz="quarter" idx="12"/>
          </p:nvPr>
        </p:nvSpPr>
        <p:spPr/>
        <p:txBody>
          <a:bodyPr/>
          <a:lstStyle/>
          <a:p>
            <a:fld id="{3A98EE3D-8CD1-4C3F-BD1C-C98C9596463C}" type="slidenum">
              <a:rPr lang="en-US" noProof="0" smtClean="0"/>
              <a:pPr/>
              <a:t>‹#›</a:t>
            </a:fld>
            <a:endParaRPr lang="en-US" noProof="0" dirty="0"/>
          </a:p>
        </p:txBody>
      </p:sp>
      <p:sp>
        <p:nvSpPr>
          <p:cNvPr id="5" name="Parallélogramme 14">
            <a:extLst>
              <a:ext uri="{FF2B5EF4-FFF2-40B4-BE49-F238E27FC236}">
                <a16:creationId xmlns:a16="http://schemas.microsoft.com/office/drawing/2014/main" id="{B84F9A1B-878B-71B1-4797-A0BE07B71EF7}"/>
              </a:ext>
            </a:extLst>
          </p:cNvPr>
          <p:cNvSpPr/>
          <p:nvPr userDrawn="1"/>
        </p:nvSpPr>
        <p:spPr>
          <a:xfrm>
            <a:off x="46672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Tree>
    <p:extLst>
      <p:ext uri="{BB962C8B-B14F-4D97-AF65-F5344CB8AC3E}">
        <p14:creationId xmlns:p14="http://schemas.microsoft.com/office/powerpoint/2010/main" val="972191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B9C849-F1D8-4230-9F2F-9250D675BB2A}" type="datetime1">
              <a:rPr lang="en-US" noProof="0" smtClean="0"/>
              <a:t>3/8/2023</a:t>
            </a:fld>
            <a:endParaRPr lang="en-US" noProof="0" dirty="0"/>
          </a:p>
        </p:txBody>
      </p:sp>
      <p:sp>
        <p:nvSpPr>
          <p:cNvPr id="6" name="Footer Placeholder 5"/>
          <p:cNvSpPr>
            <a:spLocks noGrp="1"/>
          </p:cNvSpPr>
          <p:nvPr>
            <p:ph type="ftr" sz="quarter" idx="11"/>
          </p:nvPr>
        </p:nvSpPr>
        <p:spPr/>
        <p:txBody>
          <a:bodyPr/>
          <a:lstStyle/>
          <a:p>
            <a:r>
              <a:rPr lang="en-US" noProof="0"/>
              <a:t>Footer</a:t>
            </a:r>
            <a:endParaRPr lang="en-US" noProof="0" dirty="0"/>
          </a:p>
        </p:txBody>
      </p:sp>
      <p:sp>
        <p:nvSpPr>
          <p:cNvPr id="7" name="Slide Number Placeholder 6"/>
          <p:cNvSpPr>
            <a:spLocks noGrp="1"/>
          </p:cNvSpPr>
          <p:nvPr>
            <p:ph type="sldNum" sz="quarter" idx="12"/>
          </p:nvPr>
        </p:nvSpPr>
        <p:spPr/>
        <p:txBody>
          <a:bodyPr/>
          <a:lstStyle/>
          <a:p>
            <a:fld id="{3A98EE3D-8CD1-4C3F-BD1C-C98C9596463C}" type="slidenum">
              <a:rPr lang="en-US" noProof="0" smtClean="0"/>
              <a:pPr/>
              <a:t>‹#›</a:t>
            </a:fld>
            <a:endParaRPr lang="en-US" noProof="0" dirty="0"/>
          </a:p>
        </p:txBody>
      </p:sp>
      <p:sp>
        <p:nvSpPr>
          <p:cNvPr id="8" name="Parallélogramme 14">
            <a:extLst>
              <a:ext uri="{FF2B5EF4-FFF2-40B4-BE49-F238E27FC236}">
                <a16:creationId xmlns:a16="http://schemas.microsoft.com/office/drawing/2014/main" id="{8EA4F1B6-EA89-6DD6-D400-8777BD1E8F93}"/>
              </a:ext>
            </a:extLst>
          </p:cNvPr>
          <p:cNvSpPr/>
          <p:nvPr userDrawn="1"/>
        </p:nvSpPr>
        <p:spPr>
          <a:xfrm>
            <a:off x="74485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9" name="Rectangle 8">
            <a:extLst>
              <a:ext uri="{FF2B5EF4-FFF2-40B4-BE49-F238E27FC236}">
                <a16:creationId xmlns:a16="http://schemas.microsoft.com/office/drawing/2014/main" id="{A0282D3C-E24E-6764-AF2C-FF463B617FE6}"/>
              </a:ext>
            </a:extLst>
          </p:cNvPr>
          <p:cNvSpPr/>
          <p:nvPr userDrawn="1"/>
        </p:nvSpPr>
        <p:spPr>
          <a:xfrm>
            <a:off x="0" y="1397000"/>
            <a:ext cx="1036320" cy="1329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1CF05846-6F72-57F4-5FDD-97773111041F}"/>
              </a:ext>
            </a:extLst>
          </p:cNvPr>
          <p:cNvSpPr/>
          <p:nvPr userDrawn="1"/>
        </p:nvSpPr>
        <p:spPr>
          <a:xfrm>
            <a:off x="5458983" y="624142"/>
            <a:ext cx="5713840" cy="1256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1" name="Connecteur droit 19">
            <a:extLst>
              <a:ext uri="{FF2B5EF4-FFF2-40B4-BE49-F238E27FC236}">
                <a16:creationId xmlns:a16="http://schemas.microsoft.com/office/drawing/2014/main" id="{0D81B7DA-16F8-F466-91BF-E9975737BAD9}"/>
              </a:ext>
            </a:extLst>
          </p:cNvPr>
          <p:cNvCxnSpPr>
            <a:cxnSpLocks/>
          </p:cNvCxnSpPr>
          <p:nvPr userDrawn="1"/>
        </p:nvCxnSpPr>
        <p:spPr>
          <a:xfrm flipH="1">
            <a:off x="1092200" y="6446838"/>
            <a:ext cx="164343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9">
            <a:extLst>
              <a:ext uri="{FF2B5EF4-FFF2-40B4-BE49-F238E27FC236}">
                <a16:creationId xmlns:a16="http://schemas.microsoft.com/office/drawing/2014/main" id="{9232D95D-E528-1B67-15F9-14967E34B87B}"/>
              </a:ext>
            </a:extLst>
          </p:cNvPr>
          <p:cNvCxnSpPr>
            <a:cxnSpLocks/>
          </p:cNvCxnSpPr>
          <p:nvPr userDrawn="1"/>
        </p:nvCxnSpPr>
        <p:spPr>
          <a:xfrm flipH="1">
            <a:off x="8420100" y="6429376"/>
            <a:ext cx="1000462"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Connecteur droit 19">
            <a:extLst>
              <a:ext uri="{FF2B5EF4-FFF2-40B4-BE49-F238E27FC236}">
                <a16:creationId xmlns:a16="http://schemas.microsoft.com/office/drawing/2014/main" id="{FA357575-9A6F-8B34-C78D-6EA116268D02}"/>
              </a:ext>
            </a:extLst>
          </p:cNvPr>
          <p:cNvCxnSpPr>
            <a:cxnSpLocks/>
          </p:cNvCxnSpPr>
          <p:nvPr userDrawn="1"/>
        </p:nvCxnSpPr>
        <p:spPr>
          <a:xfrm flipH="1" flipV="1">
            <a:off x="10765675" y="6446838"/>
            <a:ext cx="407258" cy="635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06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10F8E8D-DF54-49BE-BDBC-401B280C4E3C}" type="datetime1">
              <a:rPr lang="en-US" noProof="0" smtClean="0"/>
              <a:t>3/8/2023</a:t>
            </a:fld>
            <a:endParaRPr lang="en-US" noProof="0"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noProof="0"/>
              <a:t>Footer</a:t>
            </a:r>
            <a:endParaRPr lang="en-US" noProof="0"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A98EE3D-8CD1-4C3F-BD1C-C98C9596463C}" type="slidenum">
              <a:rPr lang="en-US" noProof="0" smtClean="0"/>
              <a:pPr/>
              <a:t>‹#›</a:t>
            </a:fld>
            <a:endParaRPr lang="en-US" noProof="0" dirty="0"/>
          </a:p>
        </p:txBody>
      </p:sp>
      <p:sp>
        <p:nvSpPr>
          <p:cNvPr id="13" name="Parallélogramme 14">
            <a:extLst>
              <a:ext uri="{FF2B5EF4-FFF2-40B4-BE49-F238E27FC236}">
                <a16:creationId xmlns:a16="http://schemas.microsoft.com/office/drawing/2014/main" id="{A5648F29-13D7-E694-28F7-6A26D078785A}"/>
              </a:ext>
            </a:extLst>
          </p:cNvPr>
          <p:cNvSpPr/>
          <p:nvPr userDrawn="1"/>
        </p:nvSpPr>
        <p:spPr>
          <a:xfrm>
            <a:off x="4667250" y="0"/>
            <a:ext cx="2857500" cy="6858000"/>
          </a:xfrm>
          <a:prstGeom prst="parallelogram">
            <a:avLst>
              <a:gd name="adj" fmla="val 0"/>
            </a:avLst>
          </a:prstGeom>
          <a:solidFill>
            <a:schemeClr val="bg1">
              <a:lumMod val="9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4" name="Rectangle 13">
            <a:extLst>
              <a:ext uri="{FF2B5EF4-FFF2-40B4-BE49-F238E27FC236}">
                <a16:creationId xmlns:a16="http://schemas.microsoft.com/office/drawing/2014/main" id="{8F197DFE-B963-7291-D7CB-2141F114B097}"/>
              </a:ext>
            </a:extLst>
          </p:cNvPr>
          <p:cNvSpPr/>
          <p:nvPr userDrawn="1"/>
        </p:nvSpPr>
        <p:spPr>
          <a:xfrm>
            <a:off x="0" y="1011981"/>
            <a:ext cx="103632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572061747"/>
      </p:ext>
    </p:extLst>
  </p:cSld>
  <p:clrMap bg1="dk1" tx1="lt1" bg2="dk2" tx2="lt2" accent1="accent1" accent2="accent2" accent3="accent3" accent4="accent4" accent5="accent5" accent6="accent6" hlink="hlink" folHlink="folHlink"/>
  <p:sldLayoutIdLst>
    <p:sldLayoutId id="2147483909"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 id="2147483907" r:id="rId18"/>
    <p:sldLayoutId id="2147483908" r:id="rId19"/>
    <p:sldLayoutId id="2147483910" r:id="rId20"/>
    <p:sldLayoutId id="2147483911" r:id="rId21"/>
    <p:sldLayoutId id="2147483706" r:id="rId22"/>
    <p:sldLayoutId id="2147483708" r:id="rId23"/>
    <p:sldLayoutId id="2147483721" r:id="rId24"/>
    <p:sldLayoutId id="2147483725" r:id="rId25"/>
    <p:sldLayoutId id="2147483726" r:id="rId26"/>
    <p:sldLayoutId id="2147483722" r:id="rId2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F26B43"/>
          </p15:clr>
        </p15:guide>
        <p15:guide id="2" pos="688">
          <p15:clr>
            <a:srgbClr val="F26B43"/>
          </p15:clr>
        </p15:guide>
        <p15:guide id="3" pos="7038">
          <p15:clr>
            <a:srgbClr val="F26B43"/>
          </p15:clr>
        </p15:guide>
        <p15:guide id="4" orient="horz" pos="3702">
          <p15:clr>
            <a:srgbClr val="F26B43"/>
          </p15:clr>
        </p15:guide>
        <p15:guide id="5" orient="horz" pos="40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diagramQuickStyle" Target="../diagrams/quickStyle1.xml"/><Relationship Id="rId3" Type="http://schemas.openxmlformats.org/officeDocument/2006/relationships/image" Target="../media/image28.png"/><Relationship Id="rId7" Type="http://schemas.openxmlformats.org/officeDocument/2006/relationships/image" Target="../media/image32.jpeg"/><Relationship Id="rId12" Type="http://schemas.openxmlformats.org/officeDocument/2006/relationships/diagramLayout" Target="../diagrams/layout1.xml"/><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31.png"/><Relationship Id="rId11" Type="http://schemas.openxmlformats.org/officeDocument/2006/relationships/diagramData" Target="../diagrams/data1.xml"/><Relationship Id="rId5" Type="http://schemas.openxmlformats.org/officeDocument/2006/relationships/image" Target="../media/image30.png"/><Relationship Id="rId15" Type="http://schemas.microsoft.com/office/2007/relationships/diagramDrawing" Target="../diagrams/drawing1.xml"/><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eg"/><Relationship Id="rId14" Type="http://schemas.openxmlformats.org/officeDocument/2006/relationships/diagramColors" Target="../diagrams/colors1.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gi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www.peoplemattersglobal.com/news/hr-technology/top-trends-for-the-global-workforce-in-2019-kronos-20426" TargetMode="External"/><Relationship Id="rId2" Type="http://schemas.openxmlformats.org/officeDocument/2006/relationships/image" Target="../media/image7.jpeg"/><Relationship Id="rId1" Type="http://schemas.openxmlformats.org/officeDocument/2006/relationships/slideLayout" Target="../slideLayouts/slideLayout20.xml"/><Relationship Id="rId4" Type="http://schemas.openxmlformats.org/officeDocument/2006/relationships/hyperlink" Target="https://creativecommons.org/licenses/by-nc-sa/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62" name="Straight Connector 61">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68" name="Rectangle 67">
            <a:extLst>
              <a:ext uri="{FF2B5EF4-FFF2-40B4-BE49-F238E27FC236}">
                <a16:creationId xmlns:a16="http://schemas.microsoft.com/office/drawing/2014/main" id="{B9403C7F-76AE-4587-92A2-D4E41EBE6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017FF9C-6A7E-4A79-81BB-438E8EA9676A}"/>
              </a:ext>
              <a:ext uri="{C183D7F6-B498-43B3-948B-1728B52AA6E4}">
                <adec:decorative xmlns:adec="http://schemas.microsoft.com/office/drawing/2017/decorative" val="0"/>
              </a:ext>
            </a:extLst>
          </p:cNvPr>
          <p:cNvSpPr>
            <a:spLocks noGrp="1"/>
          </p:cNvSpPr>
          <p:nvPr>
            <p:ph type="ctrTitle"/>
          </p:nvPr>
        </p:nvSpPr>
        <p:spPr>
          <a:xfrm>
            <a:off x="4017238" y="212416"/>
            <a:ext cx="7561204" cy="2394309"/>
          </a:xfrm>
        </p:spPr>
        <p:txBody>
          <a:bodyPr vert="horz" lIns="91440" tIns="45720" rIns="91440" bIns="45720" rtlCol="0" anchor="ctr">
            <a:normAutofit fontScale="90000"/>
          </a:bodyPr>
          <a:lstStyle/>
          <a:p>
            <a:pPr marL="0" marR="0" lvl="0" indent="0" algn="l" defTabSz="457200" rtl="0" eaLnBrk="1" fontAlgn="auto" latinLnBrk="0" hangingPunct="1">
              <a:lnSpc>
                <a:spcPct val="100000"/>
              </a:lnSpc>
              <a:spcBef>
                <a:spcPct val="20000"/>
              </a:spcBef>
              <a:spcAft>
                <a:spcPts val="600"/>
              </a:spcAft>
              <a:buClr>
                <a:prstClr val="white"/>
              </a:buClr>
              <a:buSzPct val="80000"/>
              <a:tabLst/>
              <a:defRPr/>
            </a:pPr>
            <a:r>
              <a:rPr lang="en-US" sz="4000" dirty="0">
                <a:solidFill>
                  <a:schemeClr val="bg2">
                    <a:lumMod val="50000"/>
                  </a:schemeClr>
                </a:solidFill>
                <a:latin typeface="+mj-lt"/>
              </a:rPr>
              <a:t>REVENUE ESTIMATING CONFERENCE</a:t>
            </a:r>
            <a:br>
              <a:rPr lang="en-US" sz="4000" dirty="0">
                <a:solidFill>
                  <a:schemeClr val="bg2">
                    <a:lumMod val="50000"/>
                  </a:schemeClr>
                </a:solidFill>
                <a:latin typeface="+mj-lt"/>
              </a:rPr>
            </a:br>
            <a:r>
              <a:rPr kumimoji="0" lang="en-US" sz="2200" b="0" i="0" u="none" strike="noStrike" kern="1200" cap="none" spc="200" normalizeH="0" baseline="0" noProof="0" dirty="0">
                <a:ln>
                  <a:noFill/>
                </a:ln>
                <a:solidFill>
                  <a:srgbClr val="146194">
                    <a:lumMod val="75000"/>
                  </a:srgbClr>
                </a:solidFill>
                <a:effectLst/>
                <a:uLnTx/>
                <a:uFillTx/>
                <a:latin typeface="Century Gothic" panose="020B0502020202020204"/>
                <a:ea typeface="+mn-ea"/>
                <a:cs typeface="+mn-cs"/>
              </a:rPr>
              <a:t>2023 SPRING REVENUE ESTIMATING CONFERENCE</a:t>
            </a:r>
            <a:br>
              <a:rPr kumimoji="0" lang="en-US" sz="2200" b="0" i="0" u="none" strike="noStrike" kern="1200" cap="none" spc="200" normalizeH="0" baseline="0" noProof="0" dirty="0">
                <a:ln>
                  <a:noFill/>
                </a:ln>
                <a:solidFill>
                  <a:srgbClr val="146194">
                    <a:lumMod val="75000"/>
                  </a:srgbClr>
                </a:solidFill>
                <a:effectLst/>
                <a:uLnTx/>
                <a:uFillTx/>
                <a:latin typeface="Century Gothic" panose="020B0502020202020204"/>
                <a:ea typeface="+mn-ea"/>
                <a:cs typeface="+mn-cs"/>
              </a:rPr>
            </a:br>
            <a:endParaRPr lang="en-US" sz="4000" dirty="0">
              <a:solidFill>
                <a:schemeClr val="bg2">
                  <a:lumMod val="50000"/>
                </a:schemeClr>
              </a:solidFill>
              <a:latin typeface="+mj-lt"/>
            </a:endParaRPr>
          </a:p>
        </p:txBody>
      </p:sp>
      <p:pic>
        <p:nvPicPr>
          <p:cNvPr id="5" name="Picture 4" descr="Line graph and numbers">
            <a:extLst>
              <a:ext uri="{FF2B5EF4-FFF2-40B4-BE49-F238E27FC236}">
                <a16:creationId xmlns:a16="http://schemas.microsoft.com/office/drawing/2014/main" id="{73E2E520-4DE1-4B6A-A1FB-E4EDAF7265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878" r="30398"/>
          <a:stretch/>
        </p:blipFill>
        <p:spPr>
          <a:xfrm>
            <a:off x="831" y="10"/>
            <a:ext cx="3502025" cy="6857990"/>
          </a:xfrm>
          <a:prstGeom prst="rect">
            <a:avLst/>
          </a:prstGeom>
          <a:effectLst>
            <a:innerShdw blurRad="57150" dist="38100" dir="14460000">
              <a:prstClr val="black">
                <a:alpha val="70000"/>
              </a:prstClr>
            </a:innerShdw>
          </a:effectLst>
        </p:spPr>
      </p:pic>
      <p:sp>
        <p:nvSpPr>
          <p:cNvPr id="4" name="Subtitle 3">
            <a:extLst>
              <a:ext uri="{FF2B5EF4-FFF2-40B4-BE49-F238E27FC236}">
                <a16:creationId xmlns:a16="http://schemas.microsoft.com/office/drawing/2014/main" id="{FFFB5E3C-FE17-44EA-B59B-183125D08F7C}"/>
              </a:ext>
            </a:extLst>
          </p:cNvPr>
          <p:cNvSpPr>
            <a:spLocks noGrp="1"/>
          </p:cNvSpPr>
          <p:nvPr>
            <p:ph type="subTitle" idx="1"/>
          </p:nvPr>
        </p:nvSpPr>
        <p:spPr>
          <a:xfrm>
            <a:off x="3894526" y="4482092"/>
            <a:ext cx="8297474" cy="3615267"/>
          </a:xfrm>
        </p:spPr>
        <p:txBody>
          <a:bodyPr vert="horz" lIns="91440" tIns="45720" rIns="91440" bIns="45720" rtlCol="0" anchor="ctr">
            <a:normAutofit/>
          </a:bodyPr>
          <a:lstStyle/>
          <a:p>
            <a:pPr>
              <a:buFont typeface="Wingdings 3" panose="05040102010807070707" pitchFamily="18" charset="2"/>
              <a:buChar char=""/>
            </a:pPr>
            <a:r>
              <a:rPr lang="en-US" sz="2200" cap="none" dirty="0">
                <a:solidFill>
                  <a:schemeClr val="bg2">
                    <a:lumMod val="75000"/>
                  </a:schemeClr>
                </a:solidFill>
              </a:rPr>
              <a:t>GARY MOLLOY, COMMISSIONER</a:t>
            </a:r>
          </a:p>
          <a:p>
            <a:pPr>
              <a:buFont typeface="Wingdings 3" panose="05040102010807070707" pitchFamily="18" charset="2"/>
              <a:buChar char=""/>
            </a:pPr>
            <a:r>
              <a:rPr lang="en-US" sz="2200" cap="none" dirty="0">
                <a:solidFill>
                  <a:schemeClr val="bg2">
                    <a:lumMod val="75000"/>
                  </a:schemeClr>
                </a:solidFill>
              </a:rPr>
              <a:t>VIRGIN ISLANDS DEPARTMENT OF LABOR</a:t>
            </a:r>
          </a:p>
          <a:p>
            <a:pPr>
              <a:buFont typeface="Wingdings 3" panose="05040102010807070707" pitchFamily="18" charset="2"/>
              <a:buChar char=""/>
            </a:pPr>
            <a:endParaRPr lang="en-US" sz="2200" cap="none" dirty="0">
              <a:solidFill>
                <a:schemeClr val="bg2">
                  <a:lumMod val="75000"/>
                </a:schemeClr>
              </a:solidFill>
            </a:endParaRPr>
          </a:p>
        </p:txBody>
      </p:sp>
      <p:grpSp>
        <p:nvGrpSpPr>
          <p:cNvPr id="70" name="Group 69">
            <a:extLst>
              <a:ext uri="{FF2B5EF4-FFF2-40B4-BE49-F238E27FC236}">
                <a16:creationId xmlns:a16="http://schemas.microsoft.com/office/drawing/2014/main" id="{D6C71778-3DDA-4748-AEBB-2A4B750163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1" name="Straight Connector 70">
              <a:extLst>
                <a:ext uri="{FF2B5EF4-FFF2-40B4-BE49-F238E27FC236}">
                  <a16:creationId xmlns:a16="http://schemas.microsoft.com/office/drawing/2014/main" id="{BA1F5C7D-5183-424E-BD72-BBFC59C5A2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848F76E-D8DE-4826-901B-4E4090240E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FAE84420-E672-4A16-8384-42BDDC4A9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44D91EB-FA8D-4FD3-88F8-053F9962B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756B711F-46BD-4789-926C-CF2F01F71D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72296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39"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40"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1" name="Rectangle 14">
            <a:extLst>
              <a:ext uri="{FF2B5EF4-FFF2-40B4-BE49-F238E27FC236}">
                <a16:creationId xmlns:a16="http://schemas.microsoft.com/office/drawing/2014/main" id="{F4E5D790-EF7E-4E52-B208-793079B49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5" y="2"/>
            <a:ext cx="12192000" cy="6858000"/>
          </a:xfrm>
          <a:prstGeom prst="rect">
            <a:avLst/>
          </a:prstGeom>
          <a:solidFill>
            <a:schemeClr val="bg2">
              <a:alpha val="60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useBgFill="1">
        <p:nvSpPr>
          <p:cNvPr id="42" name="Snip Diagonal Corner Rectangle 6">
            <a:extLst>
              <a:ext uri="{FF2B5EF4-FFF2-40B4-BE49-F238E27FC236}">
                <a16:creationId xmlns:a16="http://schemas.microsoft.com/office/drawing/2014/main" id="{479F3ED9-A242-463F-84AE-C4B05016B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5" y="2"/>
            <a:ext cx="12191075" cy="6857998"/>
          </a:xfrm>
          <a:prstGeom prst="snip2DiagRect">
            <a:avLst>
              <a:gd name="adj1" fmla="val 0"/>
              <a:gd name="adj2" fmla="val 37605"/>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4EF9717-EED8-1318-80BC-D7D11F95E5DB}"/>
              </a:ext>
            </a:extLst>
          </p:cNvPr>
          <p:cNvSpPr>
            <a:spLocks noGrp="1"/>
          </p:cNvSpPr>
          <p:nvPr>
            <p:ph type="ctrTitle"/>
          </p:nvPr>
        </p:nvSpPr>
        <p:spPr>
          <a:xfrm>
            <a:off x="3019426" y="109874"/>
            <a:ext cx="8534400" cy="1507067"/>
          </a:xfrm>
        </p:spPr>
        <p:txBody>
          <a:bodyPr vert="horz" lIns="91440" tIns="45720" rIns="91440" bIns="45720" rtlCol="0" anchor="ctr">
            <a:normAutofit/>
          </a:bodyPr>
          <a:lstStyle/>
          <a:p>
            <a:r>
              <a:rPr lang="en-US" sz="3600" dirty="0">
                <a:solidFill>
                  <a:schemeClr val="tx1"/>
                </a:solidFill>
                <a:latin typeface="+mj-lt"/>
              </a:rPr>
              <a:t>Employment Services </a:t>
            </a:r>
            <a:br>
              <a:rPr lang="en-US" sz="3600" dirty="0">
                <a:solidFill>
                  <a:schemeClr val="tx1"/>
                </a:solidFill>
                <a:latin typeface="+mj-lt"/>
              </a:rPr>
            </a:br>
            <a:endParaRPr lang="en-US" sz="3600" dirty="0">
              <a:solidFill>
                <a:schemeClr val="tx1"/>
              </a:solidFill>
              <a:latin typeface="+mj-lt"/>
            </a:endParaRPr>
          </a:p>
        </p:txBody>
      </p:sp>
      <p:sp>
        <p:nvSpPr>
          <p:cNvPr id="3" name="Content Placeholder 2">
            <a:extLst>
              <a:ext uri="{FF2B5EF4-FFF2-40B4-BE49-F238E27FC236}">
                <a16:creationId xmlns:a16="http://schemas.microsoft.com/office/drawing/2014/main" id="{033508F4-E99B-3F0D-73F9-9BD3ACDCE931}"/>
              </a:ext>
            </a:extLst>
          </p:cNvPr>
          <p:cNvSpPr>
            <a:spLocks noGrp="1"/>
          </p:cNvSpPr>
          <p:nvPr>
            <p:ph type="subTitle" idx="1"/>
          </p:nvPr>
        </p:nvSpPr>
        <p:spPr>
          <a:xfrm>
            <a:off x="1555547" y="1185719"/>
            <a:ext cx="9856639" cy="4737099"/>
          </a:xfrm>
        </p:spPr>
        <p:txBody>
          <a:bodyPr vert="horz" lIns="91440" tIns="45720" rIns="91440" bIns="45720" rtlCol="0" anchor="ctr">
            <a:normAutofit fontScale="92500" lnSpcReduction="10000"/>
          </a:bodyPr>
          <a:lstStyle/>
          <a:p>
            <a:pPr marL="0" marR="0" indent="0">
              <a:lnSpc>
                <a:spcPct val="90000"/>
              </a:lnSpc>
              <a:buFont typeface="Wingdings 3" panose="05040102010807070707" pitchFamily="18" charset="2"/>
              <a:buChar char=""/>
            </a:pPr>
            <a:r>
              <a:rPr lang="en-US" sz="2000" cap="none" dirty="0">
                <a:solidFill>
                  <a:schemeClr val="tx1"/>
                </a:solidFill>
              </a:rPr>
              <a:t>Employment Services bring together individuals looking for employment and employers looking for job seekers. Workforce Development continue to build stronger and better relationships with employers throughout the territory, recognizing that employers drive workforce.  </a:t>
            </a:r>
          </a:p>
          <a:p>
            <a:pPr marL="0" marR="0">
              <a:lnSpc>
                <a:spcPct val="90000"/>
              </a:lnSpc>
              <a:buFont typeface="Wingdings 3" panose="05040102010807070707" pitchFamily="18" charset="2"/>
              <a:buChar char=""/>
            </a:pPr>
            <a:endParaRPr lang="en-US" sz="2000" cap="none" dirty="0">
              <a:solidFill>
                <a:schemeClr val="tx1"/>
              </a:solidFill>
            </a:endParaRPr>
          </a:p>
          <a:p>
            <a:pPr marL="0" marR="0" indent="0">
              <a:lnSpc>
                <a:spcPct val="90000"/>
              </a:lnSpc>
              <a:buFont typeface="Wingdings 3" panose="05040102010807070707" pitchFamily="18" charset="2"/>
              <a:buChar char=""/>
            </a:pPr>
            <a:r>
              <a:rPr lang="en-US" sz="2000" cap="none" dirty="0">
                <a:solidFill>
                  <a:schemeClr val="tx1"/>
                </a:solidFill>
              </a:rPr>
              <a:t>Webinars are conducted every four (4) to six (6) weeks as an avenue to keep business informed and engaged. Twelve (12) webinars were hosted, and we estimate over one hundred (100) different employers throughout the territory attended at least one of the webinars in 2022.  </a:t>
            </a:r>
          </a:p>
          <a:p>
            <a:pPr marL="0" marR="0">
              <a:lnSpc>
                <a:spcPct val="90000"/>
              </a:lnSpc>
            </a:pPr>
            <a:r>
              <a:rPr lang="en-US" sz="2000" cap="none" dirty="0">
                <a:solidFill>
                  <a:schemeClr val="tx1"/>
                </a:solidFill>
              </a:rPr>
              <a:t> </a:t>
            </a:r>
          </a:p>
          <a:p>
            <a:pPr marL="0" marR="0" indent="0">
              <a:lnSpc>
                <a:spcPct val="90000"/>
              </a:lnSpc>
              <a:buFont typeface="Wingdings 3" panose="05040102010807070707" pitchFamily="18" charset="2"/>
              <a:buChar char=""/>
            </a:pPr>
            <a:r>
              <a:rPr lang="en-US" sz="2000" cap="none" dirty="0">
                <a:solidFill>
                  <a:schemeClr val="tx1"/>
                </a:solidFill>
              </a:rPr>
              <a:t>Career fairs and hiring events are hosted to assist employers with their recruitment needs.  Three (3) career fairs and fourteen (10) hiring events were hosted during the calendar year 2022.   One hundred and seventy-three (173) hires were resulted in our Virgin Islands Electronic Workforce System (</a:t>
            </a:r>
            <a:r>
              <a:rPr lang="en-US" sz="2000" cap="none" dirty="0" err="1">
                <a:solidFill>
                  <a:schemeClr val="tx1"/>
                </a:solidFill>
              </a:rPr>
              <a:t>VIeWS</a:t>
            </a:r>
            <a:r>
              <a:rPr lang="en-US" sz="2000" cap="none" dirty="0">
                <a:solidFill>
                  <a:schemeClr val="tx1"/>
                </a:solidFill>
              </a:rPr>
              <a:t>). </a:t>
            </a:r>
          </a:p>
          <a:p>
            <a:pPr>
              <a:lnSpc>
                <a:spcPct val="90000"/>
              </a:lnSpc>
              <a:buFont typeface="Wingdings 3" panose="05040102010807070707" pitchFamily="18" charset="2"/>
              <a:buChar char=""/>
            </a:pPr>
            <a:endParaRPr lang="en-US" sz="700" cap="none" dirty="0">
              <a:solidFill>
                <a:schemeClr val="bg2">
                  <a:lumMod val="75000"/>
                </a:schemeClr>
              </a:solidFill>
            </a:endParaRPr>
          </a:p>
        </p:txBody>
      </p:sp>
    </p:spTree>
    <p:extLst>
      <p:ext uri="{BB962C8B-B14F-4D97-AF65-F5344CB8AC3E}">
        <p14:creationId xmlns:p14="http://schemas.microsoft.com/office/powerpoint/2010/main" val="603041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87529-C7E0-538F-7B79-761CC70B4232}"/>
              </a:ext>
            </a:extLst>
          </p:cNvPr>
          <p:cNvSpPr>
            <a:spLocks noGrp="1"/>
          </p:cNvSpPr>
          <p:nvPr>
            <p:ph type="ctrTitle"/>
          </p:nvPr>
        </p:nvSpPr>
        <p:spPr>
          <a:xfrm>
            <a:off x="684212" y="733245"/>
            <a:ext cx="4060316" cy="2044461"/>
          </a:xfrm>
        </p:spPr>
        <p:txBody>
          <a:bodyPr>
            <a:normAutofit/>
          </a:bodyPr>
          <a:lstStyle/>
          <a:p>
            <a:r>
              <a:rPr lang="en-US" sz="3200" b="1" dirty="0"/>
              <a:t>JOB OPENINGS  AND REFERRALS BY INDUSTRY SECTOR</a:t>
            </a:r>
          </a:p>
        </p:txBody>
      </p:sp>
      <p:pic>
        <p:nvPicPr>
          <p:cNvPr id="1028" name="Picture 4">
            <a:extLst>
              <a:ext uri="{FF2B5EF4-FFF2-40B4-BE49-F238E27FC236}">
                <a16:creationId xmlns:a16="http://schemas.microsoft.com/office/drawing/2014/main" id="{977EE435-A986-65C9-7705-64630696E3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8400" y="0"/>
            <a:ext cx="7213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686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BE69B-2A07-4FD0-BC4F-4F55F601B32C}"/>
              </a:ext>
            </a:extLst>
          </p:cNvPr>
          <p:cNvSpPr>
            <a:spLocks noGrp="1"/>
          </p:cNvSpPr>
          <p:nvPr>
            <p:ph type="title"/>
          </p:nvPr>
        </p:nvSpPr>
        <p:spPr>
          <a:xfrm>
            <a:off x="170481" y="1885125"/>
            <a:ext cx="4478544" cy="2746252"/>
          </a:xfrm>
        </p:spPr>
        <p:txBody>
          <a:bodyPr>
            <a:noAutofit/>
          </a:bodyPr>
          <a:lstStyle/>
          <a:p>
            <a:r>
              <a:rPr lang="en-US" sz="3600" b="1" dirty="0"/>
              <a:t>2023 USVI Projected Employment</a:t>
            </a:r>
            <a:br>
              <a:rPr lang="en-US" sz="1600" b="1" dirty="0"/>
            </a:br>
            <a:br>
              <a:rPr lang="en-US" sz="1600" dirty="0"/>
            </a:br>
            <a:r>
              <a:rPr lang="en-US" sz="1600" dirty="0"/>
              <a:t>Top 3 industries:</a:t>
            </a:r>
            <a:br>
              <a:rPr lang="en-US" sz="1600" dirty="0"/>
            </a:br>
            <a:br>
              <a:rPr lang="en-US" sz="1600" dirty="0"/>
            </a:br>
            <a:r>
              <a:rPr lang="en-US" sz="1600" dirty="0"/>
              <a:t>Public Administration</a:t>
            </a:r>
            <a:br>
              <a:rPr lang="en-US" sz="1600" dirty="0"/>
            </a:br>
            <a:r>
              <a:rPr lang="en-US" sz="1600" dirty="0"/>
              <a:t>Accommodation and Food Service</a:t>
            </a:r>
            <a:br>
              <a:rPr lang="en-US" sz="1600" dirty="0"/>
            </a:br>
            <a:r>
              <a:rPr lang="en-US" sz="1600" dirty="0"/>
              <a:t>Construction</a:t>
            </a:r>
            <a:br>
              <a:rPr lang="en-US" sz="1600" dirty="0"/>
            </a:br>
            <a:br>
              <a:rPr lang="en-VI" sz="1600" dirty="0"/>
            </a:br>
            <a:endParaRPr lang="en-VI" sz="1600" dirty="0"/>
          </a:p>
        </p:txBody>
      </p:sp>
      <p:pic>
        <p:nvPicPr>
          <p:cNvPr id="4" name="Content Placeholder 3">
            <a:extLst>
              <a:ext uri="{FF2B5EF4-FFF2-40B4-BE49-F238E27FC236}">
                <a16:creationId xmlns:a16="http://schemas.microsoft.com/office/drawing/2014/main" id="{02FF3496-036E-8D1C-235D-BB0DCE0A1366}"/>
              </a:ext>
            </a:extLst>
          </p:cNvPr>
          <p:cNvPicPr>
            <a:picLocks noGrp="1" noChangeAspect="1"/>
          </p:cNvPicPr>
          <p:nvPr>
            <p:ph idx="1"/>
          </p:nvPr>
        </p:nvPicPr>
        <p:blipFill>
          <a:blip r:embed="rId2"/>
          <a:stretch>
            <a:fillRect/>
          </a:stretch>
        </p:blipFill>
        <p:spPr>
          <a:xfrm>
            <a:off x="4649025" y="-4933"/>
            <a:ext cx="7542975" cy="5864558"/>
          </a:xfrm>
          <a:prstGeom prst="rect">
            <a:avLst/>
          </a:prstGeom>
        </p:spPr>
      </p:pic>
    </p:spTree>
    <p:extLst>
      <p:ext uri="{BB962C8B-B14F-4D97-AF65-F5344CB8AC3E}">
        <p14:creationId xmlns:p14="http://schemas.microsoft.com/office/powerpoint/2010/main" val="1839704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BE69B-2A07-4FD0-BC4F-4F55F601B32C}"/>
              </a:ext>
            </a:extLst>
          </p:cNvPr>
          <p:cNvSpPr>
            <a:spLocks noGrp="1"/>
          </p:cNvSpPr>
          <p:nvPr>
            <p:ph type="title"/>
          </p:nvPr>
        </p:nvSpPr>
        <p:spPr>
          <a:xfrm>
            <a:off x="170481" y="1885125"/>
            <a:ext cx="4478544" cy="2093975"/>
          </a:xfrm>
        </p:spPr>
        <p:txBody>
          <a:bodyPr>
            <a:normAutofit fontScale="90000"/>
          </a:bodyPr>
          <a:lstStyle/>
          <a:p>
            <a:r>
              <a:rPr lang="en-US" dirty="0"/>
              <a:t>Short-term Occupational Outlook for USVI: </a:t>
            </a:r>
            <a:br>
              <a:rPr lang="en-US" dirty="0"/>
            </a:br>
            <a:br>
              <a:rPr lang="en-US" dirty="0"/>
            </a:br>
            <a:r>
              <a:rPr lang="en-US" sz="2700" dirty="0"/>
              <a:t>Demand:</a:t>
            </a:r>
            <a:br>
              <a:rPr lang="en-US" dirty="0"/>
            </a:br>
            <a:r>
              <a:rPr lang="en-US" sz="2200" dirty="0"/>
              <a:t>Healthcare Practitioners &amp; Tech. </a:t>
            </a:r>
            <a:br>
              <a:rPr lang="en-US" sz="2200" dirty="0"/>
            </a:br>
            <a:r>
              <a:rPr lang="en-US" sz="2200" dirty="0"/>
              <a:t>Healthcare Support </a:t>
            </a:r>
            <a:br>
              <a:rPr lang="en-US" sz="2200" dirty="0"/>
            </a:br>
            <a:br>
              <a:rPr lang="en-US" sz="2200" dirty="0"/>
            </a:br>
            <a:br>
              <a:rPr lang="en-US" sz="2700" dirty="0"/>
            </a:br>
            <a:br>
              <a:rPr lang="en-US" sz="2700" dirty="0"/>
            </a:br>
            <a:r>
              <a:rPr lang="en-US" sz="2700" dirty="0"/>
              <a:t>Declining: </a:t>
            </a:r>
            <a:br>
              <a:rPr lang="en-US" sz="2700" dirty="0"/>
            </a:br>
            <a:r>
              <a:rPr lang="en-US" sz="2200" dirty="0"/>
              <a:t>Food Prep. &amp; Serving </a:t>
            </a:r>
            <a:br>
              <a:rPr lang="en-US" sz="2200" dirty="0"/>
            </a:br>
            <a:r>
              <a:rPr lang="en-US" sz="2200" dirty="0"/>
              <a:t>Construction and Extraction</a:t>
            </a:r>
            <a:endParaRPr lang="en-VI" dirty="0"/>
          </a:p>
        </p:txBody>
      </p:sp>
      <p:pic>
        <p:nvPicPr>
          <p:cNvPr id="4" name="Content Placeholder 3">
            <a:extLst>
              <a:ext uri="{FF2B5EF4-FFF2-40B4-BE49-F238E27FC236}">
                <a16:creationId xmlns:a16="http://schemas.microsoft.com/office/drawing/2014/main" id="{216CC74A-3DBA-5D4A-58D4-0C6C8C6863CC}"/>
              </a:ext>
            </a:extLst>
          </p:cNvPr>
          <p:cNvPicPr>
            <a:picLocks noGrp="1" noChangeAspect="1"/>
          </p:cNvPicPr>
          <p:nvPr>
            <p:ph idx="1"/>
          </p:nvPr>
        </p:nvPicPr>
        <p:blipFill>
          <a:blip r:embed="rId2"/>
          <a:stretch>
            <a:fillRect/>
          </a:stretch>
        </p:blipFill>
        <p:spPr>
          <a:xfrm>
            <a:off x="4649025" y="-11402"/>
            <a:ext cx="7542975" cy="5852366"/>
          </a:xfrm>
          <a:prstGeom prst="rect">
            <a:avLst/>
          </a:prstGeom>
        </p:spPr>
      </p:pic>
    </p:spTree>
    <p:extLst>
      <p:ext uri="{BB962C8B-B14F-4D97-AF65-F5344CB8AC3E}">
        <p14:creationId xmlns:p14="http://schemas.microsoft.com/office/powerpoint/2010/main" val="20593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88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4CF4313-0D6B-49FE-8EE0-AC8387F3E704}"/>
              </a:ext>
            </a:extLst>
          </p:cNvPr>
          <p:cNvSpPr txBox="1"/>
          <p:nvPr/>
        </p:nvSpPr>
        <p:spPr>
          <a:xfrm>
            <a:off x="2413176" y="160578"/>
            <a:ext cx="7786761" cy="830997"/>
          </a:xfrm>
          <a:prstGeom prst="rect">
            <a:avLst/>
          </a:prstGeom>
          <a:noFill/>
        </p:spPr>
        <p:txBody>
          <a:bodyPr wrap="square" rtlCol="0">
            <a:spAutoFit/>
          </a:bodyPr>
          <a:lstStyle/>
          <a:p>
            <a:pPr algn="ctr"/>
            <a:r>
              <a:rPr lang="en-US" sz="2000" b="1" dirty="0">
                <a:solidFill>
                  <a:srgbClr val="002060"/>
                </a:solidFill>
              </a:rPr>
              <a:t>WIOA Training Program Enrollment Numbers- All </a:t>
            </a:r>
            <a:r>
              <a:rPr lang="en-US" sz="2000" b="1" dirty="0" err="1">
                <a:solidFill>
                  <a:srgbClr val="002060"/>
                </a:solidFill>
              </a:rPr>
              <a:t>Programs</a:t>
            </a:r>
            <a:r>
              <a:rPr lang="en-US" sz="2400" b="1" dirty="0" err="1"/>
              <a:t>All</a:t>
            </a:r>
            <a:r>
              <a:rPr lang="en-US" sz="2400" b="1" dirty="0"/>
              <a:t> Programs </a:t>
            </a:r>
            <a:endParaRPr lang="en-VI" sz="2400" b="1" dirty="0"/>
          </a:p>
        </p:txBody>
      </p:sp>
      <p:sp>
        <p:nvSpPr>
          <p:cNvPr id="4" name="Rectangle 3">
            <a:extLst>
              <a:ext uri="{FF2B5EF4-FFF2-40B4-BE49-F238E27FC236}">
                <a16:creationId xmlns:a16="http://schemas.microsoft.com/office/drawing/2014/main" id="{63A0A05E-49BB-4AEA-8B94-8278FAAA9D80}"/>
              </a:ext>
            </a:extLst>
          </p:cNvPr>
          <p:cNvSpPr/>
          <p:nvPr/>
        </p:nvSpPr>
        <p:spPr>
          <a:xfrm>
            <a:off x="2413177" y="1845853"/>
            <a:ext cx="2687548" cy="688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Healthcare/Allied Health</a:t>
            </a:r>
            <a:endParaRPr lang="en-VI" dirty="0"/>
          </a:p>
        </p:txBody>
      </p:sp>
      <p:sp>
        <p:nvSpPr>
          <p:cNvPr id="10" name="Rectangle 9">
            <a:extLst>
              <a:ext uri="{FF2B5EF4-FFF2-40B4-BE49-F238E27FC236}">
                <a16:creationId xmlns:a16="http://schemas.microsoft.com/office/drawing/2014/main" id="{573F7EE2-0227-465A-9AB5-60898B086F79}"/>
              </a:ext>
            </a:extLst>
          </p:cNvPr>
          <p:cNvSpPr/>
          <p:nvPr/>
        </p:nvSpPr>
        <p:spPr>
          <a:xfrm>
            <a:off x="2413177" y="2712006"/>
            <a:ext cx="2687548" cy="688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Construction Trades</a:t>
            </a:r>
            <a:endParaRPr lang="en-VI" dirty="0"/>
          </a:p>
        </p:txBody>
      </p:sp>
      <p:sp>
        <p:nvSpPr>
          <p:cNvPr id="11" name="Rectangle 10">
            <a:extLst>
              <a:ext uri="{FF2B5EF4-FFF2-40B4-BE49-F238E27FC236}">
                <a16:creationId xmlns:a16="http://schemas.microsoft.com/office/drawing/2014/main" id="{C09F295E-19E1-4CAE-8408-53BB2F33A732}"/>
              </a:ext>
            </a:extLst>
          </p:cNvPr>
          <p:cNvSpPr/>
          <p:nvPr/>
        </p:nvSpPr>
        <p:spPr>
          <a:xfrm>
            <a:off x="2413177" y="3592079"/>
            <a:ext cx="2687548" cy="688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US" sz="1800" b="0" i="0" u="none" strike="noStrike" dirty="0">
                <a:solidFill>
                  <a:schemeClr val="tx1"/>
                </a:solidFill>
                <a:effectLst/>
                <a:latin typeface="Calibri" panose="020F0502020204030204" pitchFamily="34" charset="0"/>
              </a:rPr>
              <a:t>Administrative &amp; Support Services</a:t>
            </a:r>
          </a:p>
        </p:txBody>
      </p:sp>
      <p:sp>
        <p:nvSpPr>
          <p:cNvPr id="14" name="Rectangle 13">
            <a:extLst>
              <a:ext uri="{FF2B5EF4-FFF2-40B4-BE49-F238E27FC236}">
                <a16:creationId xmlns:a16="http://schemas.microsoft.com/office/drawing/2014/main" id="{21DC3F90-18DA-4CCE-8E9E-DBB2A3C41CB9}"/>
              </a:ext>
            </a:extLst>
          </p:cNvPr>
          <p:cNvSpPr/>
          <p:nvPr/>
        </p:nvSpPr>
        <p:spPr>
          <a:xfrm>
            <a:off x="2432740" y="4474780"/>
            <a:ext cx="2687548" cy="688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Information Technology</a:t>
            </a:r>
            <a:endParaRPr lang="en-VI" dirty="0"/>
          </a:p>
        </p:txBody>
      </p:sp>
      <p:sp>
        <p:nvSpPr>
          <p:cNvPr id="15" name="Rectangle 14">
            <a:extLst>
              <a:ext uri="{FF2B5EF4-FFF2-40B4-BE49-F238E27FC236}">
                <a16:creationId xmlns:a16="http://schemas.microsoft.com/office/drawing/2014/main" id="{0F2CCE80-88AF-4A9F-A211-47E9D6254878}"/>
              </a:ext>
            </a:extLst>
          </p:cNvPr>
          <p:cNvSpPr/>
          <p:nvPr/>
        </p:nvSpPr>
        <p:spPr>
          <a:xfrm>
            <a:off x="2422108" y="5394025"/>
            <a:ext cx="2687548" cy="688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Leisure &amp; Hospitality</a:t>
            </a:r>
            <a:endParaRPr lang="en-VI" dirty="0"/>
          </a:p>
        </p:txBody>
      </p:sp>
      <p:sp>
        <p:nvSpPr>
          <p:cNvPr id="16" name="Rectangle 15">
            <a:extLst>
              <a:ext uri="{FF2B5EF4-FFF2-40B4-BE49-F238E27FC236}">
                <a16:creationId xmlns:a16="http://schemas.microsoft.com/office/drawing/2014/main" id="{A29E07A6-BA68-46C2-B9F2-21585A53B0DF}"/>
              </a:ext>
            </a:extLst>
          </p:cNvPr>
          <p:cNvSpPr/>
          <p:nvPr/>
        </p:nvSpPr>
        <p:spPr>
          <a:xfrm>
            <a:off x="5735808" y="1843851"/>
            <a:ext cx="162678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112</a:t>
            </a:r>
            <a:endParaRPr lang="en-VI" dirty="0">
              <a:solidFill>
                <a:schemeClr val="tx1"/>
              </a:solidFill>
            </a:endParaRPr>
          </a:p>
        </p:txBody>
      </p:sp>
      <p:sp>
        <p:nvSpPr>
          <p:cNvPr id="17" name="Rectangle 16">
            <a:extLst>
              <a:ext uri="{FF2B5EF4-FFF2-40B4-BE49-F238E27FC236}">
                <a16:creationId xmlns:a16="http://schemas.microsoft.com/office/drawing/2014/main" id="{FF266E3C-F39D-4928-A25F-BBB31595D742}"/>
              </a:ext>
            </a:extLst>
          </p:cNvPr>
          <p:cNvSpPr/>
          <p:nvPr/>
        </p:nvSpPr>
        <p:spPr>
          <a:xfrm>
            <a:off x="5735808" y="2710004"/>
            <a:ext cx="162678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36</a:t>
            </a:r>
            <a:endParaRPr lang="en-VI" dirty="0">
              <a:solidFill>
                <a:schemeClr val="tx1"/>
              </a:solidFill>
            </a:endParaRPr>
          </a:p>
        </p:txBody>
      </p:sp>
      <p:sp>
        <p:nvSpPr>
          <p:cNvPr id="18" name="Rectangle 17">
            <a:extLst>
              <a:ext uri="{FF2B5EF4-FFF2-40B4-BE49-F238E27FC236}">
                <a16:creationId xmlns:a16="http://schemas.microsoft.com/office/drawing/2014/main" id="{66CA3FEE-D823-4840-8823-E9B28BF7F36A}"/>
              </a:ext>
            </a:extLst>
          </p:cNvPr>
          <p:cNvSpPr/>
          <p:nvPr/>
        </p:nvSpPr>
        <p:spPr>
          <a:xfrm>
            <a:off x="5735808" y="3590077"/>
            <a:ext cx="162678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US" dirty="0">
                <a:solidFill>
                  <a:schemeClr val="tx1"/>
                </a:solidFill>
                <a:latin typeface="Calibri" panose="020F0502020204030204" pitchFamily="34" charset="0"/>
              </a:rPr>
              <a:t>1</a:t>
            </a:r>
            <a:endParaRPr lang="en-US" sz="1800" b="0" i="0" u="none" strike="noStrike" dirty="0">
              <a:solidFill>
                <a:schemeClr val="tx1"/>
              </a:solidFill>
              <a:effectLst/>
              <a:latin typeface="Calibri" panose="020F0502020204030204" pitchFamily="34" charset="0"/>
            </a:endParaRPr>
          </a:p>
        </p:txBody>
      </p:sp>
      <p:sp>
        <p:nvSpPr>
          <p:cNvPr id="19" name="Rectangle 18">
            <a:extLst>
              <a:ext uri="{FF2B5EF4-FFF2-40B4-BE49-F238E27FC236}">
                <a16:creationId xmlns:a16="http://schemas.microsoft.com/office/drawing/2014/main" id="{50C6C302-7CAE-4C24-A1DB-0889485DC832}"/>
              </a:ext>
            </a:extLst>
          </p:cNvPr>
          <p:cNvSpPr/>
          <p:nvPr/>
        </p:nvSpPr>
        <p:spPr>
          <a:xfrm>
            <a:off x="5755371" y="4472778"/>
            <a:ext cx="162678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endParaRPr lang="en-VI" dirty="0">
              <a:solidFill>
                <a:schemeClr val="tx1"/>
              </a:solidFill>
            </a:endParaRPr>
          </a:p>
        </p:txBody>
      </p:sp>
      <p:sp>
        <p:nvSpPr>
          <p:cNvPr id="20" name="Rectangle 19">
            <a:extLst>
              <a:ext uri="{FF2B5EF4-FFF2-40B4-BE49-F238E27FC236}">
                <a16:creationId xmlns:a16="http://schemas.microsoft.com/office/drawing/2014/main" id="{95B7C587-B799-47F0-B27B-D25A5B3582AB}"/>
              </a:ext>
            </a:extLst>
          </p:cNvPr>
          <p:cNvSpPr/>
          <p:nvPr/>
        </p:nvSpPr>
        <p:spPr>
          <a:xfrm>
            <a:off x="5744739" y="5392023"/>
            <a:ext cx="162678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endParaRPr lang="en-VI" dirty="0">
              <a:solidFill>
                <a:schemeClr val="tx1"/>
              </a:solidFill>
            </a:endParaRPr>
          </a:p>
        </p:txBody>
      </p:sp>
      <p:sp>
        <p:nvSpPr>
          <p:cNvPr id="21" name="Rectangle 20">
            <a:extLst>
              <a:ext uri="{FF2B5EF4-FFF2-40B4-BE49-F238E27FC236}">
                <a16:creationId xmlns:a16="http://schemas.microsoft.com/office/drawing/2014/main" id="{E903D472-1FC3-47D4-AE90-20B105540783}"/>
              </a:ext>
            </a:extLst>
          </p:cNvPr>
          <p:cNvSpPr/>
          <p:nvPr/>
        </p:nvSpPr>
        <p:spPr>
          <a:xfrm>
            <a:off x="7992036" y="1826132"/>
            <a:ext cx="151833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endParaRPr lang="en-VI" dirty="0">
              <a:solidFill>
                <a:schemeClr val="tx1"/>
              </a:solidFill>
            </a:endParaRPr>
          </a:p>
        </p:txBody>
      </p:sp>
      <p:sp>
        <p:nvSpPr>
          <p:cNvPr id="22" name="Rectangle 21">
            <a:extLst>
              <a:ext uri="{FF2B5EF4-FFF2-40B4-BE49-F238E27FC236}">
                <a16:creationId xmlns:a16="http://schemas.microsoft.com/office/drawing/2014/main" id="{9E3BE246-F285-410F-9406-16D5B8BB1475}"/>
              </a:ext>
            </a:extLst>
          </p:cNvPr>
          <p:cNvSpPr/>
          <p:nvPr/>
        </p:nvSpPr>
        <p:spPr>
          <a:xfrm>
            <a:off x="7992036" y="2692285"/>
            <a:ext cx="151833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endParaRPr lang="en-VI" dirty="0">
              <a:solidFill>
                <a:schemeClr val="tx1"/>
              </a:solidFill>
            </a:endParaRPr>
          </a:p>
        </p:txBody>
      </p:sp>
      <p:sp>
        <p:nvSpPr>
          <p:cNvPr id="23" name="Rectangle 22">
            <a:extLst>
              <a:ext uri="{FF2B5EF4-FFF2-40B4-BE49-F238E27FC236}">
                <a16:creationId xmlns:a16="http://schemas.microsoft.com/office/drawing/2014/main" id="{C2AD6063-9CFD-4008-83B2-917E4D5D5116}"/>
              </a:ext>
            </a:extLst>
          </p:cNvPr>
          <p:cNvSpPr/>
          <p:nvPr/>
        </p:nvSpPr>
        <p:spPr>
          <a:xfrm>
            <a:off x="7992036" y="3572358"/>
            <a:ext cx="151833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
            <a:r>
              <a:rPr lang="en-US" dirty="0">
                <a:solidFill>
                  <a:schemeClr val="tx1"/>
                </a:solidFill>
                <a:latin typeface="Calibri" panose="020F0502020204030204" pitchFamily="34" charset="0"/>
              </a:rPr>
              <a:t>4</a:t>
            </a:r>
            <a:endParaRPr lang="en-US" sz="1800" b="0" i="0" u="none" strike="noStrike" dirty="0">
              <a:solidFill>
                <a:schemeClr val="tx1"/>
              </a:solidFill>
              <a:effectLst/>
              <a:latin typeface="Calibri" panose="020F0502020204030204" pitchFamily="34" charset="0"/>
            </a:endParaRPr>
          </a:p>
        </p:txBody>
      </p:sp>
      <p:sp>
        <p:nvSpPr>
          <p:cNvPr id="24" name="Rectangle 23">
            <a:extLst>
              <a:ext uri="{FF2B5EF4-FFF2-40B4-BE49-F238E27FC236}">
                <a16:creationId xmlns:a16="http://schemas.microsoft.com/office/drawing/2014/main" id="{A2D40847-D38B-4406-8871-4C3931B2F6AB}"/>
              </a:ext>
            </a:extLst>
          </p:cNvPr>
          <p:cNvSpPr/>
          <p:nvPr/>
        </p:nvSpPr>
        <p:spPr>
          <a:xfrm>
            <a:off x="8011599" y="4455059"/>
            <a:ext cx="1518488"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endParaRPr lang="en-VI" dirty="0">
              <a:solidFill>
                <a:schemeClr val="tx1"/>
              </a:solidFill>
            </a:endParaRPr>
          </a:p>
        </p:txBody>
      </p:sp>
      <p:sp>
        <p:nvSpPr>
          <p:cNvPr id="25" name="Rectangle 24">
            <a:extLst>
              <a:ext uri="{FF2B5EF4-FFF2-40B4-BE49-F238E27FC236}">
                <a16:creationId xmlns:a16="http://schemas.microsoft.com/office/drawing/2014/main" id="{FD137279-9106-4A8C-B3E1-29F4A4B2E049}"/>
              </a:ext>
            </a:extLst>
          </p:cNvPr>
          <p:cNvSpPr/>
          <p:nvPr/>
        </p:nvSpPr>
        <p:spPr>
          <a:xfrm>
            <a:off x="8000967" y="5374304"/>
            <a:ext cx="1518331" cy="6887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endParaRPr lang="en-VI" dirty="0">
              <a:solidFill>
                <a:schemeClr val="tx1"/>
              </a:solidFill>
            </a:endParaRPr>
          </a:p>
        </p:txBody>
      </p:sp>
      <p:sp>
        <p:nvSpPr>
          <p:cNvPr id="26" name="Rectangle 25">
            <a:extLst>
              <a:ext uri="{FF2B5EF4-FFF2-40B4-BE49-F238E27FC236}">
                <a16:creationId xmlns:a16="http://schemas.microsoft.com/office/drawing/2014/main" id="{F8C5FBC1-084C-4F70-BCE7-EBB2D3617461}"/>
              </a:ext>
            </a:extLst>
          </p:cNvPr>
          <p:cNvSpPr/>
          <p:nvPr/>
        </p:nvSpPr>
        <p:spPr>
          <a:xfrm>
            <a:off x="2416717" y="1296496"/>
            <a:ext cx="2687548" cy="410739"/>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Industry Sector</a:t>
            </a:r>
            <a:endParaRPr lang="en-VI" b="1" dirty="0">
              <a:solidFill>
                <a:schemeClr val="tx1"/>
              </a:solidFill>
            </a:endParaRPr>
          </a:p>
        </p:txBody>
      </p:sp>
      <p:sp>
        <p:nvSpPr>
          <p:cNvPr id="27" name="Rectangle 26">
            <a:extLst>
              <a:ext uri="{FF2B5EF4-FFF2-40B4-BE49-F238E27FC236}">
                <a16:creationId xmlns:a16="http://schemas.microsoft.com/office/drawing/2014/main" id="{8234C246-C63D-4773-A19D-832837ADEB88}"/>
              </a:ext>
            </a:extLst>
          </p:cNvPr>
          <p:cNvSpPr/>
          <p:nvPr/>
        </p:nvSpPr>
        <p:spPr>
          <a:xfrm>
            <a:off x="5705905" y="1289404"/>
            <a:ext cx="1626781" cy="410739"/>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CY2022</a:t>
            </a:r>
            <a:endParaRPr lang="en-VI" b="1" dirty="0">
              <a:solidFill>
                <a:schemeClr val="tx1"/>
              </a:solidFill>
            </a:endParaRPr>
          </a:p>
        </p:txBody>
      </p:sp>
      <p:sp>
        <p:nvSpPr>
          <p:cNvPr id="28" name="Rectangle 27">
            <a:extLst>
              <a:ext uri="{FF2B5EF4-FFF2-40B4-BE49-F238E27FC236}">
                <a16:creationId xmlns:a16="http://schemas.microsoft.com/office/drawing/2014/main" id="{865205D3-D2E5-4FCC-90F5-870184FE371E}"/>
              </a:ext>
            </a:extLst>
          </p:cNvPr>
          <p:cNvSpPr/>
          <p:nvPr/>
        </p:nvSpPr>
        <p:spPr>
          <a:xfrm>
            <a:off x="7962133" y="1271685"/>
            <a:ext cx="1518331" cy="410739"/>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Jan. 1 – Mar. 8, 2023</a:t>
            </a:r>
            <a:endParaRPr lang="en-VI" sz="1600" b="1" dirty="0">
              <a:solidFill>
                <a:schemeClr val="tx1"/>
              </a:solidFill>
            </a:endParaRPr>
          </a:p>
        </p:txBody>
      </p:sp>
      <p:sp>
        <p:nvSpPr>
          <p:cNvPr id="29" name="TextBox 28">
            <a:extLst>
              <a:ext uri="{FF2B5EF4-FFF2-40B4-BE49-F238E27FC236}">
                <a16:creationId xmlns:a16="http://schemas.microsoft.com/office/drawing/2014/main" id="{1081BBA9-1591-4FC6-BD1E-D0FC65343922}"/>
              </a:ext>
            </a:extLst>
          </p:cNvPr>
          <p:cNvSpPr txBox="1"/>
          <p:nvPr/>
        </p:nvSpPr>
        <p:spPr>
          <a:xfrm>
            <a:off x="2148644" y="694545"/>
            <a:ext cx="8315824" cy="338554"/>
          </a:xfrm>
          <a:prstGeom prst="rect">
            <a:avLst/>
          </a:prstGeom>
          <a:solidFill>
            <a:srgbClr val="FFC000"/>
          </a:solidFill>
        </p:spPr>
        <p:txBody>
          <a:bodyPr wrap="square" rtlCol="0">
            <a:spAutoFit/>
          </a:bodyPr>
          <a:lstStyle/>
          <a:p>
            <a:pPr algn="ctr"/>
            <a:r>
              <a:rPr lang="en-US" sz="1600" dirty="0"/>
              <a:t>16 ETPL Approved Providers</a:t>
            </a:r>
            <a:endParaRPr lang="en-VI" sz="1600" dirty="0"/>
          </a:p>
        </p:txBody>
      </p:sp>
      <p:sp>
        <p:nvSpPr>
          <p:cNvPr id="31" name="Rectangle 30">
            <a:extLst>
              <a:ext uri="{FF2B5EF4-FFF2-40B4-BE49-F238E27FC236}">
                <a16:creationId xmlns:a16="http://schemas.microsoft.com/office/drawing/2014/main" id="{D9C1A355-09A3-4D58-8E98-A0F05C9A03BF}"/>
              </a:ext>
            </a:extLst>
          </p:cNvPr>
          <p:cNvSpPr/>
          <p:nvPr/>
        </p:nvSpPr>
        <p:spPr>
          <a:xfrm>
            <a:off x="2420133" y="6258298"/>
            <a:ext cx="2687548" cy="321277"/>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Total</a:t>
            </a:r>
            <a:endParaRPr lang="en-VI" b="1" dirty="0">
              <a:solidFill>
                <a:schemeClr val="tx1"/>
              </a:solidFill>
            </a:endParaRPr>
          </a:p>
        </p:txBody>
      </p:sp>
      <p:sp>
        <p:nvSpPr>
          <p:cNvPr id="32" name="Rectangle 31">
            <a:extLst>
              <a:ext uri="{FF2B5EF4-FFF2-40B4-BE49-F238E27FC236}">
                <a16:creationId xmlns:a16="http://schemas.microsoft.com/office/drawing/2014/main" id="{05491E5E-7D3B-45FC-9EC8-666E0FDD9360}"/>
              </a:ext>
            </a:extLst>
          </p:cNvPr>
          <p:cNvSpPr/>
          <p:nvPr/>
        </p:nvSpPr>
        <p:spPr>
          <a:xfrm>
            <a:off x="5742764" y="6256296"/>
            <a:ext cx="1626781" cy="321277"/>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169</a:t>
            </a:r>
            <a:endParaRPr lang="en-VI" b="1" dirty="0">
              <a:solidFill>
                <a:schemeClr val="tx1"/>
              </a:solidFill>
            </a:endParaRPr>
          </a:p>
        </p:txBody>
      </p:sp>
      <p:sp>
        <p:nvSpPr>
          <p:cNvPr id="33" name="Rectangle 32">
            <a:extLst>
              <a:ext uri="{FF2B5EF4-FFF2-40B4-BE49-F238E27FC236}">
                <a16:creationId xmlns:a16="http://schemas.microsoft.com/office/drawing/2014/main" id="{4F863D26-4BB0-474B-A644-8FEC91BD22EF}"/>
              </a:ext>
            </a:extLst>
          </p:cNvPr>
          <p:cNvSpPr/>
          <p:nvPr/>
        </p:nvSpPr>
        <p:spPr>
          <a:xfrm>
            <a:off x="7998992" y="6238577"/>
            <a:ext cx="1518331" cy="321277"/>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18</a:t>
            </a:r>
            <a:endParaRPr lang="en-VI" b="1" dirty="0">
              <a:solidFill>
                <a:schemeClr val="tx1"/>
              </a:solidFill>
            </a:endParaRPr>
          </a:p>
        </p:txBody>
      </p:sp>
    </p:spTree>
    <p:extLst>
      <p:ext uri="{BB962C8B-B14F-4D97-AF65-F5344CB8AC3E}">
        <p14:creationId xmlns:p14="http://schemas.microsoft.com/office/powerpoint/2010/main" val="119906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rotWithShape="1">
          <a:gsLst>
            <a:gs pos="97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4CF4313-0D6B-49FE-8EE0-AC8387F3E704}"/>
              </a:ext>
            </a:extLst>
          </p:cNvPr>
          <p:cNvSpPr txBox="1"/>
          <p:nvPr/>
        </p:nvSpPr>
        <p:spPr>
          <a:xfrm>
            <a:off x="1853752" y="109205"/>
            <a:ext cx="8483811" cy="830997"/>
          </a:xfrm>
          <a:prstGeom prst="rect">
            <a:avLst/>
          </a:prstGeom>
          <a:noFill/>
        </p:spPr>
        <p:txBody>
          <a:bodyPr wrap="square" rtlCol="0">
            <a:spAutoFit/>
          </a:bodyPr>
          <a:lstStyle/>
          <a:p>
            <a:pPr algn="ctr"/>
            <a:r>
              <a:rPr lang="en-US" sz="2400" b="1" dirty="0">
                <a:solidFill>
                  <a:srgbClr val="002060"/>
                </a:solidFill>
              </a:rPr>
              <a:t>WIOA Occupational Skills Training Programs -FEDERAL FUNDING</a:t>
            </a:r>
            <a:endParaRPr lang="en-VI" sz="2400" b="1" dirty="0">
              <a:solidFill>
                <a:srgbClr val="002060"/>
              </a:solidFill>
            </a:endParaRPr>
          </a:p>
        </p:txBody>
      </p:sp>
      <p:graphicFrame>
        <p:nvGraphicFramePr>
          <p:cNvPr id="2" name="Table 1">
            <a:extLst>
              <a:ext uri="{FF2B5EF4-FFF2-40B4-BE49-F238E27FC236}">
                <a16:creationId xmlns:a16="http://schemas.microsoft.com/office/drawing/2014/main" id="{AA174F16-55FE-4635-90F9-5FB545C68C7A}"/>
              </a:ext>
            </a:extLst>
          </p:cNvPr>
          <p:cNvGraphicFramePr>
            <a:graphicFrameLocks noGrp="1"/>
          </p:cNvGraphicFramePr>
          <p:nvPr>
            <p:extLst>
              <p:ext uri="{D42A27DB-BD31-4B8C-83A1-F6EECF244321}">
                <p14:modId xmlns:p14="http://schemas.microsoft.com/office/powerpoint/2010/main" val="3041954592"/>
              </p:ext>
            </p:extLst>
          </p:nvPr>
        </p:nvGraphicFramePr>
        <p:xfrm>
          <a:off x="1853752" y="888320"/>
          <a:ext cx="4242248" cy="6075680"/>
        </p:xfrm>
        <a:graphic>
          <a:graphicData uri="http://schemas.openxmlformats.org/drawingml/2006/table">
            <a:tbl>
              <a:tblPr>
                <a:tableStyleId>{5C22544A-7EE6-4342-B048-85BDC9FD1C3A}</a:tableStyleId>
              </a:tblPr>
              <a:tblGrid>
                <a:gridCol w="4242248">
                  <a:extLst>
                    <a:ext uri="{9D8B030D-6E8A-4147-A177-3AD203B41FA5}">
                      <a16:colId xmlns:a16="http://schemas.microsoft.com/office/drawing/2014/main" val="239870570"/>
                    </a:ext>
                  </a:extLst>
                </a:gridCol>
              </a:tblGrid>
              <a:tr h="138554">
                <a:tc>
                  <a:txBody>
                    <a:bodyPr/>
                    <a:lstStyle/>
                    <a:p>
                      <a:pPr algn="l" fontAlgn="b"/>
                      <a:r>
                        <a:rPr lang="en-US" sz="1400" b="1" i="0" u="none" strike="noStrike" dirty="0">
                          <a:solidFill>
                            <a:schemeClr val="tx1"/>
                          </a:solidFill>
                          <a:effectLst/>
                          <a:latin typeface="Calibri" panose="020F0502020204030204" pitchFamily="34" charset="0"/>
                        </a:rPr>
                        <a:t>Administrative and Support Services</a:t>
                      </a:r>
                    </a:p>
                  </a:txBody>
                  <a:tcPr marL="6350" marR="6350" marT="6350" marB="0" anchor="b">
                    <a:solidFill>
                      <a:schemeClr val="accent1"/>
                    </a:solidFill>
                  </a:tcPr>
                </a:tc>
                <a:extLst>
                  <a:ext uri="{0D108BD9-81ED-4DB2-BD59-A6C34878D82A}">
                    <a16:rowId xmlns:a16="http://schemas.microsoft.com/office/drawing/2014/main" val="914514138"/>
                  </a:ext>
                </a:extLst>
              </a:tr>
              <a:tr h="206888">
                <a:tc>
                  <a:txBody>
                    <a:bodyPr/>
                    <a:lstStyle/>
                    <a:p>
                      <a:pPr algn="l" fontAlgn="b"/>
                      <a:r>
                        <a:rPr lang="en-US" sz="1400" u="none" strike="noStrike" dirty="0">
                          <a:effectLst/>
                        </a:rPr>
                        <a:t>Administrative Assistant</a:t>
                      </a:r>
                      <a:endParaRPr lang="en-US" sz="1400" b="0" i="0" u="none" strike="noStrike" dirty="0">
                        <a:effectLst/>
                        <a:latin typeface="Calibri" panose="020F0502020204030204" pitchFamily="34" charset="0"/>
                      </a:endParaRPr>
                    </a:p>
                  </a:txBody>
                  <a:tcPr marL="6350" marR="6350" marT="6350" marB="0" anchor="ctr"/>
                </a:tc>
                <a:extLst>
                  <a:ext uri="{0D108BD9-81ED-4DB2-BD59-A6C34878D82A}">
                    <a16:rowId xmlns:a16="http://schemas.microsoft.com/office/drawing/2014/main" val="3982476039"/>
                  </a:ext>
                </a:extLst>
              </a:tr>
              <a:tr h="51413">
                <a:tc>
                  <a:txBody>
                    <a:bodyPr/>
                    <a:lstStyle/>
                    <a:p>
                      <a:pPr algn="l" fontAlgn="b"/>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3203112513"/>
                  </a:ext>
                </a:extLst>
              </a:tr>
              <a:tr h="97470">
                <a:tc>
                  <a:txBody>
                    <a:bodyPr/>
                    <a:lstStyle/>
                    <a:p>
                      <a:pPr algn="l" fontAlgn="b"/>
                      <a:endParaRPr lang="en-US" sz="1400" b="0" i="0" u="none" strike="noStrike" dirty="0">
                        <a:solidFill>
                          <a:schemeClr val="bg1"/>
                        </a:solidFill>
                        <a:effectLst/>
                        <a:latin typeface="Calibri" panose="020F0502020204030204" pitchFamily="34" charset="0"/>
                      </a:endParaRPr>
                    </a:p>
                  </a:txBody>
                  <a:tcPr marL="6350" marR="6350" marT="6350" marB="0" anchor="b">
                    <a:solidFill>
                      <a:schemeClr val="bg1"/>
                    </a:solidFill>
                  </a:tcPr>
                </a:tc>
                <a:extLst>
                  <a:ext uri="{0D108BD9-81ED-4DB2-BD59-A6C34878D82A}">
                    <a16:rowId xmlns:a16="http://schemas.microsoft.com/office/drawing/2014/main" val="3783687646"/>
                  </a:ext>
                </a:extLst>
              </a:tr>
              <a:tr h="206888">
                <a:tc>
                  <a:txBody>
                    <a:bodyPr/>
                    <a:lstStyle/>
                    <a:p>
                      <a:pPr algn="l" fontAlgn="b"/>
                      <a:r>
                        <a:rPr lang="en-US" sz="1400" b="1" i="0" u="none" strike="noStrike" dirty="0">
                          <a:solidFill>
                            <a:schemeClr val="tx1"/>
                          </a:solidFill>
                          <a:effectLst/>
                          <a:latin typeface="Calibri" panose="020F0502020204030204" pitchFamily="34" charset="0"/>
                        </a:rPr>
                        <a:t>Healthcare Support/Allied Health</a:t>
                      </a:r>
                    </a:p>
                  </a:txBody>
                  <a:tcPr marL="6350" marR="6350" marT="6350" marB="0" anchor="b">
                    <a:solidFill>
                      <a:schemeClr val="accent1"/>
                    </a:solidFill>
                  </a:tcPr>
                </a:tc>
                <a:extLst>
                  <a:ext uri="{0D108BD9-81ED-4DB2-BD59-A6C34878D82A}">
                    <a16:rowId xmlns:a16="http://schemas.microsoft.com/office/drawing/2014/main" val="2802675233"/>
                  </a:ext>
                </a:extLst>
              </a:tr>
              <a:tr h="206888">
                <a:tc>
                  <a:txBody>
                    <a:bodyPr/>
                    <a:lstStyle/>
                    <a:p>
                      <a:pPr algn="l" fontAlgn="b"/>
                      <a:r>
                        <a:rPr lang="en-US" sz="1400" u="none" strike="noStrike" dirty="0">
                          <a:effectLst/>
                        </a:rPr>
                        <a:t>Behavior Technician and the Medical Office</a:t>
                      </a:r>
                    </a:p>
                    <a:p>
                      <a:pPr algn="l" fontAlgn="b"/>
                      <a:r>
                        <a:rPr lang="en-US" sz="1400" u="none" strike="noStrike" dirty="0">
                          <a:effectLst/>
                        </a:rPr>
                        <a:t>Cardi-Phlebotomy Technician</a:t>
                      </a:r>
                    </a:p>
                    <a:p>
                      <a:pPr algn="l" fontAlgn="b"/>
                      <a:r>
                        <a:rPr lang="en-US" sz="1400" u="none" strike="noStrike" dirty="0">
                          <a:effectLst/>
                        </a:rPr>
                        <a:t>Certified Massage Therapist</a:t>
                      </a:r>
                    </a:p>
                    <a:p>
                      <a:pPr algn="l" fontAlgn="b"/>
                      <a:r>
                        <a:rPr lang="en-US" sz="1400" u="none" strike="noStrike" dirty="0">
                          <a:effectLst/>
                        </a:rPr>
                        <a:t>Certified Nursing Assistant </a:t>
                      </a:r>
                    </a:p>
                  </a:txBody>
                  <a:tcPr marL="6350" marR="6350" marT="6350" marB="0" anchor="b"/>
                </a:tc>
                <a:extLst>
                  <a:ext uri="{0D108BD9-81ED-4DB2-BD59-A6C34878D82A}">
                    <a16:rowId xmlns:a16="http://schemas.microsoft.com/office/drawing/2014/main" val="1970413714"/>
                  </a:ext>
                </a:extLst>
              </a:tr>
              <a:tr h="206888">
                <a:tc>
                  <a:txBody>
                    <a:bodyPr/>
                    <a:lstStyle/>
                    <a:p>
                      <a:pPr algn="l" fontAlgn="b"/>
                      <a:r>
                        <a:rPr lang="en-US" sz="1400" u="none" strike="noStrike" dirty="0">
                          <a:effectLst/>
                        </a:rPr>
                        <a:t>Child Care with CDA Certification</a:t>
                      </a:r>
                    </a:p>
                    <a:p>
                      <a:pPr algn="l" fontAlgn="b"/>
                      <a:r>
                        <a:rPr lang="en-US" sz="1400" b="0" i="0" u="none" strike="noStrike" dirty="0">
                          <a:effectLst/>
                          <a:latin typeface="Calibri" panose="020F0502020204030204" pitchFamily="34" charset="0"/>
                        </a:rPr>
                        <a:t>Child Day Care Management</a:t>
                      </a:r>
                    </a:p>
                  </a:txBody>
                  <a:tcPr marL="6350" marR="6350" marT="6350" marB="0" anchor="b"/>
                </a:tc>
                <a:extLst>
                  <a:ext uri="{0D108BD9-81ED-4DB2-BD59-A6C34878D82A}">
                    <a16:rowId xmlns:a16="http://schemas.microsoft.com/office/drawing/2014/main" val="4121819793"/>
                  </a:ext>
                </a:extLst>
              </a:tr>
              <a:tr h="206888">
                <a:tc>
                  <a:txBody>
                    <a:bodyPr/>
                    <a:lstStyle/>
                    <a:p>
                      <a:pPr algn="l" fontAlgn="b"/>
                      <a:r>
                        <a:rPr lang="en-US" sz="1400" u="none" strike="noStrike" dirty="0">
                          <a:effectLst/>
                        </a:rPr>
                        <a:t>Clinical Medical Assistant</a:t>
                      </a:r>
                    </a:p>
                    <a:p>
                      <a:pPr algn="l" fontAlgn="b"/>
                      <a:r>
                        <a:rPr lang="en-US" sz="1400" u="none" strike="noStrike" dirty="0">
                          <a:effectLst/>
                        </a:rPr>
                        <a:t>Electronic Health Records and Reimbursement Specialist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2878071811"/>
                  </a:ext>
                </a:extLst>
              </a:tr>
              <a:tr h="206888">
                <a:tc>
                  <a:txBody>
                    <a:bodyPr/>
                    <a:lstStyle/>
                    <a:p>
                      <a:pPr algn="l" fontAlgn="b"/>
                      <a:r>
                        <a:rPr lang="en-US" sz="1400" u="none" strike="noStrike" dirty="0">
                          <a:effectLst/>
                        </a:rPr>
                        <a:t>Emergency Medical Technician</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3557678135"/>
                  </a:ext>
                </a:extLst>
              </a:tr>
              <a:tr h="338873">
                <a:tc>
                  <a:txBody>
                    <a:bodyPr/>
                    <a:lstStyle/>
                    <a:p>
                      <a:pPr algn="l" fontAlgn="b"/>
                      <a:r>
                        <a:rPr lang="en-US" sz="1400" b="0" i="0" u="none" strike="noStrike" dirty="0">
                          <a:effectLst/>
                          <a:latin typeface="Calibri" panose="020F0502020204030204" pitchFamily="34" charset="0"/>
                        </a:rPr>
                        <a:t>Licensed Practical Nurse </a:t>
                      </a:r>
                    </a:p>
                    <a:p>
                      <a:pPr algn="l" fontAlgn="b"/>
                      <a:r>
                        <a:rPr lang="en-US" sz="1400" b="0" i="0" u="none" strike="noStrike" dirty="0">
                          <a:effectLst/>
                          <a:latin typeface="Calibri" panose="020F0502020204030204" pitchFamily="34" charset="0"/>
                        </a:rPr>
                        <a:t>Medical Administrative Assistant</a:t>
                      </a:r>
                    </a:p>
                    <a:p>
                      <a:pPr algn="l" fontAlgn="b"/>
                      <a:r>
                        <a:rPr lang="en-US" sz="1400" b="0" i="0" u="none" strike="noStrike" dirty="0">
                          <a:effectLst/>
                          <a:latin typeface="Calibri" panose="020F0502020204030204" pitchFamily="34" charset="0"/>
                        </a:rPr>
                        <a:t>Medical Assistant</a:t>
                      </a:r>
                    </a:p>
                    <a:p>
                      <a:pPr algn="l" fontAlgn="b"/>
                      <a:r>
                        <a:rPr lang="en-US" sz="1400" b="0" i="0" u="none" strike="noStrike" dirty="0">
                          <a:effectLst/>
                          <a:latin typeface="Calibri" panose="020F0502020204030204" pitchFamily="34" charset="0"/>
                        </a:rPr>
                        <a:t>Medical Billing Specialist</a:t>
                      </a:r>
                    </a:p>
                  </a:txBody>
                  <a:tcPr marL="6350" marR="6350" marT="6350" marB="0" anchor="b"/>
                </a:tc>
                <a:extLst>
                  <a:ext uri="{0D108BD9-81ED-4DB2-BD59-A6C34878D82A}">
                    <a16:rowId xmlns:a16="http://schemas.microsoft.com/office/drawing/2014/main" val="2259371607"/>
                  </a:ext>
                </a:extLst>
              </a:tr>
              <a:tr h="338873">
                <a:tc>
                  <a:txBody>
                    <a:bodyPr/>
                    <a:lstStyle/>
                    <a:p>
                      <a:pPr algn="l" fontAlgn="b"/>
                      <a:r>
                        <a:rPr lang="en-US" sz="1400" u="none" strike="noStrike" dirty="0">
                          <a:effectLst/>
                        </a:rPr>
                        <a:t>Medical Front Office Assistant and Administration Specialist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2924966880"/>
                  </a:ext>
                </a:extLst>
              </a:tr>
              <a:tr h="206888">
                <a:tc>
                  <a:txBody>
                    <a:bodyPr/>
                    <a:lstStyle/>
                    <a:p>
                      <a:pPr algn="l" fontAlgn="b"/>
                      <a:r>
                        <a:rPr lang="en-US" sz="1400" u="none" strike="noStrike" dirty="0">
                          <a:effectLst/>
                        </a:rPr>
                        <a:t>Medical Front Office and Electronic Health Records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98988664"/>
                  </a:ext>
                </a:extLst>
              </a:tr>
              <a:tr h="206888">
                <a:tc>
                  <a:txBody>
                    <a:bodyPr/>
                    <a:lstStyle/>
                    <a:p>
                      <a:pPr algn="l" fontAlgn="b"/>
                      <a:r>
                        <a:rPr lang="en-US" sz="1400" u="none" strike="noStrike" dirty="0">
                          <a:effectLst/>
                        </a:rPr>
                        <a:t>Phlebotomy Technician</a:t>
                      </a:r>
                    </a:p>
                    <a:p>
                      <a:pPr algn="l" fontAlgn="b"/>
                      <a:r>
                        <a:rPr lang="en-US" sz="1400" b="0" i="0" u="none" strike="noStrike" dirty="0">
                          <a:effectLst/>
                          <a:latin typeface="Calibri" panose="020F0502020204030204" pitchFamily="34" charset="0"/>
                        </a:rPr>
                        <a:t>Physical Therapy Aide and Administration Specialist</a:t>
                      </a:r>
                    </a:p>
                  </a:txBody>
                  <a:tcPr marL="6350" marR="6350" marT="6350" marB="0" anchor="b"/>
                </a:tc>
                <a:extLst>
                  <a:ext uri="{0D108BD9-81ED-4DB2-BD59-A6C34878D82A}">
                    <a16:rowId xmlns:a16="http://schemas.microsoft.com/office/drawing/2014/main" val="210677600"/>
                  </a:ext>
                </a:extLst>
              </a:tr>
              <a:tr h="206888">
                <a:tc>
                  <a:txBody>
                    <a:bodyPr/>
                    <a:lstStyle/>
                    <a:p>
                      <a:pPr algn="l" fontAlgn="b"/>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4069355854"/>
                  </a:ext>
                </a:extLst>
              </a:tr>
              <a:tr h="206888">
                <a:tc>
                  <a:txBody>
                    <a:bodyPr/>
                    <a:lstStyle/>
                    <a:p>
                      <a:pPr algn="l" fontAlgn="b"/>
                      <a:r>
                        <a:rPr lang="en-US" sz="1400" u="none" strike="noStrike" dirty="0">
                          <a:effectLst/>
                        </a:rPr>
                        <a:t>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2353168698"/>
                  </a:ext>
                </a:extLst>
              </a:tr>
              <a:tr h="206888">
                <a:tc>
                  <a:txBody>
                    <a:bodyPr/>
                    <a:lstStyle/>
                    <a:p>
                      <a:pPr algn="l" fontAlgn="b"/>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2438000870"/>
                  </a:ext>
                </a:extLst>
              </a:tr>
            </a:tbl>
          </a:graphicData>
        </a:graphic>
      </p:graphicFrame>
      <p:graphicFrame>
        <p:nvGraphicFramePr>
          <p:cNvPr id="9" name="Table 8">
            <a:extLst>
              <a:ext uri="{FF2B5EF4-FFF2-40B4-BE49-F238E27FC236}">
                <a16:creationId xmlns:a16="http://schemas.microsoft.com/office/drawing/2014/main" id="{8EE7CF0C-1E34-433F-859E-D004C58B966B}"/>
              </a:ext>
            </a:extLst>
          </p:cNvPr>
          <p:cNvGraphicFramePr>
            <a:graphicFrameLocks noGrp="1"/>
          </p:cNvGraphicFramePr>
          <p:nvPr>
            <p:extLst>
              <p:ext uri="{D42A27DB-BD31-4B8C-83A1-F6EECF244321}">
                <p14:modId xmlns:p14="http://schemas.microsoft.com/office/powerpoint/2010/main" val="2599861720"/>
              </p:ext>
            </p:extLst>
          </p:nvPr>
        </p:nvGraphicFramePr>
        <p:xfrm>
          <a:off x="6348842" y="2815087"/>
          <a:ext cx="4242248" cy="468094"/>
        </p:xfrm>
        <a:graphic>
          <a:graphicData uri="http://schemas.openxmlformats.org/drawingml/2006/table">
            <a:tbl>
              <a:tblPr>
                <a:tableStyleId>{5C22544A-7EE6-4342-B048-85BDC9FD1C3A}</a:tableStyleId>
              </a:tblPr>
              <a:tblGrid>
                <a:gridCol w="4242248">
                  <a:extLst>
                    <a:ext uri="{9D8B030D-6E8A-4147-A177-3AD203B41FA5}">
                      <a16:colId xmlns:a16="http://schemas.microsoft.com/office/drawing/2014/main" val="3189477905"/>
                    </a:ext>
                  </a:extLst>
                </a:gridCol>
              </a:tblGrid>
              <a:tr h="234047">
                <a:tc>
                  <a:txBody>
                    <a:bodyPr/>
                    <a:lstStyle/>
                    <a:p>
                      <a:pPr algn="l" fontAlgn="b"/>
                      <a:r>
                        <a:rPr lang="en-US" sz="1400" b="1" i="0" u="none" strike="noStrike" dirty="0">
                          <a:solidFill>
                            <a:schemeClr val="tx1"/>
                          </a:solidFill>
                          <a:effectLst/>
                          <a:latin typeface="Calibri" panose="020F0502020204030204" pitchFamily="34" charset="0"/>
                        </a:rPr>
                        <a:t>Information Technology</a:t>
                      </a:r>
                    </a:p>
                  </a:txBody>
                  <a:tcPr marL="6350" marR="6350" marT="6350" marB="0" anchor="b">
                    <a:solidFill>
                      <a:schemeClr val="accent1"/>
                    </a:solidFill>
                  </a:tcPr>
                </a:tc>
                <a:extLst>
                  <a:ext uri="{0D108BD9-81ED-4DB2-BD59-A6C34878D82A}">
                    <a16:rowId xmlns:a16="http://schemas.microsoft.com/office/drawing/2014/main" val="2975623294"/>
                  </a:ext>
                </a:extLst>
              </a:tr>
              <a:tr h="234047">
                <a:tc>
                  <a:txBody>
                    <a:bodyPr/>
                    <a:lstStyle/>
                    <a:p>
                      <a:pPr algn="l" fontAlgn="b"/>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1800288119"/>
                  </a:ext>
                </a:extLst>
              </a:tr>
            </a:tbl>
          </a:graphicData>
        </a:graphic>
      </p:graphicFrame>
      <p:graphicFrame>
        <p:nvGraphicFramePr>
          <p:cNvPr id="12" name="Table 11">
            <a:extLst>
              <a:ext uri="{FF2B5EF4-FFF2-40B4-BE49-F238E27FC236}">
                <a16:creationId xmlns:a16="http://schemas.microsoft.com/office/drawing/2014/main" id="{2594F1DA-051A-475E-9E46-D4A63C663FDF}"/>
              </a:ext>
            </a:extLst>
          </p:cNvPr>
          <p:cNvGraphicFramePr>
            <a:graphicFrameLocks noGrp="1"/>
          </p:cNvGraphicFramePr>
          <p:nvPr>
            <p:extLst>
              <p:ext uri="{D42A27DB-BD31-4B8C-83A1-F6EECF244321}">
                <p14:modId xmlns:p14="http://schemas.microsoft.com/office/powerpoint/2010/main" val="2553494135"/>
              </p:ext>
            </p:extLst>
          </p:nvPr>
        </p:nvGraphicFramePr>
        <p:xfrm>
          <a:off x="6348842" y="820528"/>
          <a:ext cx="4242249" cy="1751330"/>
        </p:xfrm>
        <a:graphic>
          <a:graphicData uri="http://schemas.openxmlformats.org/drawingml/2006/table">
            <a:tbl>
              <a:tblPr>
                <a:tableStyleId>{5C22544A-7EE6-4342-B048-85BDC9FD1C3A}</a:tableStyleId>
              </a:tblPr>
              <a:tblGrid>
                <a:gridCol w="4242249">
                  <a:extLst>
                    <a:ext uri="{9D8B030D-6E8A-4147-A177-3AD203B41FA5}">
                      <a16:colId xmlns:a16="http://schemas.microsoft.com/office/drawing/2014/main" val="2395178059"/>
                    </a:ext>
                  </a:extLst>
                </a:gridCol>
              </a:tblGrid>
              <a:tr h="206888">
                <a:tc>
                  <a:txBody>
                    <a:bodyPr/>
                    <a:lstStyle/>
                    <a:p>
                      <a:pPr algn="l" fontAlgn="b"/>
                      <a:r>
                        <a:rPr lang="en-US" sz="1400" b="1" i="0" u="none" strike="noStrike" dirty="0">
                          <a:solidFill>
                            <a:schemeClr val="tx1"/>
                          </a:solidFill>
                          <a:effectLst/>
                          <a:latin typeface="Calibri" panose="020F0502020204030204" pitchFamily="34" charset="0"/>
                        </a:rPr>
                        <a:t>Construction Trades</a:t>
                      </a:r>
                    </a:p>
                  </a:txBody>
                  <a:tcPr marL="6350" marR="6350" marT="6350" marB="0" anchor="b">
                    <a:solidFill>
                      <a:schemeClr val="accent1"/>
                    </a:solidFill>
                  </a:tcPr>
                </a:tc>
                <a:extLst>
                  <a:ext uri="{0D108BD9-81ED-4DB2-BD59-A6C34878D82A}">
                    <a16:rowId xmlns:a16="http://schemas.microsoft.com/office/drawing/2014/main" val="4187363579"/>
                  </a:ext>
                </a:extLst>
              </a:tr>
              <a:tr h="206888">
                <a:tc>
                  <a:txBody>
                    <a:bodyPr/>
                    <a:lstStyle/>
                    <a:p>
                      <a:pPr algn="l" fontAlgn="b"/>
                      <a:r>
                        <a:rPr lang="en-US" sz="1400" b="0" i="0" u="none" strike="noStrike" dirty="0">
                          <a:effectLst/>
                          <a:latin typeface="Calibri" panose="020F0502020204030204" pitchFamily="34" charset="0"/>
                        </a:rPr>
                        <a:t>Carpentry </a:t>
                      </a:r>
                    </a:p>
                  </a:txBody>
                  <a:tcPr marL="6350" marR="6350" marT="6350" marB="0" anchor="b"/>
                </a:tc>
                <a:extLst>
                  <a:ext uri="{0D108BD9-81ED-4DB2-BD59-A6C34878D82A}">
                    <a16:rowId xmlns:a16="http://schemas.microsoft.com/office/drawing/2014/main" val="1112776538"/>
                  </a:ext>
                </a:extLst>
              </a:tr>
              <a:tr h="20688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rPr>
                        <a:t>Electrical Technician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357781860"/>
                  </a:ext>
                </a:extLst>
              </a:tr>
              <a:tr h="20688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rPr>
                        <a:t>Certified Fiber Optics Technician Refrigeration(HVAC) </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144562438"/>
                  </a:ext>
                </a:extLst>
              </a:tr>
              <a:tr h="20688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u="none" strike="noStrike" dirty="0">
                          <a:effectLst/>
                        </a:rPr>
                        <a:t>NCCER Core Curriculum</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2047661870"/>
                  </a:ext>
                </a:extLst>
              </a:tr>
              <a:tr h="206888">
                <a:tc>
                  <a:txBody>
                    <a:bodyPr/>
                    <a:lstStyle/>
                    <a:p>
                      <a:pPr algn="l" fontAlgn="b"/>
                      <a:r>
                        <a:rPr lang="en-US" sz="1400" b="0" i="0" u="none" strike="noStrike" dirty="0">
                          <a:effectLst/>
                          <a:latin typeface="Calibri" panose="020F0502020204030204" pitchFamily="34" charset="0"/>
                        </a:rPr>
                        <a:t>NCCER Electrical I </a:t>
                      </a:r>
                    </a:p>
                  </a:txBody>
                  <a:tcPr marL="6350" marR="6350" marT="6350" marB="0" anchor="b"/>
                </a:tc>
                <a:extLst>
                  <a:ext uri="{0D108BD9-81ED-4DB2-BD59-A6C34878D82A}">
                    <a16:rowId xmlns:a16="http://schemas.microsoft.com/office/drawing/2014/main" val="1417941655"/>
                  </a:ext>
                </a:extLst>
              </a:tr>
              <a:tr h="206888">
                <a:tc>
                  <a:txBody>
                    <a:bodyPr/>
                    <a:lstStyle/>
                    <a:p>
                      <a:pPr algn="l" fontAlgn="b"/>
                      <a:r>
                        <a:rPr lang="en-US" sz="1400" b="0" i="0" u="none" strike="noStrike" dirty="0">
                          <a:effectLst/>
                          <a:latin typeface="Calibri" panose="020F0502020204030204" pitchFamily="34" charset="0"/>
                        </a:rPr>
                        <a:t>Welding </a:t>
                      </a:r>
                    </a:p>
                  </a:txBody>
                  <a:tcPr marL="6350" marR="6350" marT="6350" marB="0" anchor="b"/>
                </a:tc>
                <a:extLst>
                  <a:ext uri="{0D108BD9-81ED-4DB2-BD59-A6C34878D82A}">
                    <a16:rowId xmlns:a16="http://schemas.microsoft.com/office/drawing/2014/main" val="1480671027"/>
                  </a:ext>
                </a:extLst>
              </a:tr>
            </a:tbl>
          </a:graphicData>
        </a:graphic>
      </p:graphicFrame>
      <p:graphicFrame>
        <p:nvGraphicFramePr>
          <p:cNvPr id="13" name="Table 12">
            <a:extLst>
              <a:ext uri="{FF2B5EF4-FFF2-40B4-BE49-F238E27FC236}">
                <a16:creationId xmlns:a16="http://schemas.microsoft.com/office/drawing/2014/main" id="{6D9E2D83-7393-4C77-B02C-8E80221EE03A}"/>
              </a:ext>
            </a:extLst>
          </p:cNvPr>
          <p:cNvGraphicFramePr>
            <a:graphicFrameLocks noGrp="1"/>
          </p:cNvGraphicFramePr>
          <p:nvPr>
            <p:extLst>
              <p:ext uri="{D42A27DB-BD31-4B8C-83A1-F6EECF244321}">
                <p14:modId xmlns:p14="http://schemas.microsoft.com/office/powerpoint/2010/main" val="3495408767"/>
              </p:ext>
            </p:extLst>
          </p:nvPr>
        </p:nvGraphicFramePr>
        <p:xfrm>
          <a:off x="6348842" y="3550040"/>
          <a:ext cx="4242249" cy="652780"/>
        </p:xfrm>
        <a:graphic>
          <a:graphicData uri="http://schemas.openxmlformats.org/drawingml/2006/table">
            <a:tbl>
              <a:tblPr>
                <a:tableStyleId>{5C22544A-7EE6-4342-B048-85BDC9FD1C3A}</a:tableStyleId>
              </a:tblPr>
              <a:tblGrid>
                <a:gridCol w="4242249">
                  <a:extLst>
                    <a:ext uri="{9D8B030D-6E8A-4147-A177-3AD203B41FA5}">
                      <a16:colId xmlns:a16="http://schemas.microsoft.com/office/drawing/2014/main" val="3189477905"/>
                    </a:ext>
                  </a:extLst>
                </a:gridCol>
              </a:tblGrid>
              <a:tr h="206888">
                <a:tc>
                  <a:txBody>
                    <a:bodyPr/>
                    <a:lstStyle/>
                    <a:p>
                      <a:pPr algn="l" fontAlgn="b"/>
                      <a:r>
                        <a:rPr lang="en-US" sz="1400" b="1" i="0" u="none" strike="noStrike" dirty="0">
                          <a:solidFill>
                            <a:schemeClr val="tx1"/>
                          </a:solidFill>
                          <a:effectLst/>
                          <a:latin typeface="Calibri" panose="020F0502020204030204" pitchFamily="34" charset="0"/>
                        </a:rPr>
                        <a:t>Leisure &amp; Hospitality</a:t>
                      </a:r>
                    </a:p>
                  </a:txBody>
                  <a:tcPr marL="6350" marR="6350" marT="6350" marB="0" anchor="b">
                    <a:solidFill>
                      <a:schemeClr val="accent1"/>
                    </a:solidFill>
                  </a:tcPr>
                </a:tc>
                <a:extLst>
                  <a:ext uri="{0D108BD9-81ED-4DB2-BD59-A6C34878D82A}">
                    <a16:rowId xmlns:a16="http://schemas.microsoft.com/office/drawing/2014/main" val="2975623294"/>
                  </a:ext>
                </a:extLst>
              </a:tr>
              <a:tr h="206888">
                <a:tc>
                  <a:txBody>
                    <a:bodyPr/>
                    <a:lstStyle/>
                    <a:p>
                      <a:pPr algn="l" fontAlgn="b"/>
                      <a:r>
                        <a:rPr lang="en-US" sz="1400" b="0" i="0" u="none" strike="noStrike" dirty="0">
                          <a:effectLst/>
                          <a:latin typeface="Calibri" panose="020F0502020204030204" pitchFamily="34" charset="0"/>
                        </a:rPr>
                        <a:t>Culinary Arts</a:t>
                      </a:r>
                    </a:p>
                    <a:p>
                      <a:pPr algn="l" fontAlgn="b"/>
                      <a:r>
                        <a:rPr lang="en-US" sz="1400" dirty="0">
                          <a:effectLst/>
                          <a:latin typeface="Times New Roman" panose="02020603050405020304" pitchFamily="18" charset="0"/>
                          <a:ea typeface="Times New Roman" panose="02020603050405020304" pitchFamily="18" charset="0"/>
                        </a:rPr>
                        <a:t>Culinary – Certified Fundamentals Cook</a:t>
                      </a:r>
                      <a:endParaRPr lang="en-US" sz="1400" b="0" i="0" u="none" strike="noStrike" dirty="0">
                        <a:effectLst/>
                        <a:latin typeface="Calibri" panose="020F0502020204030204" pitchFamily="34" charset="0"/>
                      </a:endParaRPr>
                    </a:p>
                  </a:txBody>
                  <a:tcPr marL="6350" marR="6350" marT="6350" marB="0" anchor="b"/>
                </a:tc>
                <a:extLst>
                  <a:ext uri="{0D108BD9-81ED-4DB2-BD59-A6C34878D82A}">
                    <a16:rowId xmlns:a16="http://schemas.microsoft.com/office/drawing/2014/main" val="1800288119"/>
                  </a:ext>
                </a:extLst>
              </a:tr>
            </a:tbl>
          </a:graphicData>
        </a:graphic>
      </p:graphicFrame>
      <p:pic>
        <p:nvPicPr>
          <p:cNvPr id="17" name="Picture 16">
            <a:extLst>
              <a:ext uri="{FF2B5EF4-FFF2-40B4-BE49-F238E27FC236}">
                <a16:creationId xmlns:a16="http://schemas.microsoft.com/office/drawing/2014/main" id="{43E03ADC-BF17-466E-B7B0-0942668089B6}"/>
              </a:ext>
            </a:extLst>
          </p:cNvPr>
          <p:cNvPicPr>
            <a:picLocks noChangeAspect="1"/>
          </p:cNvPicPr>
          <p:nvPr/>
        </p:nvPicPr>
        <p:blipFill>
          <a:blip r:embed="rId2"/>
          <a:stretch>
            <a:fillRect/>
          </a:stretch>
        </p:blipFill>
        <p:spPr>
          <a:xfrm>
            <a:off x="6396074" y="4951085"/>
            <a:ext cx="2073892" cy="1963966"/>
          </a:xfrm>
          <a:prstGeom prst="rect">
            <a:avLst/>
          </a:prstGeom>
        </p:spPr>
      </p:pic>
    </p:spTree>
    <p:extLst>
      <p:ext uri="{BB962C8B-B14F-4D97-AF65-F5344CB8AC3E}">
        <p14:creationId xmlns:p14="http://schemas.microsoft.com/office/powerpoint/2010/main" val="1762893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26" name="Picture 25" descr="A white surface with a black border&#10;&#10;Description automatically generated with low confidence">
            <a:extLst>
              <a:ext uri="{FF2B5EF4-FFF2-40B4-BE49-F238E27FC236}">
                <a16:creationId xmlns:a16="http://schemas.microsoft.com/office/drawing/2014/main" id="{F52F4517-71FD-89B0-232F-FC23A5C72E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3680053" y="8697"/>
            <a:ext cx="4582892" cy="6856286"/>
          </a:xfrm>
          <a:prstGeom prst="rect">
            <a:avLst/>
          </a:prstGeom>
        </p:spPr>
      </p:pic>
      <p:sp>
        <p:nvSpPr>
          <p:cNvPr id="25" name="Rectangle 24">
            <a:extLst>
              <a:ext uri="{FF2B5EF4-FFF2-40B4-BE49-F238E27FC236}">
                <a16:creationId xmlns:a16="http://schemas.microsoft.com/office/drawing/2014/main" id="{A717BF04-88DC-BF6C-5888-4C4A1FFCE395}"/>
              </a:ext>
            </a:extLst>
          </p:cNvPr>
          <p:cNvSpPr/>
          <p:nvPr/>
        </p:nvSpPr>
        <p:spPr>
          <a:xfrm>
            <a:off x="8437193" y="683270"/>
            <a:ext cx="3744388" cy="6166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I" dirty="0"/>
          </a:p>
        </p:txBody>
      </p:sp>
      <p:sp>
        <p:nvSpPr>
          <p:cNvPr id="23" name="Rectangle 22">
            <a:extLst>
              <a:ext uri="{FF2B5EF4-FFF2-40B4-BE49-F238E27FC236}">
                <a16:creationId xmlns:a16="http://schemas.microsoft.com/office/drawing/2014/main" id="{97C8ED40-55E8-15F6-1337-6D40F99A526D}"/>
              </a:ext>
            </a:extLst>
          </p:cNvPr>
          <p:cNvSpPr/>
          <p:nvPr/>
        </p:nvSpPr>
        <p:spPr>
          <a:xfrm>
            <a:off x="-4128719" y="4525166"/>
            <a:ext cx="2956183" cy="4362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I" dirty="0"/>
          </a:p>
        </p:txBody>
      </p:sp>
      <p:sp>
        <p:nvSpPr>
          <p:cNvPr id="6" name="Rectangle 5">
            <a:extLst>
              <a:ext uri="{FF2B5EF4-FFF2-40B4-BE49-F238E27FC236}">
                <a16:creationId xmlns:a16="http://schemas.microsoft.com/office/drawing/2014/main" id="{78371637-986E-DF16-7A73-3B40AB69D603}"/>
              </a:ext>
            </a:extLst>
          </p:cNvPr>
          <p:cNvSpPr/>
          <p:nvPr/>
        </p:nvSpPr>
        <p:spPr>
          <a:xfrm flipV="1">
            <a:off x="1" y="-20292"/>
            <a:ext cx="12192000" cy="7844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I" dirty="0"/>
          </a:p>
        </p:txBody>
      </p:sp>
      <p:pic>
        <p:nvPicPr>
          <p:cNvPr id="2" name="Picture 2" descr="Plessen Healthcare">
            <a:extLst>
              <a:ext uri="{FF2B5EF4-FFF2-40B4-BE49-F238E27FC236}">
                <a16:creationId xmlns:a16="http://schemas.microsoft.com/office/drawing/2014/main" id="{198E16E1-64ED-EC37-2381-248D52172B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84783"/>
            <a:ext cx="3066448" cy="81260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D2A2225-9D28-7877-FC6F-1D5D2E18FA87}"/>
              </a:ext>
            </a:extLst>
          </p:cNvPr>
          <p:cNvGrpSpPr/>
          <p:nvPr/>
        </p:nvGrpSpPr>
        <p:grpSpPr>
          <a:xfrm>
            <a:off x="9011551" y="5393361"/>
            <a:ext cx="2838450" cy="1024570"/>
            <a:chOff x="403035" y="4281459"/>
            <a:chExt cx="2616151" cy="1146206"/>
          </a:xfrm>
        </p:grpSpPr>
        <p:pic>
          <p:nvPicPr>
            <p:cNvPr id="11" name="Picture 4">
              <a:extLst>
                <a:ext uri="{FF2B5EF4-FFF2-40B4-BE49-F238E27FC236}">
                  <a16:creationId xmlns:a16="http://schemas.microsoft.com/office/drawing/2014/main" id="{734C3133-30AD-2258-1425-0481D64F78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035" y="4281459"/>
              <a:ext cx="2381250" cy="8762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C977B28-6501-A6CA-716D-CC1123F0CC35}"/>
                </a:ext>
              </a:extLst>
            </p:cNvPr>
            <p:cNvSpPr txBox="1"/>
            <p:nvPr/>
          </p:nvSpPr>
          <p:spPr>
            <a:xfrm>
              <a:off x="403035" y="4966000"/>
              <a:ext cx="2616151" cy="461665"/>
            </a:xfrm>
            <a:prstGeom prst="rect">
              <a:avLst/>
            </a:prstGeom>
            <a:noFill/>
          </p:spPr>
          <p:txBody>
            <a:bodyPr wrap="square">
              <a:spAutoFit/>
            </a:bodyPr>
            <a:lstStyle/>
            <a:p>
              <a:r>
                <a:rPr lang="en-US" sz="2400" b="1" dirty="0"/>
                <a:t>Gold Coast Yachts</a:t>
              </a:r>
              <a:endParaRPr lang="en-VI" sz="2400" b="1" dirty="0"/>
            </a:p>
          </p:txBody>
        </p:sp>
      </p:grpSp>
      <p:pic>
        <p:nvPicPr>
          <p:cNvPr id="14" name="Picture 13" descr="Icon&#10;&#10;Description automatically generated">
            <a:extLst>
              <a:ext uri="{FF2B5EF4-FFF2-40B4-BE49-F238E27FC236}">
                <a16:creationId xmlns:a16="http://schemas.microsoft.com/office/drawing/2014/main" id="{5FF52A77-F5EF-75A0-C593-B67AF055FC9E}"/>
              </a:ext>
            </a:extLst>
          </p:cNvPr>
          <p:cNvPicPr>
            <a:picLocks noChangeAspect="1"/>
          </p:cNvPicPr>
          <p:nvPr/>
        </p:nvPicPr>
        <p:blipFill>
          <a:blip r:embed="rId5"/>
          <a:stretch>
            <a:fillRect/>
          </a:stretch>
        </p:blipFill>
        <p:spPr>
          <a:xfrm>
            <a:off x="273194" y="2511588"/>
            <a:ext cx="2600325" cy="781050"/>
          </a:xfrm>
          <a:prstGeom prst="rect">
            <a:avLst/>
          </a:prstGeom>
        </p:spPr>
      </p:pic>
      <p:pic>
        <p:nvPicPr>
          <p:cNvPr id="17" name="Picture 2" descr="vipcaHome - vipca">
            <a:extLst>
              <a:ext uri="{FF2B5EF4-FFF2-40B4-BE49-F238E27FC236}">
                <a16:creationId xmlns:a16="http://schemas.microsoft.com/office/drawing/2014/main" id="{F083D3C0-3CD5-613F-E4F4-7EABAD7B3B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786" y="3766634"/>
            <a:ext cx="1895445" cy="1017430"/>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4" descr="Islands Seasfire, LLC">
            <a:extLst>
              <a:ext uri="{FF2B5EF4-FFF2-40B4-BE49-F238E27FC236}">
                <a16:creationId xmlns:a16="http://schemas.microsoft.com/office/drawing/2014/main" id="{5C2DDE92-B056-932C-1BC5-FCE0649F206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9" name="Picture 6" descr="Islands SeasFire | Facebook">
            <a:extLst>
              <a:ext uri="{FF2B5EF4-FFF2-40B4-BE49-F238E27FC236}">
                <a16:creationId xmlns:a16="http://schemas.microsoft.com/office/drawing/2014/main" id="{7C41766B-33B4-062B-C4AA-2ABD22FD32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49386" y="1086256"/>
            <a:ext cx="283845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Home - The Turning Point Senior Care">
            <a:extLst>
              <a:ext uri="{FF2B5EF4-FFF2-40B4-BE49-F238E27FC236}">
                <a16:creationId xmlns:a16="http://schemas.microsoft.com/office/drawing/2014/main" id="{BA473520-67DC-BB68-A78C-E05E772A822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461" r="13221"/>
          <a:stretch/>
        </p:blipFill>
        <p:spPr bwMode="auto">
          <a:xfrm>
            <a:off x="10303345" y="2695981"/>
            <a:ext cx="1670138" cy="177083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Bureau of Corrections | USVI Department of Property &amp; Procurement">
            <a:extLst>
              <a:ext uri="{FF2B5EF4-FFF2-40B4-BE49-F238E27FC236}">
                <a16:creationId xmlns:a16="http://schemas.microsoft.com/office/drawing/2014/main" id="{A32D891C-5165-AA5A-3968-95E92500B28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64119" y="3307878"/>
            <a:ext cx="1439226" cy="132600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E541CE43-ABEB-A4A6-518A-579E57C30A56}"/>
              </a:ext>
            </a:extLst>
          </p:cNvPr>
          <p:cNvSpPr txBox="1"/>
          <p:nvPr/>
        </p:nvSpPr>
        <p:spPr>
          <a:xfrm>
            <a:off x="152400" y="69637"/>
            <a:ext cx="11816770" cy="523220"/>
          </a:xfrm>
          <a:prstGeom prst="rect">
            <a:avLst/>
          </a:prstGeom>
          <a:noFill/>
        </p:spPr>
        <p:txBody>
          <a:bodyPr wrap="square" rtlCol="0">
            <a:spAutoFit/>
          </a:bodyPr>
          <a:lstStyle/>
          <a:p>
            <a:pPr algn="ctr"/>
            <a:r>
              <a:rPr lang="en-US" sz="2800" b="1" cap="all" dirty="0">
                <a:effectLst>
                  <a:outerShdw blurRad="38100" dist="25400" dir="18900000" algn="bl" rotWithShape="0">
                    <a:schemeClr val="bg1">
                      <a:alpha val="80000"/>
                    </a:schemeClr>
                  </a:outerShdw>
                </a:effectLst>
                <a:latin typeface="+mj-lt"/>
                <a:ea typeface="+mj-ea"/>
                <a:cs typeface="+mj-cs"/>
              </a:rPr>
              <a:t>REGISTERED APPRENTICESHIP  </a:t>
            </a:r>
            <a:r>
              <a:rPr lang="en-US" sz="2800" b="1" dirty="0">
                <a:effectLst>
                  <a:outerShdw blurRad="38100" dist="25400" dir="18900000" algn="bl" rotWithShape="0">
                    <a:schemeClr val="bg1">
                      <a:alpha val="80000"/>
                    </a:schemeClr>
                  </a:outerShdw>
                </a:effectLst>
                <a:latin typeface="+mj-lt"/>
                <a:ea typeface="+mj-ea"/>
                <a:cs typeface="+mj-cs"/>
              </a:rPr>
              <a:t>PROGRAMS IN THE </a:t>
            </a:r>
            <a:r>
              <a:rPr lang="en-US" sz="2800" b="1" cap="all" dirty="0">
                <a:effectLst>
                  <a:outerShdw blurRad="38100" dist="25400" dir="18900000" algn="bl" rotWithShape="0">
                    <a:schemeClr val="bg1">
                      <a:alpha val="80000"/>
                    </a:schemeClr>
                  </a:outerShdw>
                </a:effectLst>
                <a:latin typeface="+mj-lt"/>
                <a:ea typeface="+mj-ea"/>
                <a:cs typeface="+mj-cs"/>
              </a:rPr>
              <a:t>Virgin Islands</a:t>
            </a:r>
          </a:p>
        </p:txBody>
      </p:sp>
      <p:sp>
        <p:nvSpPr>
          <p:cNvPr id="3" name="TextBox 2">
            <a:extLst>
              <a:ext uri="{FF2B5EF4-FFF2-40B4-BE49-F238E27FC236}">
                <a16:creationId xmlns:a16="http://schemas.microsoft.com/office/drawing/2014/main" id="{7E96F01B-E076-C722-97B7-520048C04861}"/>
              </a:ext>
            </a:extLst>
          </p:cNvPr>
          <p:cNvSpPr txBox="1"/>
          <p:nvPr/>
        </p:nvSpPr>
        <p:spPr>
          <a:xfrm>
            <a:off x="415055" y="6417931"/>
            <a:ext cx="2118583" cy="338554"/>
          </a:xfrm>
          <a:prstGeom prst="rect">
            <a:avLst/>
          </a:prstGeom>
          <a:noFill/>
        </p:spPr>
        <p:txBody>
          <a:bodyPr wrap="square" rtlCol="0">
            <a:spAutoFit/>
          </a:bodyPr>
          <a:lstStyle/>
          <a:p>
            <a:r>
              <a:rPr lang="en-US" sz="1600" u="none" strike="noStrike" dirty="0">
                <a:solidFill>
                  <a:srgbClr val="FF0000"/>
                </a:solidFill>
              </a:rPr>
              <a:t>As of 11.15.22</a:t>
            </a:r>
            <a:endParaRPr lang="en-VI" sz="1600" dirty="0">
              <a:solidFill>
                <a:srgbClr val="FF0000"/>
              </a:solidFill>
            </a:endParaRPr>
          </a:p>
        </p:txBody>
      </p:sp>
      <p:pic>
        <p:nvPicPr>
          <p:cNvPr id="3074" name="Picture 2" descr="The Tropical Treasure Hunt Home - Tropical Treasure Hunt">
            <a:extLst>
              <a:ext uri="{FF2B5EF4-FFF2-40B4-BE49-F238E27FC236}">
                <a16:creationId xmlns:a16="http://schemas.microsoft.com/office/drawing/2014/main" id="{79A60308-7157-BCB9-A0D0-9344D3040C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5365" y="5037009"/>
            <a:ext cx="2348154" cy="113965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78" name="TextBox 12">
            <a:extLst>
              <a:ext uri="{FF2B5EF4-FFF2-40B4-BE49-F238E27FC236}">
                <a16:creationId xmlns:a16="http://schemas.microsoft.com/office/drawing/2014/main" id="{34298FFE-9531-423E-DDD1-DB2D506C9708}"/>
              </a:ext>
            </a:extLst>
          </p:cNvPr>
          <p:cNvGraphicFramePr/>
          <p:nvPr>
            <p:extLst>
              <p:ext uri="{D42A27DB-BD31-4B8C-83A1-F6EECF244321}">
                <p14:modId xmlns:p14="http://schemas.microsoft.com/office/powerpoint/2010/main" val="415800404"/>
              </p:ext>
            </p:extLst>
          </p:nvPr>
        </p:nvGraphicFramePr>
        <p:xfrm flipH="1">
          <a:off x="3750343" y="942262"/>
          <a:ext cx="4357315" cy="541686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73650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57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2A3DCB-B2B4-B843-C0DE-230A33A30DFE}"/>
              </a:ext>
            </a:extLst>
          </p:cNvPr>
          <p:cNvSpPr>
            <a:spLocks noGrp="1"/>
          </p:cNvSpPr>
          <p:nvPr>
            <p:ph type="ctrTitle"/>
          </p:nvPr>
        </p:nvSpPr>
        <p:spPr>
          <a:xfrm>
            <a:off x="684211" y="685799"/>
            <a:ext cx="10811103" cy="1036123"/>
          </a:xfrm>
        </p:spPr>
        <p:txBody>
          <a:bodyPr>
            <a:noAutofit/>
          </a:bodyPr>
          <a:lstStyle/>
          <a:p>
            <a:r>
              <a:rPr lang="en-US" sz="3200" dirty="0">
                <a:solidFill>
                  <a:schemeClr val="bg2"/>
                </a:solidFill>
              </a:rPr>
              <a:t>Projection for the next 6 months to 1 year</a:t>
            </a:r>
            <a:endParaRPr lang="en-VI" sz="3200" dirty="0">
              <a:solidFill>
                <a:schemeClr val="bg2"/>
              </a:solidFill>
            </a:endParaRPr>
          </a:p>
        </p:txBody>
      </p:sp>
      <p:sp>
        <p:nvSpPr>
          <p:cNvPr id="10" name="Subtitle 9">
            <a:extLst>
              <a:ext uri="{FF2B5EF4-FFF2-40B4-BE49-F238E27FC236}">
                <a16:creationId xmlns:a16="http://schemas.microsoft.com/office/drawing/2014/main" id="{22C127FA-9A8E-823A-4B42-2E6A9D6BABA3}"/>
              </a:ext>
            </a:extLst>
          </p:cNvPr>
          <p:cNvSpPr>
            <a:spLocks noGrp="1"/>
          </p:cNvSpPr>
          <p:nvPr>
            <p:ph type="subTitle" idx="1"/>
          </p:nvPr>
        </p:nvSpPr>
        <p:spPr/>
        <p:txBody>
          <a:bodyPr/>
          <a:lstStyle/>
          <a:p>
            <a:endParaRPr lang="en-VI" dirty="0"/>
          </a:p>
        </p:txBody>
      </p:sp>
      <p:pic>
        <p:nvPicPr>
          <p:cNvPr id="2" name="Picture 1">
            <a:extLst>
              <a:ext uri="{FF2B5EF4-FFF2-40B4-BE49-F238E27FC236}">
                <a16:creationId xmlns:a16="http://schemas.microsoft.com/office/drawing/2014/main" id="{D21861AE-9E44-39EE-A24F-7F2EB20CDA5A}"/>
              </a:ext>
            </a:extLst>
          </p:cNvPr>
          <p:cNvPicPr>
            <a:picLocks noChangeAspect="1"/>
          </p:cNvPicPr>
          <p:nvPr/>
        </p:nvPicPr>
        <p:blipFill>
          <a:blip r:embed="rId3"/>
          <a:stretch>
            <a:fillRect/>
          </a:stretch>
        </p:blipFill>
        <p:spPr>
          <a:xfrm>
            <a:off x="684211" y="2136299"/>
            <a:ext cx="5560034" cy="4035902"/>
          </a:xfrm>
          <a:prstGeom prst="rect">
            <a:avLst/>
          </a:prstGeom>
        </p:spPr>
      </p:pic>
      <p:pic>
        <p:nvPicPr>
          <p:cNvPr id="4" name="Picture 3">
            <a:extLst>
              <a:ext uri="{FF2B5EF4-FFF2-40B4-BE49-F238E27FC236}">
                <a16:creationId xmlns:a16="http://schemas.microsoft.com/office/drawing/2014/main" id="{945E0DB1-CF85-4F7C-0A16-7B78AC3BDC0D}"/>
              </a:ext>
            </a:extLst>
          </p:cNvPr>
          <p:cNvPicPr>
            <a:picLocks noChangeAspect="1"/>
          </p:cNvPicPr>
          <p:nvPr/>
        </p:nvPicPr>
        <p:blipFill>
          <a:blip r:embed="rId4"/>
          <a:stretch>
            <a:fillRect/>
          </a:stretch>
        </p:blipFill>
        <p:spPr>
          <a:xfrm>
            <a:off x="6391001" y="2142396"/>
            <a:ext cx="5578323" cy="4029805"/>
          </a:xfrm>
          <a:prstGeom prst="rect">
            <a:avLst/>
          </a:prstGeom>
        </p:spPr>
      </p:pic>
    </p:spTree>
    <p:extLst>
      <p:ext uri="{BB962C8B-B14F-4D97-AF65-F5344CB8AC3E}">
        <p14:creationId xmlns:p14="http://schemas.microsoft.com/office/powerpoint/2010/main" val="4072034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0512F9CB-A1A0-4043-A103-F6A4B94B69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DBE6588-EE16-4389-857C-86A156D49E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7FD48D2-B0A7-413D-B947-AA55AC1296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BE668D0-D906-4EEE-B32F-8C028624B8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1DE67A3-B8F6-4CFD-A8E0-D15200F231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4" name="Rectangle 43">
            <a:extLst>
              <a:ext uri="{FF2B5EF4-FFF2-40B4-BE49-F238E27FC236}">
                <a16:creationId xmlns:a16="http://schemas.microsoft.com/office/drawing/2014/main" id="{762362DE-7747-4D8B-99FA-8E36F0B15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FF9452-3D5D-F631-82EB-EBD73BCB408C}"/>
              </a:ext>
            </a:extLst>
          </p:cNvPr>
          <p:cNvSpPr>
            <a:spLocks noGrp="1"/>
          </p:cNvSpPr>
          <p:nvPr>
            <p:ph type="title"/>
          </p:nvPr>
        </p:nvSpPr>
        <p:spPr>
          <a:xfrm>
            <a:off x="821094" y="296332"/>
            <a:ext cx="10683517" cy="564537"/>
          </a:xfrm>
        </p:spPr>
        <p:txBody>
          <a:bodyPr vert="horz" lIns="91440" tIns="45720" rIns="91440" bIns="45720" rtlCol="0" anchor="b">
            <a:normAutofit fontScale="90000"/>
          </a:bodyPr>
          <a:lstStyle/>
          <a:p>
            <a:r>
              <a:rPr lang="en-US" sz="3200" b="1" dirty="0">
                <a:solidFill>
                  <a:schemeClr val="bg2">
                    <a:lumMod val="50000"/>
                  </a:schemeClr>
                </a:solidFill>
              </a:rPr>
              <a:t>    SKILLS FOR TODAY WEEKLY OPERATIONAL DASHBOARD</a:t>
            </a:r>
          </a:p>
        </p:txBody>
      </p:sp>
      <p:pic>
        <p:nvPicPr>
          <p:cNvPr id="5" name="Picture 4">
            <a:extLst>
              <a:ext uri="{FF2B5EF4-FFF2-40B4-BE49-F238E27FC236}">
                <a16:creationId xmlns:a16="http://schemas.microsoft.com/office/drawing/2014/main" id="{A2FDB7B6-181B-D5B5-9CA5-1276A9FD2FF5}"/>
              </a:ext>
            </a:extLst>
          </p:cNvPr>
          <p:cNvPicPr>
            <a:picLocks noChangeAspect="1"/>
          </p:cNvPicPr>
          <p:nvPr/>
        </p:nvPicPr>
        <p:blipFill>
          <a:blip r:embed="rId2"/>
          <a:stretch>
            <a:fillRect/>
          </a:stretch>
        </p:blipFill>
        <p:spPr>
          <a:xfrm>
            <a:off x="1150961" y="915503"/>
            <a:ext cx="9928599" cy="5758586"/>
          </a:xfrm>
          <a:prstGeom prst="rect">
            <a:avLst/>
          </a:prstGeom>
          <a:ln w="15875">
            <a:solidFill>
              <a:srgbClr val="FFFFFF">
                <a:alpha val="40000"/>
              </a:srgbClr>
            </a:solidFill>
          </a:ln>
          <a:effectLst>
            <a:innerShdw blurRad="57150" dist="38100" dir="14460000">
              <a:prstClr val="black">
                <a:alpha val="70000"/>
              </a:prstClr>
            </a:innerShdw>
          </a:effectLst>
        </p:spPr>
      </p:pic>
      <p:grpSp>
        <p:nvGrpSpPr>
          <p:cNvPr id="46" name="Group 45">
            <a:extLst>
              <a:ext uri="{FF2B5EF4-FFF2-40B4-BE49-F238E27FC236}">
                <a16:creationId xmlns:a16="http://schemas.microsoft.com/office/drawing/2014/main" id="{25123E6E-F713-4254-A6BF-358CC8EC6C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47" name="Straight Connector 46">
              <a:extLst>
                <a:ext uri="{FF2B5EF4-FFF2-40B4-BE49-F238E27FC236}">
                  <a16:creationId xmlns:a16="http://schemas.microsoft.com/office/drawing/2014/main" id="{2F690FE0-5412-4598-8AD6-769BB36E2C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B4850BB6-6709-408E-BEFD-24DC5E3C29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A03B410-983E-40D8-A4EA-2BB747CB003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12B92421-6A58-4A51-AB7D-B97EA85E303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9D092B0B-C6FB-4CDC-ABE8-5C817CAC69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53140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3425-76B6-4094-B3D7-40A9CBCF5D31}"/>
              </a:ext>
            </a:extLst>
          </p:cNvPr>
          <p:cNvSpPr>
            <a:spLocks noGrp="1"/>
          </p:cNvSpPr>
          <p:nvPr>
            <p:ph type="title"/>
          </p:nvPr>
        </p:nvSpPr>
        <p:spPr>
          <a:xfrm>
            <a:off x="1794711" y="764331"/>
            <a:ext cx="8602578" cy="506693"/>
          </a:xfrm>
        </p:spPr>
        <p:txBody>
          <a:bodyPr>
            <a:normAutofit fontScale="90000"/>
          </a:bodyPr>
          <a:lstStyle/>
          <a:p>
            <a:pPr algn="ctr"/>
            <a:r>
              <a:rPr lang="en-US" dirty="0"/>
              <a:t>THANK YOU TO THE TEAM! </a:t>
            </a:r>
          </a:p>
        </p:txBody>
      </p:sp>
      <p:pic>
        <p:nvPicPr>
          <p:cNvPr id="12" name="Picture 11">
            <a:extLst>
              <a:ext uri="{FF2B5EF4-FFF2-40B4-BE49-F238E27FC236}">
                <a16:creationId xmlns:a16="http://schemas.microsoft.com/office/drawing/2014/main" id="{3207EC0E-F5B6-4ACF-AA7E-AA8B0DAAB60F}"/>
              </a:ext>
            </a:extLst>
          </p:cNvPr>
          <p:cNvPicPr>
            <a:picLocks noChangeAspect="1"/>
          </p:cNvPicPr>
          <p:nvPr/>
        </p:nvPicPr>
        <p:blipFill>
          <a:blip r:embed="rId2"/>
          <a:stretch>
            <a:fillRect/>
          </a:stretch>
        </p:blipFill>
        <p:spPr>
          <a:xfrm>
            <a:off x="935416" y="4027642"/>
            <a:ext cx="2238057" cy="764122"/>
          </a:xfrm>
          <a:prstGeom prst="rect">
            <a:avLst/>
          </a:prstGeom>
        </p:spPr>
      </p:pic>
      <p:pic>
        <p:nvPicPr>
          <p:cNvPr id="13" name="Picture 12" descr="Logo, company name&#10;&#10;Description automatically generated">
            <a:extLst>
              <a:ext uri="{FF2B5EF4-FFF2-40B4-BE49-F238E27FC236}">
                <a16:creationId xmlns:a16="http://schemas.microsoft.com/office/drawing/2014/main" id="{AB378B8B-43E8-4074-A6DB-6D6D150774F2}"/>
              </a:ext>
            </a:extLst>
          </p:cNvPr>
          <p:cNvPicPr>
            <a:picLocks noChangeAspect="1"/>
          </p:cNvPicPr>
          <p:nvPr/>
        </p:nvPicPr>
        <p:blipFill rotWithShape="1">
          <a:blip r:embed="rId3"/>
          <a:srcRect t="22143" b="22737"/>
          <a:stretch/>
        </p:blipFill>
        <p:spPr>
          <a:xfrm>
            <a:off x="8816314" y="5447914"/>
            <a:ext cx="2326106" cy="1068550"/>
          </a:xfrm>
          <a:prstGeom prst="rect">
            <a:avLst/>
          </a:prstGeom>
        </p:spPr>
      </p:pic>
      <p:pic>
        <p:nvPicPr>
          <p:cNvPr id="2050" name="Picture 2" descr="ICF International - Wikipedia">
            <a:extLst>
              <a:ext uri="{FF2B5EF4-FFF2-40B4-BE49-F238E27FC236}">
                <a16:creationId xmlns:a16="http://schemas.microsoft.com/office/drawing/2014/main" id="{7FD3FC6A-45A7-4F23-AB5F-6BD8E911A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6974" y="3986401"/>
            <a:ext cx="1523962" cy="98295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B897BAB-D995-45B9-85B5-F1E683A7E164}"/>
              </a:ext>
            </a:extLst>
          </p:cNvPr>
          <p:cNvPicPr>
            <a:picLocks noChangeAspect="1"/>
          </p:cNvPicPr>
          <p:nvPr/>
        </p:nvPicPr>
        <p:blipFill rotWithShape="1">
          <a:blip r:embed="rId5"/>
          <a:srcRect t="6714" r="1" b="11005"/>
          <a:stretch/>
        </p:blipFill>
        <p:spPr>
          <a:xfrm>
            <a:off x="1396178" y="1472697"/>
            <a:ext cx="3819155" cy="1203110"/>
          </a:xfrm>
          <a:prstGeom prst="rect">
            <a:avLst/>
          </a:prstGeom>
        </p:spPr>
      </p:pic>
      <p:pic>
        <p:nvPicPr>
          <p:cNvPr id="1026" name="Picture 2">
            <a:extLst>
              <a:ext uri="{FF2B5EF4-FFF2-40B4-BE49-F238E27FC236}">
                <a16:creationId xmlns:a16="http://schemas.microsoft.com/office/drawing/2014/main" id="{DA331E41-0768-4CEF-81FA-6D9E1783B4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0136" y="3912958"/>
            <a:ext cx="21717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C1DBD9-0AE4-4E5F-8FF4-A5AF8BCF8CCD}"/>
              </a:ext>
            </a:extLst>
          </p:cNvPr>
          <p:cNvPicPr>
            <a:picLocks noChangeAspect="1"/>
          </p:cNvPicPr>
          <p:nvPr/>
        </p:nvPicPr>
        <p:blipFill rotWithShape="1">
          <a:blip r:embed="rId7"/>
          <a:srcRect l="13754"/>
          <a:stretch/>
        </p:blipFill>
        <p:spPr>
          <a:xfrm>
            <a:off x="1032009" y="5071337"/>
            <a:ext cx="1593683" cy="1533525"/>
          </a:xfrm>
          <a:prstGeom prst="rect">
            <a:avLst/>
          </a:prstGeom>
        </p:spPr>
      </p:pic>
      <p:pic>
        <p:nvPicPr>
          <p:cNvPr id="1028" name="Picture 4" descr="See the source image">
            <a:extLst>
              <a:ext uri="{FF2B5EF4-FFF2-40B4-BE49-F238E27FC236}">
                <a16:creationId xmlns:a16="http://schemas.microsoft.com/office/drawing/2014/main" id="{4B513D7B-82B1-4E75-A868-63D552D957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7637" y="4939869"/>
            <a:ext cx="1593683" cy="1593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BAF51E53-BC3C-4881-9F56-A4433DD7D01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29905" y="5148838"/>
            <a:ext cx="1407096" cy="1407096"/>
          </a:xfrm>
          <a:prstGeom prst="rect">
            <a:avLst/>
          </a:prstGeom>
          <a:noFill/>
          <a:extLst>
            <a:ext uri="{909E8E84-426E-40DD-AFC4-6F175D3DCCD1}">
              <a14:hiddenFill xmlns:a14="http://schemas.microsoft.com/office/drawing/2010/main">
                <a:solidFill>
                  <a:srgbClr val="FFFFFF"/>
                </a:solidFill>
              </a14:hiddenFill>
            </a:ext>
          </a:extLst>
        </p:spPr>
      </p:pic>
      <p:sp>
        <p:nvSpPr>
          <p:cNvPr id="8" name="Left Brace 7">
            <a:extLst>
              <a:ext uri="{FF2B5EF4-FFF2-40B4-BE49-F238E27FC236}">
                <a16:creationId xmlns:a16="http://schemas.microsoft.com/office/drawing/2014/main" id="{FA0A2D8A-8450-4A13-899F-A238115278DB}"/>
              </a:ext>
            </a:extLst>
          </p:cNvPr>
          <p:cNvSpPr/>
          <p:nvPr/>
        </p:nvSpPr>
        <p:spPr>
          <a:xfrm rot="5400000">
            <a:off x="2575097" y="262877"/>
            <a:ext cx="2180910" cy="6938347"/>
          </a:xfrm>
          <a:prstGeom prst="leftBrace">
            <a:avLst>
              <a:gd name="adj1" fmla="val 735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VI"/>
          </a:p>
        </p:txBody>
      </p:sp>
      <p:sp>
        <p:nvSpPr>
          <p:cNvPr id="9" name="TextBox 8">
            <a:extLst>
              <a:ext uri="{FF2B5EF4-FFF2-40B4-BE49-F238E27FC236}">
                <a16:creationId xmlns:a16="http://schemas.microsoft.com/office/drawing/2014/main" id="{157803A9-90AD-41E8-BFE6-B43B11C0AA0A}"/>
              </a:ext>
            </a:extLst>
          </p:cNvPr>
          <p:cNvSpPr txBox="1"/>
          <p:nvPr/>
        </p:nvSpPr>
        <p:spPr>
          <a:xfrm>
            <a:off x="8069790" y="1931387"/>
            <a:ext cx="3819154" cy="369332"/>
          </a:xfrm>
          <a:prstGeom prst="rect">
            <a:avLst/>
          </a:prstGeom>
          <a:noFill/>
        </p:spPr>
        <p:txBody>
          <a:bodyPr wrap="square" rtlCol="0">
            <a:spAutoFit/>
          </a:bodyPr>
          <a:lstStyle/>
          <a:p>
            <a:pPr algn="ctr"/>
            <a:r>
              <a:rPr lang="en-US" b="1" u="sng" dirty="0"/>
              <a:t>OTHER PARTNERS &amp; ENTITIES</a:t>
            </a:r>
            <a:endParaRPr lang="en-VI" b="1" u="sng" dirty="0"/>
          </a:p>
        </p:txBody>
      </p:sp>
      <p:pic>
        <p:nvPicPr>
          <p:cNvPr id="17" name="Picture 16">
            <a:extLst>
              <a:ext uri="{FF2B5EF4-FFF2-40B4-BE49-F238E27FC236}">
                <a16:creationId xmlns:a16="http://schemas.microsoft.com/office/drawing/2014/main" id="{4F6557FB-F3AE-4CF3-B9F7-42CE111A4496}"/>
              </a:ext>
            </a:extLst>
          </p:cNvPr>
          <p:cNvPicPr>
            <a:picLocks noChangeAspect="1"/>
          </p:cNvPicPr>
          <p:nvPr/>
        </p:nvPicPr>
        <p:blipFill>
          <a:blip r:embed="rId10"/>
          <a:stretch>
            <a:fillRect/>
          </a:stretch>
        </p:blipFill>
        <p:spPr>
          <a:xfrm>
            <a:off x="10274673" y="2384819"/>
            <a:ext cx="1152525" cy="114300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A4D78A76-902B-4F6A-B81E-F022A2F32A2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11870" y="2375293"/>
            <a:ext cx="1152526" cy="1152526"/>
          </a:xfrm>
          <a:prstGeom prst="rect">
            <a:avLst/>
          </a:prstGeom>
        </p:spPr>
      </p:pic>
    </p:spTree>
    <p:extLst>
      <p:ext uri="{BB962C8B-B14F-4D97-AF65-F5344CB8AC3E}">
        <p14:creationId xmlns:p14="http://schemas.microsoft.com/office/powerpoint/2010/main" val="3808421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61F7501-CD3E-E036-3E9D-5FD78371EC60}"/>
              </a:ext>
            </a:extLst>
          </p:cNvPr>
          <p:cNvPicPr>
            <a:picLocks noChangeAspect="1"/>
          </p:cNvPicPr>
          <p:nvPr/>
        </p:nvPicPr>
        <p:blipFill>
          <a:blip r:embed="rId2"/>
          <a:stretch>
            <a:fillRect/>
          </a:stretch>
        </p:blipFill>
        <p:spPr>
          <a:xfrm>
            <a:off x="4921288" y="90509"/>
            <a:ext cx="3115326" cy="1511939"/>
          </a:xfrm>
          <a:prstGeom prst="rect">
            <a:avLst/>
          </a:prstGeom>
        </p:spPr>
      </p:pic>
      <p:pic>
        <p:nvPicPr>
          <p:cNvPr id="10" name="Picture 9">
            <a:extLst>
              <a:ext uri="{FF2B5EF4-FFF2-40B4-BE49-F238E27FC236}">
                <a16:creationId xmlns:a16="http://schemas.microsoft.com/office/drawing/2014/main" id="{148AB1D0-EA90-DFFD-1666-7C363FDD0A9A}"/>
              </a:ext>
            </a:extLst>
          </p:cNvPr>
          <p:cNvPicPr>
            <a:picLocks noChangeAspect="1"/>
          </p:cNvPicPr>
          <p:nvPr/>
        </p:nvPicPr>
        <p:blipFill>
          <a:blip r:embed="rId2"/>
          <a:stretch>
            <a:fillRect/>
          </a:stretch>
        </p:blipFill>
        <p:spPr>
          <a:xfrm>
            <a:off x="8678966" y="-6612"/>
            <a:ext cx="3115326" cy="1511939"/>
          </a:xfrm>
          <a:prstGeom prst="rect">
            <a:avLst/>
          </a:prstGeom>
        </p:spPr>
      </p:pic>
      <p:pic>
        <p:nvPicPr>
          <p:cNvPr id="2" name="Picture 1">
            <a:extLst>
              <a:ext uri="{FF2B5EF4-FFF2-40B4-BE49-F238E27FC236}">
                <a16:creationId xmlns:a16="http://schemas.microsoft.com/office/drawing/2014/main" id="{A03291BD-C36A-7743-45E2-1C0D2CA4C4B5}"/>
              </a:ext>
            </a:extLst>
          </p:cNvPr>
          <p:cNvPicPr>
            <a:picLocks noChangeAspect="1"/>
          </p:cNvPicPr>
          <p:nvPr/>
        </p:nvPicPr>
        <p:blipFill>
          <a:blip r:embed="rId2"/>
          <a:stretch>
            <a:fillRect/>
          </a:stretch>
        </p:blipFill>
        <p:spPr>
          <a:xfrm>
            <a:off x="7313411" y="-15607"/>
            <a:ext cx="3115326" cy="1511939"/>
          </a:xfrm>
          <a:prstGeom prst="rect">
            <a:avLst/>
          </a:prstGeom>
        </p:spPr>
      </p:pic>
      <p:pic>
        <p:nvPicPr>
          <p:cNvPr id="4" name="Picture 3">
            <a:extLst>
              <a:ext uri="{FF2B5EF4-FFF2-40B4-BE49-F238E27FC236}">
                <a16:creationId xmlns:a16="http://schemas.microsoft.com/office/drawing/2014/main" id="{03535843-C43D-937A-0A2E-CA663A67DB89}"/>
              </a:ext>
            </a:extLst>
          </p:cNvPr>
          <p:cNvPicPr>
            <a:picLocks noChangeAspect="1"/>
          </p:cNvPicPr>
          <p:nvPr/>
        </p:nvPicPr>
        <p:blipFill>
          <a:blip r:embed="rId2"/>
          <a:stretch>
            <a:fillRect/>
          </a:stretch>
        </p:blipFill>
        <p:spPr>
          <a:xfrm>
            <a:off x="7409465" y="5354967"/>
            <a:ext cx="3115326" cy="1511939"/>
          </a:xfrm>
          <a:prstGeom prst="rect">
            <a:avLst/>
          </a:prstGeom>
        </p:spPr>
      </p:pic>
      <p:pic>
        <p:nvPicPr>
          <p:cNvPr id="5" name="Picture 4">
            <a:extLst>
              <a:ext uri="{FF2B5EF4-FFF2-40B4-BE49-F238E27FC236}">
                <a16:creationId xmlns:a16="http://schemas.microsoft.com/office/drawing/2014/main" id="{12E5BE88-795D-B734-E929-78739A09A9B5}"/>
              </a:ext>
            </a:extLst>
          </p:cNvPr>
          <p:cNvPicPr>
            <a:picLocks noChangeAspect="1"/>
          </p:cNvPicPr>
          <p:nvPr/>
        </p:nvPicPr>
        <p:blipFill>
          <a:blip r:embed="rId2"/>
          <a:stretch>
            <a:fillRect/>
          </a:stretch>
        </p:blipFill>
        <p:spPr>
          <a:xfrm>
            <a:off x="7313411" y="3872811"/>
            <a:ext cx="3115326" cy="1511939"/>
          </a:xfrm>
          <a:prstGeom prst="rect">
            <a:avLst/>
          </a:prstGeom>
        </p:spPr>
      </p:pic>
      <p:pic>
        <p:nvPicPr>
          <p:cNvPr id="6" name="Picture 5">
            <a:extLst>
              <a:ext uri="{FF2B5EF4-FFF2-40B4-BE49-F238E27FC236}">
                <a16:creationId xmlns:a16="http://schemas.microsoft.com/office/drawing/2014/main" id="{D01F37E2-F3AE-7F3A-4FEB-2AC0ABC527DC}"/>
              </a:ext>
            </a:extLst>
          </p:cNvPr>
          <p:cNvPicPr>
            <a:picLocks noChangeAspect="1"/>
          </p:cNvPicPr>
          <p:nvPr/>
        </p:nvPicPr>
        <p:blipFill>
          <a:blip r:embed="rId2"/>
          <a:stretch>
            <a:fillRect/>
          </a:stretch>
        </p:blipFill>
        <p:spPr>
          <a:xfrm>
            <a:off x="7234036" y="2740137"/>
            <a:ext cx="3115326" cy="1511939"/>
          </a:xfrm>
          <a:prstGeom prst="rect">
            <a:avLst/>
          </a:prstGeom>
        </p:spPr>
      </p:pic>
      <p:pic>
        <p:nvPicPr>
          <p:cNvPr id="8" name="Picture 7">
            <a:extLst>
              <a:ext uri="{FF2B5EF4-FFF2-40B4-BE49-F238E27FC236}">
                <a16:creationId xmlns:a16="http://schemas.microsoft.com/office/drawing/2014/main" id="{F0628629-6E96-E8F5-066A-FEECE590C5DE}"/>
              </a:ext>
            </a:extLst>
          </p:cNvPr>
          <p:cNvPicPr>
            <a:picLocks noChangeAspect="1"/>
          </p:cNvPicPr>
          <p:nvPr/>
        </p:nvPicPr>
        <p:blipFill>
          <a:blip r:embed="rId2"/>
          <a:stretch>
            <a:fillRect/>
          </a:stretch>
        </p:blipFill>
        <p:spPr>
          <a:xfrm>
            <a:off x="7409465" y="1420173"/>
            <a:ext cx="3115326" cy="1511939"/>
          </a:xfrm>
          <a:prstGeom prst="rect">
            <a:avLst/>
          </a:prstGeom>
        </p:spPr>
      </p:pic>
      <p:sp>
        <p:nvSpPr>
          <p:cNvPr id="3" name="Content Placeholder 2">
            <a:extLst>
              <a:ext uri="{FF2B5EF4-FFF2-40B4-BE49-F238E27FC236}">
                <a16:creationId xmlns:a16="http://schemas.microsoft.com/office/drawing/2014/main" id="{AB5EC2FC-366E-49BE-8EF7-3D9B6903C429}"/>
              </a:ext>
            </a:extLst>
          </p:cNvPr>
          <p:cNvSpPr>
            <a:spLocks noGrp="1"/>
          </p:cNvSpPr>
          <p:nvPr>
            <p:ph idx="1"/>
          </p:nvPr>
        </p:nvSpPr>
        <p:spPr>
          <a:xfrm>
            <a:off x="6682056" y="1281688"/>
            <a:ext cx="4570144" cy="1586879"/>
          </a:xfrm>
        </p:spPr>
        <p:txBody>
          <a:bodyPr>
            <a:normAutofit/>
          </a:bodyPr>
          <a:lstStyle/>
          <a:p>
            <a:pPr marL="0" indent="0">
              <a:buNone/>
            </a:pPr>
            <a:r>
              <a:rPr lang="en-US" sz="2400" b="1" i="0" u="none" strike="noStrike" baseline="0" dirty="0">
                <a:solidFill>
                  <a:srgbClr val="002060"/>
                </a:solidFill>
              </a:rPr>
              <a:t>Overview of demographic and unemployment changes affecting the USVI Workforce</a:t>
            </a:r>
            <a:endParaRPr lang="en-US" sz="2400" b="1" dirty="0">
              <a:solidFill>
                <a:srgbClr val="002060"/>
              </a:solidFill>
            </a:endParaRPr>
          </a:p>
        </p:txBody>
      </p:sp>
      <p:sp>
        <p:nvSpPr>
          <p:cNvPr id="7" name="Title 6">
            <a:extLst>
              <a:ext uri="{FF2B5EF4-FFF2-40B4-BE49-F238E27FC236}">
                <a16:creationId xmlns:a16="http://schemas.microsoft.com/office/drawing/2014/main" id="{10A5C30F-185D-413F-9005-B41DD0FA0924}"/>
              </a:ext>
            </a:extLst>
          </p:cNvPr>
          <p:cNvSpPr>
            <a:spLocks noGrp="1"/>
          </p:cNvSpPr>
          <p:nvPr>
            <p:ph type="title"/>
          </p:nvPr>
        </p:nvSpPr>
        <p:spPr/>
        <p:txBody>
          <a:bodyPr/>
          <a:lstStyle/>
          <a:p>
            <a:r>
              <a:rPr lang="en-US" dirty="0"/>
              <a:t>Agenda</a:t>
            </a:r>
          </a:p>
        </p:txBody>
      </p:sp>
      <p:sp>
        <p:nvSpPr>
          <p:cNvPr id="28" name="Rectangle 27" descr="Bar chart">
            <a:extLst>
              <a:ext uri="{FF2B5EF4-FFF2-40B4-BE49-F238E27FC236}">
                <a16:creationId xmlns:a16="http://schemas.microsoft.com/office/drawing/2014/main" id="{7810A56D-FB7B-429D-835B-7A0CD7BCB96A}"/>
              </a:ext>
            </a:extLst>
          </p:cNvPr>
          <p:cNvSpPr/>
          <p:nvPr/>
        </p:nvSpPr>
        <p:spPr>
          <a:xfrm>
            <a:off x="5596575" y="1575703"/>
            <a:ext cx="792349" cy="680605"/>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332956"/>
              <a:satOff val="-147"/>
              <a:lumOff val="392"/>
              <a:alphaOff val="0"/>
            </a:schemeClr>
          </a:effectRef>
          <a:fontRef idx="minor">
            <a:schemeClr val="lt1"/>
          </a:fontRef>
        </p:style>
      </p:sp>
      <p:sp>
        <p:nvSpPr>
          <p:cNvPr id="13" name="TextBox 12">
            <a:extLst>
              <a:ext uri="{FF2B5EF4-FFF2-40B4-BE49-F238E27FC236}">
                <a16:creationId xmlns:a16="http://schemas.microsoft.com/office/drawing/2014/main" id="{7385D430-8C74-43FB-AEC2-F59A48DD54A4}"/>
              </a:ext>
            </a:extLst>
          </p:cNvPr>
          <p:cNvSpPr txBox="1"/>
          <p:nvPr/>
        </p:nvSpPr>
        <p:spPr>
          <a:xfrm>
            <a:off x="6682056" y="3178967"/>
            <a:ext cx="4955762" cy="1200329"/>
          </a:xfrm>
          <a:prstGeom prst="rect">
            <a:avLst/>
          </a:prstGeom>
          <a:noFill/>
        </p:spPr>
        <p:txBody>
          <a:bodyPr wrap="square">
            <a:spAutoFit/>
          </a:bodyPr>
          <a:lstStyle/>
          <a:p>
            <a:r>
              <a:rPr lang="en-US" sz="2400" b="1" dirty="0">
                <a:solidFill>
                  <a:srgbClr val="002060"/>
                </a:solidFill>
              </a:rPr>
              <a:t>Overview of current Workforce Development Training Programs and initiatives</a:t>
            </a:r>
            <a:endParaRPr lang="en-VI" sz="2400" b="1" dirty="0">
              <a:solidFill>
                <a:srgbClr val="002060"/>
              </a:solidFill>
            </a:endParaRPr>
          </a:p>
        </p:txBody>
      </p:sp>
      <p:sp>
        <p:nvSpPr>
          <p:cNvPr id="14" name="Rectangle 13" descr="Checkmark">
            <a:extLst>
              <a:ext uri="{FF2B5EF4-FFF2-40B4-BE49-F238E27FC236}">
                <a16:creationId xmlns:a16="http://schemas.microsoft.com/office/drawing/2014/main" id="{072A77E0-A06A-406B-BE7E-E83C2DE31A38}"/>
              </a:ext>
            </a:extLst>
          </p:cNvPr>
          <p:cNvSpPr/>
          <p:nvPr/>
        </p:nvSpPr>
        <p:spPr>
          <a:xfrm>
            <a:off x="5805799" y="3299112"/>
            <a:ext cx="452496" cy="465365"/>
          </a:xfrm>
          <a:prstGeom prst="rect">
            <a:avLst/>
          </a:prstGeom>
          <a: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665912"/>
              <a:satOff val="-293"/>
              <a:lumOff val="784"/>
              <a:alphaOff val="0"/>
            </a:schemeClr>
          </a:effectRef>
          <a:fontRef idx="minor">
            <a:schemeClr val="lt1"/>
          </a:fontRef>
        </p:style>
      </p:sp>
    </p:spTree>
    <p:extLst>
      <p:ext uri="{BB962C8B-B14F-4D97-AF65-F5344CB8AC3E}">
        <p14:creationId xmlns:p14="http://schemas.microsoft.com/office/powerpoint/2010/main" val="2667318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9" name="Rectangle 28">
            <a:extLst>
              <a:ext uri="{FF2B5EF4-FFF2-40B4-BE49-F238E27FC236}">
                <a16:creationId xmlns:a16="http://schemas.microsoft.com/office/drawing/2014/main" id="{1511F85B-5967-428B-BE8B-819A79813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Yellow question mark">
            <a:extLst>
              <a:ext uri="{FF2B5EF4-FFF2-40B4-BE49-F238E27FC236}">
                <a16:creationId xmlns:a16="http://schemas.microsoft.com/office/drawing/2014/main" id="{6D937EE5-2B08-4BDE-A34E-8D36D457A4A8}"/>
              </a:ext>
            </a:extLst>
          </p:cNvPr>
          <p:cNvPicPr>
            <a:picLocks noChangeAspect="1"/>
          </p:cNvPicPr>
          <p:nvPr/>
        </p:nvPicPr>
        <p:blipFill rotWithShape="1">
          <a:blip r:embed="rId2">
            <a:grayscl/>
          </a:blip>
          <a:srcRect b="6250"/>
          <a:stretch/>
        </p:blipFill>
        <p:spPr>
          <a:xfrm>
            <a:off x="20" y="10"/>
            <a:ext cx="12191980" cy="6857990"/>
          </a:xfrm>
          <a:prstGeom prst="rect">
            <a:avLst/>
          </a:prstGeom>
          <a:noFill/>
        </p:spPr>
      </p:pic>
      <p:sp>
        <p:nvSpPr>
          <p:cNvPr id="31" name="Snip Diagonal Corner Rectangle 6">
            <a:extLst>
              <a:ext uri="{FF2B5EF4-FFF2-40B4-BE49-F238E27FC236}">
                <a16:creationId xmlns:a16="http://schemas.microsoft.com/office/drawing/2014/main" id="{28DA8D05-CF65-4382-8BF4-2A08754DB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1075" cy="6857998"/>
          </a:xfrm>
          <a:prstGeom prst="snip2DiagRect">
            <a:avLst>
              <a:gd name="adj1" fmla="val 0"/>
              <a:gd name="adj2" fmla="val 42414"/>
            </a:avLst>
          </a:prstGeom>
          <a:gradFill>
            <a:gsLst>
              <a:gs pos="2000">
                <a:schemeClr val="dk2">
                  <a:tint val="97000"/>
                  <a:hueMod val="92000"/>
                  <a:satMod val="169000"/>
                  <a:lumMod val="164000"/>
                  <a:alpha val="79000"/>
                </a:schemeClr>
              </a:gs>
              <a:gs pos="100000">
                <a:schemeClr val="dk2">
                  <a:shade val="96000"/>
                  <a:satMod val="120000"/>
                  <a:lumMod val="90000"/>
                  <a:alpha val="88000"/>
                </a:schemeClr>
              </a:gs>
            </a:gsLst>
          </a:gra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7" name="Title 6">
            <a:extLst>
              <a:ext uri="{FF2B5EF4-FFF2-40B4-BE49-F238E27FC236}">
                <a16:creationId xmlns:a16="http://schemas.microsoft.com/office/drawing/2014/main" id="{5365BF64-4B30-4125-9A30-A1B08C80ED7D}"/>
              </a:ext>
            </a:extLst>
          </p:cNvPr>
          <p:cNvSpPr>
            <a:spLocks noGrp="1"/>
          </p:cNvSpPr>
          <p:nvPr>
            <p:ph type="title"/>
          </p:nvPr>
        </p:nvSpPr>
        <p:spPr>
          <a:xfrm>
            <a:off x="571274" y="2509284"/>
            <a:ext cx="6767736" cy="2486049"/>
          </a:xfrm>
        </p:spPr>
        <p:txBody>
          <a:bodyPr vert="horz" lIns="91440" tIns="45720" rIns="91440" bIns="45720" rtlCol="0" anchor="b">
            <a:normAutofit/>
          </a:bodyPr>
          <a:lstStyle/>
          <a:p>
            <a:r>
              <a:rPr lang="en-US" sz="5400" b="1" dirty="0"/>
              <a:t>Questions?</a:t>
            </a:r>
          </a:p>
        </p:txBody>
      </p:sp>
      <p:grpSp>
        <p:nvGrpSpPr>
          <p:cNvPr id="33" name="Group 32">
            <a:extLst>
              <a:ext uri="{FF2B5EF4-FFF2-40B4-BE49-F238E27FC236}">
                <a16:creationId xmlns:a16="http://schemas.microsoft.com/office/drawing/2014/main" id="{E0C6252F-9468-4CFE-8A28-0DFE703FB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1344" y="9144"/>
            <a:ext cx="6080656" cy="6163733"/>
            <a:chOff x="6108170" y="8467"/>
            <a:chExt cx="6080656" cy="6163733"/>
          </a:xfrm>
        </p:grpSpPr>
        <p:cxnSp>
          <p:nvCxnSpPr>
            <p:cNvPr id="34" name="Straight Connector 33">
              <a:extLst>
                <a:ext uri="{FF2B5EF4-FFF2-40B4-BE49-F238E27FC236}">
                  <a16:creationId xmlns:a16="http://schemas.microsoft.com/office/drawing/2014/main" id="{F873F8F7-6FEE-4BB3-94A3-78B5C2FF1D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F5B2264-1E71-4A5B-ABFC-2832FD78EC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C6E0A76D-9460-46B8-BD58-9E9BF9CEB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47E3790F-67C5-42CD-B933-75C6F3250A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4EF3C2C4-F6BB-4D14-8577-3649162D0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85300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42" name="Straight Connector 13">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15">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17">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19">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21">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47" name="Rectangle 23">
            <a:extLst>
              <a:ext uri="{FF2B5EF4-FFF2-40B4-BE49-F238E27FC236}">
                <a16:creationId xmlns:a16="http://schemas.microsoft.com/office/drawing/2014/main" id="{1511F85B-5967-428B-BE8B-819A79813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person&#10;&#10;Description automatically generated">
            <a:extLst>
              <a:ext uri="{FF2B5EF4-FFF2-40B4-BE49-F238E27FC236}">
                <a16:creationId xmlns:a16="http://schemas.microsoft.com/office/drawing/2014/main" id="{BA618E18-6C94-F2F3-0BEB-4845E0F89F13}"/>
              </a:ext>
            </a:extLst>
          </p:cNvPr>
          <p:cNvPicPr>
            <a:picLocks noChangeAspect="1"/>
          </p:cNvPicPr>
          <p:nvPr/>
        </p:nvPicPr>
        <p:blipFill rotWithShape="1">
          <a:blip r:embed="rId2">
            <a:grayscl/>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20" y="10"/>
            <a:ext cx="12191980" cy="6857990"/>
          </a:xfrm>
          <a:prstGeom prst="rect">
            <a:avLst/>
          </a:prstGeom>
        </p:spPr>
      </p:pic>
      <p:sp>
        <p:nvSpPr>
          <p:cNvPr id="26" name="Snip Diagonal Corner Rectangle 6">
            <a:extLst>
              <a:ext uri="{FF2B5EF4-FFF2-40B4-BE49-F238E27FC236}">
                <a16:creationId xmlns:a16="http://schemas.microsoft.com/office/drawing/2014/main" id="{28DA8D05-CF65-4382-8BF4-2A08754DB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1075" cy="6857998"/>
          </a:xfrm>
          <a:prstGeom prst="snip2DiagRect">
            <a:avLst>
              <a:gd name="adj1" fmla="val 0"/>
              <a:gd name="adj2" fmla="val 42414"/>
            </a:avLst>
          </a:prstGeom>
          <a:gradFill>
            <a:gsLst>
              <a:gs pos="2000">
                <a:schemeClr val="dk2">
                  <a:tint val="97000"/>
                  <a:hueMod val="92000"/>
                  <a:satMod val="169000"/>
                  <a:lumMod val="164000"/>
                  <a:alpha val="79000"/>
                </a:schemeClr>
              </a:gs>
              <a:gs pos="100000">
                <a:schemeClr val="dk2">
                  <a:shade val="96000"/>
                  <a:satMod val="120000"/>
                  <a:lumMod val="90000"/>
                  <a:alpha val="88000"/>
                </a:schemeClr>
              </a:gs>
            </a:gsLst>
          </a:gra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1F51C746-EC8D-488E-808D-2F3D1AADE223}"/>
              </a:ext>
            </a:extLst>
          </p:cNvPr>
          <p:cNvSpPr>
            <a:spLocks noGrp="1"/>
          </p:cNvSpPr>
          <p:nvPr>
            <p:ph type="title"/>
          </p:nvPr>
        </p:nvSpPr>
        <p:spPr>
          <a:xfrm>
            <a:off x="571274" y="2509284"/>
            <a:ext cx="6767736" cy="2486049"/>
          </a:xfrm>
        </p:spPr>
        <p:txBody>
          <a:bodyPr vert="horz" lIns="91440" tIns="45720" rIns="91440" bIns="45720" rtlCol="0" anchor="b">
            <a:normAutofit/>
          </a:bodyPr>
          <a:lstStyle/>
          <a:p>
            <a:pPr algn="l"/>
            <a:r>
              <a:rPr lang="en-US">
                <a:solidFill>
                  <a:schemeClr val="tx1"/>
                </a:solidFill>
                <a:latin typeface="+mj-lt"/>
              </a:rPr>
              <a:t>Demographic Changes Affecting the USVI Workforce</a:t>
            </a:r>
          </a:p>
        </p:txBody>
      </p:sp>
      <p:sp>
        <p:nvSpPr>
          <p:cNvPr id="9" name="Text Placeholder 8">
            <a:extLst>
              <a:ext uri="{FF2B5EF4-FFF2-40B4-BE49-F238E27FC236}">
                <a16:creationId xmlns:a16="http://schemas.microsoft.com/office/drawing/2014/main" id="{6C6E0F2A-AE0E-43A0-A6E0-0102295FAB1A}"/>
              </a:ext>
            </a:extLst>
          </p:cNvPr>
          <p:cNvSpPr>
            <a:spLocks noGrp="1"/>
          </p:cNvSpPr>
          <p:nvPr>
            <p:ph type="body" idx="1"/>
          </p:nvPr>
        </p:nvSpPr>
        <p:spPr>
          <a:xfrm>
            <a:off x="614249" y="5071532"/>
            <a:ext cx="5133408" cy="914401"/>
          </a:xfrm>
        </p:spPr>
        <p:txBody>
          <a:bodyPr vert="horz" lIns="91440" tIns="45720" rIns="91440" bIns="45720" rtlCol="0" anchor="t">
            <a:normAutofit/>
          </a:bodyPr>
          <a:lstStyle/>
          <a:p>
            <a:pPr algn="l"/>
            <a:r>
              <a:rPr lang="en-US" sz="2100" cap="none">
                <a:solidFill>
                  <a:schemeClr val="tx1"/>
                </a:solidFill>
              </a:rPr>
              <a:t>HISTORICAL CONTEXT</a:t>
            </a:r>
          </a:p>
        </p:txBody>
      </p:sp>
      <p:grpSp>
        <p:nvGrpSpPr>
          <p:cNvPr id="28" name="Group 27">
            <a:extLst>
              <a:ext uri="{FF2B5EF4-FFF2-40B4-BE49-F238E27FC236}">
                <a16:creationId xmlns:a16="http://schemas.microsoft.com/office/drawing/2014/main" id="{E0C6252F-9468-4CFE-8A28-0DFE703FB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1344" y="9144"/>
            <a:ext cx="6080656" cy="6163733"/>
            <a:chOff x="6108170" y="8467"/>
            <a:chExt cx="6080656" cy="6163733"/>
          </a:xfrm>
        </p:grpSpPr>
        <p:cxnSp>
          <p:nvCxnSpPr>
            <p:cNvPr id="29" name="Straight Connector 28">
              <a:extLst>
                <a:ext uri="{FF2B5EF4-FFF2-40B4-BE49-F238E27FC236}">
                  <a16:creationId xmlns:a16="http://schemas.microsoft.com/office/drawing/2014/main" id="{F873F8F7-6FEE-4BB3-94A3-78B5C2FF1D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F5B2264-1E71-4A5B-ABFC-2832FD78EC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6E0A76D-9460-46B8-BD58-9E9BF9CEB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47E3790F-67C5-42CD-B933-75C6F3250A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4EF3C2C4-F6BB-4D14-8577-3649162D0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 name="TextBox 4">
            <a:extLst>
              <a:ext uri="{FF2B5EF4-FFF2-40B4-BE49-F238E27FC236}">
                <a16:creationId xmlns:a16="http://schemas.microsoft.com/office/drawing/2014/main" id="{E73815F8-390E-835B-E6C2-D8D99F5B32BC}"/>
              </a:ext>
            </a:extLst>
          </p:cNvPr>
          <p:cNvSpPr txBox="1"/>
          <p:nvPr/>
        </p:nvSpPr>
        <p:spPr>
          <a:xfrm>
            <a:off x="9341541" y="6657945"/>
            <a:ext cx="285045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peoplemattersglobal.com/news/hr-technology/top-trends-for-the-global-workforce-in-2019-kronos-2042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652574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alpha val="0"/>
                <a:lumMod val="0"/>
                <a:lumOff val="10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20D3B-ADED-41B7-8A23-50BE2F424254}"/>
              </a:ext>
            </a:extLst>
          </p:cNvPr>
          <p:cNvSpPr>
            <a:spLocks noGrp="1"/>
          </p:cNvSpPr>
          <p:nvPr>
            <p:ph type="title"/>
          </p:nvPr>
        </p:nvSpPr>
        <p:spPr>
          <a:xfrm>
            <a:off x="581892" y="1885125"/>
            <a:ext cx="3579142" cy="2093975"/>
          </a:xfrm>
        </p:spPr>
        <p:txBody>
          <a:bodyPr anchor="ctr">
            <a:normAutofit/>
          </a:bodyPr>
          <a:lstStyle/>
          <a:p>
            <a:r>
              <a:rPr lang="en-US" dirty="0"/>
              <a:t>Education</a:t>
            </a:r>
            <a:endParaRPr lang="en-VI" dirty="0"/>
          </a:p>
        </p:txBody>
      </p:sp>
      <p:pic>
        <p:nvPicPr>
          <p:cNvPr id="4" name="Picture 3">
            <a:extLst>
              <a:ext uri="{FF2B5EF4-FFF2-40B4-BE49-F238E27FC236}">
                <a16:creationId xmlns:a16="http://schemas.microsoft.com/office/drawing/2014/main" id="{5C1154D9-93D7-CD84-DEDE-A27BC26A8032}"/>
              </a:ext>
            </a:extLst>
          </p:cNvPr>
          <p:cNvPicPr>
            <a:picLocks noChangeAspect="1"/>
          </p:cNvPicPr>
          <p:nvPr/>
        </p:nvPicPr>
        <p:blipFill>
          <a:blip r:embed="rId3"/>
          <a:stretch>
            <a:fillRect/>
          </a:stretch>
        </p:blipFill>
        <p:spPr>
          <a:xfrm>
            <a:off x="7447792" y="5352624"/>
            <a:ext cx="3115326" cy="1511939"/>
          </a:xfrm>
          <a:prstGeom prst="rect">
            <a:avLst/>
          </a:prstGeom>
        </p:spPr>
      </p:pic>
      <p:pic>
        <p:nvPicPr>
          <p:cNvPr id="3" name="Picture 2">
            <a:extLst>
              <a:ext uri="{FF2B5EF4-FFF2-40B4-BE49-F238E27FC236}">
                <a16:creationId xmlns:a16="http://schemas.microsoft.com/office/drawing/2014/main" id="{F7BB6DB2-201B-9F9A-E744-7F335B279F34}"/>
              </a:ext>
            </a:extLst>
          </p:cNvPr>
          <p:cNvPicPr>
            <a:picLocks noChangeAspect="1"/>
          </p:cNvPicPr>
          <p:nvPr/>
        </p:nvPicPr>
        <p:blipFill>
          <a:blip r:embed="rId4"/>
          <a:stretch>
            <a:fillRect/>
          </a:stretch>
        </p:blipFill>
        <p:spPr>
          <a:xfrm>
            <a:off x="4645891" y="-1"/>
            <a:ext cx="7546109" cy="5874327"/>
          </a:xfrm>
          <a:prstGeom prst="rect">
            <a:avLst/>
          </a:prstGeom>
        </p:spPr>
      </p:pic>
      <p:sp>
        <p:nvSpPr>
          <p:cNvPr id="7" name="TextBox 6">
            <a:extLst>
              <a:ext uri="{FF2B5EF4-FFF2-40B4-BE49-F238E27FC236}">
                <a16:creationId xmlns:a16="http://schemas.microsoft.com/office/drawing/2014/main" id="{93626F6A-2605-4CDB-8152-2A8FE4D33EA7}"/>
              </a:ext>
            </a:extLst>
          </p:cNvPr>
          <p:cNvSpPr txBox="1"/>
          <p:nvPr/>
        </p:nvSpPr>
        <p:spPr>
          <a:xfrm>
            <a:off x="228269" y="5907779"/>
            <a:ext cx="12053453" cy="923330"/>
          </a:xfrm>
          <a:prstGeom prst="rect">
            <a:avLst/>
          </a:prstGeom>
          <a:noFill/>
        </p:spPr>
        <p:txBody>
          <a:bodyPr wrap="square">
            <a:spAutoFit/>
          </a:bodyPr>
          <a:lstStyle/>
          <a:p>
            <a:r>
              <a:rPr lang="en-US" b="1" dirty="0">
                <a:solidFill>
                  <a:srgbClr val="002060"/>
                </a:solidFill>
                <a:latin typeface="Century Gothic" panose="020B0502020202020204" pitchFamily="34" charset="0"/>
              </a:rPr>
              <a:t>O</a:t>
            </a:r>
            <a:r>
              <a:rPr lang="en-US" sz="1800" b="1" i="0" u="none" strike="noStrike" baseline="0" dirty="0">
                <a:solidFill>
                  <a:srgbClr val="002060"/>
                </a:solidFill>
                <a:latin typeface="Century Gothic" panose="020B0502020202020204" pitchFamily="34" charset="0"/>
              </a:rPr>
              <a:t>ne of the challenges facing the USVI’s workforce is the low educational attainment relative to the U.S. -  the demand for higher education and skills will dominate employment opportunities in the economy. High-skill jobs are projected to be the fastest growing occupations over the next 10 years according to USBLS.</a:t>
            </a:r>
            <a:endParaRPr lang="en-VI" b="1"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2750152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5A5217-B408-4A0C-AC92-873C0649820B}"/>
              </a:ext>
            </a:extLst>
          </p:cNvPr>
          <p:cNvSpPr>
            <a:spLocks noGrp="1"/>
          </p:cNvSpPr>
          <p:nvPr>
            <p:ph type="title"/>
          </p:nvPr>
        </p:nvSpPr>
        <p:spPr>
          <a:xfrm>
            <a:off x="173736" y="2309091"/>
            <a:ext cx="4148882" cy="1984017"/>
          </a:xfrm>
        </p:spPr>
        <p:txBody>
          <a:bodyPr anchor="ctr">
            <a:normAutofit fontScale="90000"/>
          </a:bodyPr>
          <a:lstStyle/>
          <a:p>
            <a:r>
              <a:rPr lang="en-US" sz="4000" dirty="0"/>
              <a:t>Unemployment Rates</a:t>
            </a:r>
            <a:br>
              <a:rPr lang="en-US" sz="4000" dirty="0"/>
            </a:br>
            <a:br>
              <a:rPr lang="en-US" dirty="0"/>
            </a:br>
            <a:r>
              <a:rPr lang="en-US" sz="1600" dirty="0"/>
              <a:t>The Unemployment Rates in all districts declined back to Pre- Pandemic levels.</a:t>
            </a:r>
            <a:br>
              <a:rPr lang="en-US" sz="1600" dirty="0"/>
            </a:br>
            <a:br>
              <a:rPr lang="en-US" sz="1600" dirty="0"/>
            </a:br>
            <a:r>
              <a:rPr lang="en-US" sz="1600" dirty="0"/>
              <a:t>At the end of 2022 rates were as low as 3.5%  indicating that there were positive signs of employment opportunities in the Virgin Islands, and fewer individuals filing for benefits. </a:t>
            </a:r>
            <a:br>
              <a:rPr lang="en-US" sz="1600" dirty="0"/>
            </a:br>
            <a:br>
              <a:rPr lang="en-US" sz="1600" dirty="0"/>
            </a:br>
            <a:br>
              <a:rPr lang="en-US" sz="3200" dirty="0"/>
            </a:br>
            <a:br>
              <a:rPr lang="en-US" sz="3200" dirty="0"/>
            </a:br>
            <a:br>
              <a:rPr lang="en-US" sz="3200" dirty="0"/>
            </a:br>
            <a:endParaRPr lang="en-VI" sz="3200" dirty="0"/>
          </a:p>
        </p:txBody>
      </p:sp>
      <p:sp>
        <p:nvSpPr>
          <p:cNvPr id="8" name="TextBox 7">
            <a:extLst>
              <a:ext uri="{FF2B5EF4-FFF2-40B4-BE49-F238E27FC236}">
                <a16:creationId xmlns:a16="http://schemas.microsoft.com/office/drawing/2014/main" id="{5A7FA691-161D-4B2D-AF25-1AAC86B51C6B}"/>
              </a:ext>
            </a:extLst>
          </p:cNvPr>
          <p:cNvSpPr txBox="1"/>
          <p:nvPr/>
        </p:nvSpPr>
        <p:spPr>
          <a:xfrm>
            <a:off x="4888991" y="5433128"/>
            <a:ext cx="7282977" cy="1585049"/>
          </a:xfrm>
          <a:prstGeom prst="rect">
            <a:avLst/>
          </a:prstGeom>
          <a:noFill/>
        </p:spPr>
        <p:txBody>
          <a:bodyPr wrap="square">
            <a:spAutoFit/>
          </a:bodyPr>
          <a:lstStyle/>
          <a:p>
            <a:endParaRPr lang="en-US" sz="900" i="1" dirty="0"/>
          </a:p>
          <a:p>
            <a:endParaRPr lang="en-US" sz="900" i="1" dirty="0"/>
          </a:p>
          <a:p>
            <a:endParaRPr lang="en-US" sz="900" i="1" dirty="0"/>
          </a:p>
          <a:p>
            <a:endParaRPr lang="en-US" sz="900" i="1" dirty="0"/>
          </a:p>
          <a:p>
            <a:endParaRPr lang="en-US" sz="900" i="1" dirty="0"/>
          </a:p>
          <a:p>
            <a:r>
              <a:rPr lang="en-US" sz="1200" i="1" dirty="0"/>
              <a:t>*Includes are all persons in the civilian noninstitutional population ages 16 and older classified as either employed or unemployed. </a:t>
            </a:r>
          </a:p>
          <a:p>
            <a:endParaRPr lang="en-US" sz="1400" i="1" dirty="0"/>
          </a:p>
          <a:p>
            <a:endParaRPr lang="en-VI" sz="1400" dirty="0"/>
          </a:p>
        </p:txBody>
      </p:sp>
      <p:pic>
        <p:nvPicPr>
          <p:cNvPr id="7" name="Picture 6">
            <a:extLst>
              <a:ext uri="{FF2B5EF4-FFF2-40B4-BE49-F238E27FC236}">
                <a16:creationId xmlns:a16="http://schemas.microsoft.com/office/drawing/2014/main" id="{4181E622-7BDC-5E4C-92F0-80A49712881B}"/>
              </a:ext>
            </a:extLst>
          </p:cNvPr>
          <p:cNvPicPr>
            <a:picLocks noChangeAspect="1"/>
          </p:cNvPicPr>
          <p:nvPr/>
        </p:nvPicPr>
        <p:blipFill>
          <a:blip r:embed="rId3"/>
          <a:stretch>
            <a:fillRect/>
          </a:stretch>
        </p:blipFill>
        <p:spPr>
          <a:xfrm>
            <a:off x="4599709" y="0"/>
            <a:ext cx="7592291" cy="5873262"/>
          </a:xfrm>
          <a:prstGeom prst="rect">
            <a:avLst/>
          </a:prstGeom>
        </p:spPr>
      </p:pic>
    </p:spTree>
    <p:extLst>
      <p:ext uri="{BB962C8B-B14F-4D97-AF65-F5344CB8AC3E}">
        <p14:creationId xmlns:p14="http://schemas.microsoft.com/office/powerpoint/2010/main" val="48681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5A5217-B408-4A0C-AC92-873C0649820B}"/>
              </a:ext>
            </a:extLst>
          </p:cNvPr>
          <p:cNvSpPr>
            <a:spLocks noGrp="1"/>
          </p:cNvSpPr>
          <p:nvPr>
            <p:ph type="title"/>
          </p:nvPr>
        </p:nvSpPr>
        <p:spPr>
          <a:xfrm>
            <a:off x="173736" y="1885125"/>
            <a:ext cx="4352544" cy="2093975"/>
          </a:xfrm>
        </p:spPr>
        <p:txBody>
          <a:bodyPr anchor="ctr">
            <a:normAutofit fontScale="90000"/>
          </a:bodyPr>
          <a:lstStyle/>
          <a:p>
            <a:r>
              <a:rPr lang="en-US" sz="3200" dirty="0"/>
              <a:t>Labor Force Participation Rate</a:t>
            </a:r>
            <a:br>
              <a:rPr lang="en-US" sz="3200" dirty="0"/>
            </a:br>
            <a:br>
              <a:rPr lang="en-US" sz="3200" dirty="0"/>
            </a:br>
            <a:r>
              <a:rPr lang="en-US" sz="1600" dirty="0"/>
              <a:t>The participation rate is the percentage of the population that is either working or actively looking for work.</a:t>
            </a:r>
            <a:br>
              <a:rPr lang="en-US" sz="1600" dirty="0"/>
            </a:br>
            <a:br>
              <a:rPr lang="en-US" sz="1600" dirty="0"/>
            </a:br>
            <a:r>
              <a:rPr lang="en-US" sz="1600" dirty="0"/>
              <a:t>The labor force participation rate is calculated as: (Labor Force ÷ Civilian Noninstitutional Population) x 100. </a:t>
            </a:r>
            <a:endParaRPr lang="en-VI" sz="1600" dirty="0"/>
          </a:p>
        </p:txBody>
      </p:sp>
      <p:sp>
        <p:nvSpPr>
          <p:cNvPr id="9" name="TextBox 8">
            <a:extLst>
              <a:ext uri="{FF2B5EF4-FFF2-40B4-BE49-F238E27FC236}">
                <a16:creationId xmlns:a16="http://schemas.microsoft.com/office/drawing/2014/main" id="{31BFF105-AD5C-4DAB-A8BC-0C0667C997A1}"/>
              </a:ext>
            </a:extLst>
          </p:cNvPr>
          <p:cNvSpPr txBox="1"/>
          <p:nvPr/>
        </p:nvSpPr>
        <p:spPr>
          <a:xfrm>
            <a:off x="5841622" y="532474"/>
            <a:ext cx="6098582" cy="1754326"/>
          </a:xfrm>
          <a:prstGeom prst="rect">
            <a:avLst/>
          </a:prstGeom>
          <a:noFill/>
        </p:spPr>
        <p:txBody>
          <a:bodyPr wrap="square">
            <a:spAutoFit/>
          </a:bodyPr>
          <a:lstStyle/>
          <a:p>
            <a:endParaRPr lang="en-US" dirty="0"/>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VI" dirty="0"/>
          </a:p>
        </p:txBody>
      </p:sp>
      <p:pic>
        <p:nvPicPr>
          <p:cNvPr id="7" name="Picture 6">
            <a:extLst>
              <a:ext uri="{FF2B5EF4-FFF2-40B4-BE49-F238E27FC236}">
                <a16:creationId xmlns:a16="http://schemas.microsoft.com/office/drawing/2014/main" id="{4E0ACF68-5F8E-5D3F-A9F6-B17BF6D86FF4}"/>
              </a:ext>
            </a:extLst>
          </p:cNvPr>
          <p:cNvPicPr>
            <a:picLocks noChangeAspect="1"/>
          </p:cNvPicPr>
          <p:nvPr/>
        </p:nvPicPr>
        <p:blipFill>
          <a:blip r:embed="rId3"/>
          <a:stretch>
            <a:fillRect/>
          </a:stretch>
        </p:blipFill>
        <p:spPr>
          <a:xfrm>
            <a:off x="4654293" y="0"/>
            <a:ext cx="7537707" cy="5366327"/>
          </a:xfrm>
          <a:prstGeom prst="rect">
            <a:avLst/>
          </a:prstGeom>
        </p:spPr>
      </p:pic>
      <p:sp>
        <p:nvSpPr>
          <p:cNvPr id="2" name="Rectangle 1">
            <a:extLst>
              <a:ext uri="{FF2B5EF4-FFF2-40B4-BE49-F238E27FC236}">
                <a16:creationId xmlns:a16="http://schemas.microsoft.com/office/drawing/2014/main" id="{32D5ECC6-9B6D-7D7F-4275-A507A1E736FA}"/>
              </a:ext>
            </a:extLst>
          </p:cNvPr>
          <p:cNvSpPr/>
          <p:nvPr/>
        </p:nvSpPr>
        <p:spPr>
          <a:xfrm>
            <a:off x="7398327" y="5366327"/>
            <a:ext cx="3099460" cy="149167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I"/>
          </a:p>
        </p:txBody>
      </p:sp>
      <p:sp>
        <p:nvSpPr>
          <p:cNvPr id="5" name="TextBox 4">
            <a:extLst>
              <a:ext uri="{FF2B5EF4-FFF2-40B4-BE49-F238E27FC236}">
                <a16:creationId xmlns:a16="http://schemas.microsoft.com/office/drawing/2014/main" id="{8F9CDEF0-8BCE-40F6-9335-03D1F6015650}"/>
              </a:ext>
            </a:extLst>
          </p:cNvPr>
          <p:cNvSpPr txBox="1"/>
          <p:nvPr/>
        </p:nvSpPr>
        <p:spPr>
          <a:xfrm>
            <a:off x="4886976" y="5366327"/>
            <a:ext cx="7011587" cy="1200329"/>
          </a:xfrm>
          <a:prstGeom prst="rect">
            <a:avLst/>
          </a:prstGeom>
          <a:noFill/>
        </p:spPr>
        <p:txBody>
          <a:bodyPr wrap="square" rtlCol="0">
            <a:spAutoFit/>
          </a:bodyPr>
          <a:lstStyle/>
          <a:p>
            <a:r>
              <a:rPr lang="en-US" b="1" dirty="0">
                <a:solidFill>
                  <a:srgbClr val="002060"/>
                </a:solidFill>
              </a:rPr>
              <a:t>The Virgin Islands Labor Force participation rate for Calendar Year 2022 averaged 49.2%, indicating that the economy is no longer contracting and reflecting signs that job demand is improving after the pandemic periods.</a:t>
            </a:r>
          </a:p>
        </p:txBody>
      </p:sp>
    </p:spTree>
    <p:extLst>
      <p:ext uri="{BB962C8B-B14F-4D97-AF65-F5344CB8AC3E}">
        <p14:creationId xmlns:p14="http://schemas.microsoft.com/office/powerpoint/2010/main" val="1669866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0FFFD4-2F0E-4F11-AF06-A7236F5E6817}"/>
              </a:ext>
            </a:extLst>
          </p:cNvPr>
          <p:cNvSpPr>
            <a:spLocks noGrp="1"/>
          </p:cNvSpPr>
          <p:nvPr>
            <p:ph type="title"/>
          </p:nvPr>
        </p:nvSpPr>
        <p:spPr>
          <a:xfrm>
            <a:off x="1097280" y="286604"/>
            <a:ext cx="10058400" cy="1340316"/>
          </a:xfrm>
        </p:spPr>
        <p:txBody>
          <a:bodyPr anchor="b">
            <a:normAutofit/>
          </a:bodyPr>
          <a:lstStyle/>
          <a:p>
            <a:r>
              <a:rPr lang="en-US" b="1" dirty="0">
                <a:solidFill>
                  <a:srgbClr val="002060"/>
                </a:solidFill>
              </a:rPr>
              <a:t>Where Are We Now?</a:t>
            </a:r>
            <a:endParaRPr lang="en-VI" b="1" dirty="0">
              <a:solidFill>
                <a:srgbClr val="002060"/>
              </a:solidFill>
            </a:endParaRPr>
          </a:p>
        </p:txBody>
      </p:sp>
      <p:sp>
        <p:nvSpPr>
          <p:cNvPr id="7" name="TextBox 6">
            <a:extLst>
              <a:ext uri="{FF2B5EF4-FFF2-40B4-BE49-F238E27FC236}">
                <a16:creationId xmlns:a16="http://schemas.microsoft.com/office/drawing/2014/main" id="{3933C074-89A0-47E0-9D3D-28FDC9AFE6CE}"/>
              </a:ext>
            </a:extLst>
          </p:cNvPr>
          <p:cNvSpPr txBox="1"/>
          <p:nvPr/>
        </p:nvSpPr>
        <p:spPr>
          <a:xfrm>
            <a:off x="2534711" y="1986738"/>
            <a:ext cx="6929922" cy="1231106"/>
          </a:xfrm>
          <a:prstGeom prst="rect">
            <a:avLst/>
          </a:prstGeom>
          <a:noFill/>
        </p:spPr>
        <p:txBody>
          <a:bodyPr wrap="square" rtlCol="0">
            <a:spAutoFit/>
          </a:bodyPr>
          <a:lstStyle/>
          <a:p>
            <a:pPr algn="ctr"/>
            <a:r>
              <a:rPr lang="en-US" sz="2800" b="1" dirty="0">
                <a:solidFill>
                  <a:srgbClr val="002060"/>
                </a:solidFill>
              </a:rPr>
              <a:t>Total Unemployment Insurance Claims Processed </a:t>
            </a:r>
          </a:p>
          <a:p>
            <a:pPr algn="ctr"/>
            <a:r>
              <a:rPr lang="en-US" dirty="0">
                <a:solidFill>
                  <a:srgbClr val="002060"/>
                </a:solidFill>
              </a:rPr>
              <a:t>As of March 6, 2023</a:t>
            </a:r>
            <a:endParaRPr lang="en-VI" dirty="0">
              <a:solidFill>
                <a:srgbClr val="002060"/>
              </a:solidFill>
            </a:endParaRPr>
          </a:p>
        </p:txBody>
      </p:sp>
      <p:sp>
        <p:nvSpPr>
          <p:cNvPr id="11" name="TextBox 10">
            <a:extLst>
              <a:ext uri="{FF2B5EF4-FFF2-40B4-BE49-F238E27FC236}">
                <a16:creationId xmlns:a16="http://schemas.microsoft.com/office/drawing/2014/main" id="{B8813132-2F6B-4D37-87BA-56FC7C111960}"/>
              </a:ext>
            </a:extLst>
          </p:cNvPr>
          <p:cNvSpPr txBox="1"/>
          <p:nvPr/>
        </p:nvSpPr>
        <p:spPr>
          <a:xfrm>
            <a:off x="1006425" y="5620601"/>
            <a:ext cx="9931075" cy="738664"/>
          </a:xfrm>
          <a:prstGeom prst="rect">
            <a:avLst/>
          </a:prstGeom>
          <a:noFill/>
        </p:spPr>
        <p:txBody>
          <a:bodyPr wrap="square">
            <a:spAutoFit/>
          </a:bodyPr>
          <a:lstStyle/>
          <a:p>
            <a:pPr algn="ctr"/>
            <a:r>
              <a:rPr lang="en-US" sz="2400" b="1" dirty="0">
                <a:solidFill>
                  <a:srgbClr val="002060"/>
                </a:solidFill>
                <a:effectLst/>
                <a:ea typeface="Calibri" panose="020F0502020204030204" pitchFamily="34" charset="0"/>
              </a:rPr>
              <a:t>1,395 active benefit year claims </a:t>
            </a:r>
          </a:p>
          <a:p>
            <a:pPr algn="ctr"/>
            <a:r>
              <a:rPr lang="en-US" sz="1800" dirty="0">
                <a:solidFill>
                  <a:srgbClr val="002060"/>
                </a:solidFill>
                <a:effectLst/>
                <a:ea typeface="Calibri" panose="020F0502020204030204" pitchFamily="34" charset="0"/>
              </a:rPr>
              <a:t>(</a:t>
            </a:r>
            <a:r>
              <a:rPr lang="en-029" sz="1800" b="1" dirty="0">
                <a:solidFill>
                  <a:srgbClr val="002060"/>
                </a:solidFill>
                <a:effectLst/>
                <a:ea typeface="Calibri" panose="020F0502020204030204" pitchFamily="34" charset="0"/>
              </a:rPr>
              <a:t>St. Thomas – 581 St. Croix – 562 Interstate – 151 and St. John – 101)</a:t>
            </a:r>
            <a:endParaRPr lang="en-VI" dirty="0">
              <a:solidFill>
                <a:srgbClr val="002060"/>
              </a:solidFill>
            </a:endParaRPr>
          </a:p>
        </p:txBody>
      </p:sp>
      <p:pic>
        <p:nvPicPr>
          <p:cNvPr id="8" name="Picture 7" descr="Text&#10;&#10;Description automatically generated">
            <a:extLst>
              <a:ext uri="{FF2B5EF4-FFF2-40B4-BE49-F238E27FC236}">
                <a16:creationId xmlns:a16="http://schemas.microsoft.com/office/drawing/2014/main" id="{5079BEDC-FA6F-4FAF-A845-D4108B9DEB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28005" y="223701"/>
            <a:ext cx="2147083" cy="733061"/>
          </a:xfrm>
          <a:prstGeom prst="rect">
            <a:avLst/>
          </a:prstGeom>
        </p:spPr>
      </p:pic>
      <p:pic>
        <p:nvPicPr>
          <p:cNvPr id="2" name="Picture 1">
            <a:extLst>
              <a:ext uri="{FF2B5EF4-FFF2-40B4-BE49-F238E27FC236}">
                <a16:creationId xmlns:a16="http://schemas.microsoft.com/office/drawing/2014/main" id="{0B219410-2EC9-70E6-577F-3D8460F5A79F}"/>
              </a:ext>
            </a:extLst>
          </p:cNvPr>
          <p:cNvPicPr>
            <a:picLocks noChangeAspect="1"/>
          </p:cNvPicPr>
          <p:nvPr/>
        </p:nvPicPr>
        <p:blipFill>
          <a:blip r:embed="rId3"/>
          <a:stretch>
            <a:fillRect/>
          </a:stretch>
        </p:blipFill>
        <p:spPr>
          <a:xfrm>
            <a:off x="2286002" y="3358661"/>
            <a:ext cx="7188608" cy="2101361"/>
          </a:xfrm>
          <a:prstGeom prst="rect">
            <a:avLst/>
          </a:prstGeom>
        </p:spPr>
      </p:pic>
    </p:spTree>
    <p:extLst>
      <p:ext uri="{BB962C8B-B14F-4D97-AF65-F5344CB8AC3E}">
        <p14:creationId xmlns:p14="http://schemas.microsoft.com/office/powerpoint/2010/main" val="470116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42" name="Straight Connector 28">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30">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32">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34">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36">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53" name="Rectangle 38">
            <a:extLst>
              <a:ext uri="{FF2B5EF4-FFF2-40B4-BE49-F238E27FC236}">
                <a16:creationId xmlns:a16="http://schemas.microsoft.com/office/drawing/2014/main" id="{1511F85B-5967-428B-BE8B-819A79813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olourful carved figures of humans">
            <a:extLst>
              <a:ext uri="{FF2B5EF4-FFF2-40B4-BE49-F238E27FC236}">
                <a16:creationId xmlns:a16="http://schemas.microsoft.com/office/drawing/2014/main" id="{009D01AC-2721-321E-CC19-DD2AF3B527E9}"/>
              </a:ext>
            </a:extLst>
          </p:cNvPr>
          <p:cNvPicPr>
            <a:picLocks noChangeAspect="1"/>
          </p:cNvPicPr>
          <p:nvPr/>
        </p:nvPicPr>
        <p:blipFill rotWithShape="1">
          <a:blip r:embed="rId2">
            <a:grayscl/>
          </a:blip>
          <a:srcRect t="21053"/>
          <a:stretch/>
        </p:blipFill>
        <p:spPr>
          <a:xfrm>
            <a:off x="20" y="10"/>
            <a:ext cx="12191980" cy="6857990"/>
          </a:xfrm>
          <a:prstGeom prst="rect">
            <a:avLst/>
          </a:prstGeom>
        </p:spPr>
      </p:pic>
      <p:sp>
        <p:nvSpPr>
          <p:cNvPr id="41" name="Snip Diagonal Corner Rectangle 6">
            <a:extLst>
              <a:ext uri="{FF2B5EF4-FFF2-40B4-BE49-F238E27FC236}">
                <a16:creationId xmlns:a16="http://schemas.microsoft.com/office/drawing/2014/main" id="{28DA8D05-CF65-4382-8BF4-2A08754DB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1075" cy="6857998"/>
          </a:xfrm>
          <a:prstGeom prst="snip2DiagRect">
            <a:avLst>
              <a:gd name="adj1" fmla="val 0"/>
              <a:gd name="adj2" fmla="val 42414"/>
            </a:avLst>
          </a:prstGeom>
          <a:gradFill>
            <a:gsLst>
              <a:gs pos="2000">
                <a:schemeClr val="dk2">
                  <a:tint val="97000"/>
                  <a:hueMod val="92000"/>
                  <a:satMod val="169000"/>
                  <a:lumMod val="164000"/>
                  <a:alpha val="79000"/>
                </a:schemeClr>
              </a:gs>
              <a:gs pos="100000">
                <a:schemeClr val="dk2">
                  <a:shade val="96000"/>
                  <a:satMod val="120000"/>
                  <a:lumMod val="90000"/>
                  <a:alpha val="88000"/>
                </a:schemeClr>
              </a:gs>
            </a:gsLst>
          </a:gra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5C61ED67-642F-44B2-88DB-394144587751}"/>
              </a:ext>
            </a:extLst>
          </p:cNvPr>
          <p:cNvSpPr>
            <a:spLocks noGrp="1"/>
          </p:cNvSpPr>
          <p:nvPr>
            <p:ph type="ctrTitle"/>
          </p:nvPr>
        </p:nvSpPr>
        <p:spPr>
          <a:xfrm>
            <a:off x="571274" y="2509284"/>
            <a:ext cx="6767736" cy="2486049"/>
          </a:xfrm>
        </p:spPr>
        <p:txBody>
          <a:bodyPr vert="horz" lIns="91440" tIns="45720" rIns="91440" bIns="45720" rtlCol="0" anchor="b">
            <a:normAutofit/>
          </a:bodyPr>
          <a:lstStyle/>
          <a:p>
            <a:r>
              <a:rPr lang="en-US" sz="4800" dirty="0">
                <a:solidFill>
                  <a:schemeClr val="tx1"/>
                </a:solidFill>
                <a:latin typeface="+mj-lt"/>
              </a:rPr>
              <a:t>Workforce Development</a:t>
            </a:r>
          </a:p>
        </p:txBody>
      </p:sp>
      <p:sp>
        <p:nvSpPr>
          <p:cNvPr id="8" name="Subtitle 7">
            <a:extLst>
              <a:ext uri="{FF2B5EF4-FFF2-40B4-BE49-F238E27FC236}">
                <a16:creationId xmlns:a16="http://schemas.microsoft.com/office/drawing/2014/main" id="{77358482-5267-4460-8B10-61CFB91AFE03}"/>
              </a:ext>
            </a:extLst>
          </p:cNvPr>
          <p:cNvSpPr>
            <a:spLocks noGrp="1"/>
          </p:cNvSpPr>
          <p:nvPr>
            <p:ph type="subTitle" idx="1"/>
          </p:nvPr>
        </p:nvSpPr>
        <p:spPr>
          <a:xfrm>
            <a:off x="614249" y="5071532"/>
            <a:ext cx="5133408" cy="914401"/>
          </a:xfrm>
        </p:spPr>
        <p:txBody>
          <a:bodyPr vert="horz" lIns="91440" tIns="45720" rIns="91440" bIns="45720" rtlCol="0" anchor="t">
            <a:normAutofit/>
          </a:bodyPr>
          <a:lstStyle/>
          <a:p>
            <a:r>
              <a:rPr lang="en-US" sz="2100" cap="none">
                <a:solidFill>
                  <a:schemeClr val="tx1"/>
                </a:solidFill>
              </a:rPr>
              <a:t>Programs &amp; Initiatives</a:t>
            </a:r>
            <a:endParaRPr lang="en-US" sz="2100" cap="none" dirty="0">
              <a:solidFill>
                <a:schemeClr val="tx1"/>
              </a:solidFill>
            </a:endParaRPr>
          </a:p>
        </p:txBody>
      </p:sp>
      <p:grpSp>
        <p:nvGrpSpPr>
          <p:cNvPr id="43" name="Group 42">
            <a:extLst>
              <a:ext uri="{FF2B5EF4-FFF2-40B4-BE49-F238E27FC236}">
                <a16:creationId xmlns:a16="http://schemas.microsoft.com/office/drawing/2014/main" id="{E0C6252F-9468-4CFE-8A28-0DFE703FB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1344" y="9144"/>
            <a:ext cx="6080656" cy="6163733"/>
            <a:chOff x="6108170" y="8467"/>
            <a:chExt cx="6080656" cy="6163733"/>
          </a:xfrm>
        </p:grpSpPr>
        <p:cxnSp>
          <p:nvCxnSpPr>
            <p:cNvPr id="44" name="Straight Connector 43">
              <a:extLst>
                <a:ext uri="{FF2B5EF4-FFF2-40B4-BE49-F238E27FC236}">
                  <a16:creationId xmlns:a16="http://schemas.microsoft.com/office/drawing/2014/main" id="{F873F8F7-6FEE-4BB3-94A3-78B5C2FF1D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F5B2264-1E71-4A5B-ABFC-2832FD78EC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C6E0A76D-9460-46B8-BD58-9E9BF9CEB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7E3790F-67C5-42CD-B933-75C6F3250A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4EF3C2C4-F6BB-4D14-8577-3649162D0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6735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3425-76B6-4094-B3D7-40A9CBCF5D31}"/>
              </a:ext>
            </a:extLst>
          </p:cNvPr>
          <p:cNvSpPr>
            <a:spLocks noGrp="1"/>
          </p:cNvSpPr>
          <p:nvPr>
            <p:ph type="title"/>
          </p:nvPr>
        </p:nvSpPr>
        <p:spPr>
          <a:xfrm>
            <a:off x="1794711" y="764331"/>
            <a:ext cx="8602578" cy="506693"/>
          </a:xfrm>
        </p:spPr>
        <p:txBody>
          <a:bodyPr>
            <a:normAutofit fontScale="90000"/>
          </a:bodyPr>
          <a:lstStyle/>
          <a:p>
            <a:pPr algn="ctr"/>
            <a:r>
              <a:rPr lang="en-US" dirty="0"/>
              <a:t>THANK YOU TO THE TEAM! </a:t>
            </a:r>
          </a:p>
        </p:txBody>
      </p:sp>
      <p:pic>
        <p:nvPicPr>
          <p:cNvPr id="12" name="Picture 11">
            <a:extLst>
              <a:ext uri="{FF2B5EF4-FFF2-40B4-BE49-F238E27FC236}">
                <a16:creationId xmlns:a16="http://schemas.microsoft.com/office/drawing/2014/main" id="{3207EC0E-F5B6-4ACF-AA7E-AA8B0DAAB60F}"/>
              </a:ext>
            </a:extLst>
          </p:cNvPr>
          <p:cNvPicPr>
            <a:picLocks noChangeAspect="1"/>
          </p:cNvPicPr>
          <p:nvPr/>
        </p:nvPicPr>
        <p:blipFill>
          <a:blip r:embed="rId2"/>
          <a:stretch>
            <a:fillRect/>
          </a:stretch>
        </p:blipFill>
        <p:spPr>
          <a:xfrm>
            <a:off x="935416" y="4027642"/>
            <a:ext cx="2238057" cy="764122"/>
          </a:xfrm>
          <a:prstGeom prst="rect">
            <a:avLst/>
          </a:prstGeom>
        </p:spPr>
      </p:pic>
      <p:pic>
        <p:nvPicPr>
          <p:cNvPr id="13" name="Picture 12" descr="Logo, company name&#10;&#10;Description automatically generated">
            <a:extLst>
              <a:ext uri="{FF2B5EF4-FFF2-40B4-BE49-F238E27FC236}">
                <a16:creationId xmlns:a16="http://schemas.microsoft.com/office/drawing/2014/main" id="{AB378B8B-43E8-4074-A6DB-6D6D150774F2}"/>
              </a:ext>
            </a:extLst>
          </p:cNvPr>
          <p:cNvPicPr>
            <a:picLocks noChangeAspect="1"/>
          </p:cNvPicPr>
          <p:nvPr/>
        </p:nvPicPr>
        <p:blipFill rotWithShape="1">
          <a:blip r:embed="rId3"/>
          <a:srcRect t="22143" b="22737"/>
          <a:stretch/>
        </p:blipFill>
        <p:spPr>
          <a:xfrm>
            <a:off x="8816314" y="5447914"/>
            <a:ext cx="2326106" cy="1068550"/>
          </a:xfrm>
          <a:prstGeom prst="rect">
            <a:avLst/>
          </a:prstGeom>
        </p:spPr>
      </p:pic>
      <p:pic>
        <p:nvPicPr>
          <p:cNvPr id="2050" name="Picture 2" descr="ICF International - Wikipedia">
            <a:extLst>
              <a:ext uri="{FF2B5EF4-FFF2-40B4-BE49-F238E27FC236}">
                <a16:creationId xmlns:a16="http://schemas.microsoft.com/office/drawing/2014/main" id="{7FD3FC6A-45A7-4F23-AB5F-6BD8E911A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6974" y="3986401"/>
            <a:ext cx="1523962" cy="98295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B897BAB-D995-45B9-85B5-F1E683A7E164}"/>
              </a:ext>
            </a:extLst>
          </p:cNvPr>
          <p:cNvPicPr>
            <a:picLocks noChangeAspect="1"/>
          </p:cNvPicPr>
          <p:nvPr/>
        </p:nvPicPr>
        <p:blipFill rotWithShape="1">
          <a:blip r:embed="rId5"/>
          <a:srcRect t="6714" r="1" b="11005"/>
          <a:stretch/>
        </p:blipFill>
        <p:spPr>
          <a:xfrm>
            <a:off x="1396178" y="1472697"/>
            <a:ext cx="3819155" cy="1203110"/>
          </a:xfrm>
          <a:prstGeom prst="rect">
            <a:avLst/>
          </a:prstGeom>
        </p:spPr>
      </p:pic>
      <p:pic>
        <p:nvPicPr>
          <p:cNvPr id="1026" name="Picture 2">
            <a:extLst>
              <a:ext uri="{FF2B5EF4-FFF2-40B4-BE49-F238E27FC236}">
                <a16:creationId xmlns:a16="http://schemas.microsoft.com/office/drawing/2014/main" id="{DA331E41-0768-4CEF-81FA-6D9E1783B4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0136" y="3912958"/>
            <a:ext cx="21717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68C1DBD9-0AE4-4E5F-8FF4-A5AF8BCF8CCD}"/>
              </a:ext>
            </a:extLst>
          </p:cNvPr>
          <p:cNvPicPr>
            <a:picLocks noChangeAspect="1"/>
          </p:cNvPicPr>
          <p:nvPr/>
        </p:nvPicPr>
        <p:blipFill rotWithShape="1">
          <a:blip r:embed="rId7"/>
          <a:srcRect l="13754"/>
          <a:stretch/>
        </p:blipFill>
        <p:spPr>
          <a:xfrm>
            <a:off x="1032009" y="5071337"/>
            <a:ext cx="1593683" cy="1533525"/>
          </a:xfrm>
          <a:prstGeom prst="rect">
            <a:avLst/>
          </a:prstGeom>
        </p:spPr>
      </p:pic>
      <p:pic>
        <p:nvPicPr>
          <p:cNvPr id="1028" name="Picture 4" descr="See the source image">
            <a:extLst>
              <a:ext uri="{FF2B5EF4-FFF2-40B4-BE49-F238E27FC236}">
                <a16:creationId xmlns:a16="http://schemas.microsoft.com/office/drawing/2014/main" id="{4B513D7B-82B1-4E75-A868-63D552D957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7637" y="4939869"/>
            <a:ext cx="1593683" cy="1593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BAF51E53-BC3C-4881-9F56-A4433DD7D01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29905" y="5148838"/>
            <a:ext cx="1407096" cy="1407096"/>
          </a:xfrm>
          <a:prstGeom prst="rect">
            <a:avLst/>
          </a:prstGeom>
          <a:noFill/>
          <a:extLst>
            <a:ext uri="{909E8E84-426E-40DD-AFC4-6F175D3DCCD1}">
              <a14:hiddenFill xmlns:a14="http://schemas.microsoft.com/office/drawing/2010/main">
                <a:solidFill>
                  <a:srgbClr val="FFFFFF"/>
                </a:solidFill>
              </a14:hiddenFill>
            </a:ext>
          </a:extLst>
        </p:spPr>
      </p:pic>
      <p:sp>
        <p:nvSpPr>
          <p:cNvPr id="8" name="Left Brace 7">
            <a:extLst>
              <a:ext uri="{FF2B5EF4-FFF2-40B4-BE49-F238E27FC236}">
                <a16:creationId xmlns:a16="http://schemas.microsoft.com/office/drawing/2014/main" id="{FA0A2D8A-8450-4A13-899F-A238115278DB}"/>
              </a:ext>
            </a:extLst>
          </p:cNvPr>
          <p:cNvSpPr/>
          <p:nvPr/>
        </p:nvSpPr>
        <p:spPr>
          <a:xfrm rot="5400000">
            <a:off x="2575097" y="262877"/>
            <a:ext cx="2180910" cy="6938347"/>
          </a:xfrm>
          <a:prstGeom prst="leftBrace">
            <a:avLst>
              <a:gd name="adj1" fmla="val 735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VI"/>
          </a:p>
        </p:txBody>
      </p:sp>
      <p:sp>
        <p:nvSpPr>
          <p:cNvPr id="9" name="TextBox 8">
            <a:extLst>
              <a:ext uri="{FF2B5EF4-FFF2-40B4-BE49-F238E27FC236}">
                <a16:creationId xmlns:a16="http://schemas.microsoft.com/office/drawing/2014/main" id="{157803A9-90AD-41E8-BFE6-B43B11C0AA0A}"/>
              </a:ext>
            </a:extLst>
          </p:cNvPr>
          <p:cNvSpPr txBox="1"/>
          <p:nvPr/>
        </p:nvSpPr>
        <p:spPr>
          <a:xfrm>
            <a:off x="8069790" y="1931387"/>
            <a:ext cx="3819154" cy="369332"/>
          </a:xfrm>
          <a:prstGeom prst="rect">
            <a:avLst/>
          </a:prstGeom>
          <a:noFill/>
        </p:spPr>
        <p:txBody>
          <a:bodyPr wrap="square" rtlCol="0">
            <a:spAutoFit/>
          </a:bodyPr>
          <a:lstStyle/>
          <a:p>
            <a:pPr algn="ctr"/>
            <a:r>
              <a:rPr lang="en-US" b="1" u="sng" dirty="0"/>
              <a:t>OTHER PARTNERS &amp; ENTITIES</a:t>
            </a:r>
            <a:endParaRPr lang="en-VI" b="1" u="sng" dirty="0"/>
          </a:p>
        </p:txBody>
      </p:sp>
      <p:pic>
        <p:nvPicPr>
          <p:cNvPr id="17" name="Picture 16">
            <a:extLst>
              <a:ext uri="{FF2B5EF4-FFF2-40B4-BE49-F238E27FC236}">
                <a16:creationId xmlns:a16="http://schemas.microsoft.com/office/drawing/2014/main" id="{4F6557FB-F3AE-4CF3-B9F7-42CE111A4496}"/>
              </a:ext>
            </a:extLst>
          </p:cNvPr>
          <p:cNvPicPr>
            <a:picLocks noChangeAspect="1"/>
          </p:cNvPicPr>
          <p:nvPr/>
        </p:nvPicPr>
        <p:blipFill>
          <a:blip r:embed="rId10"/>
          <a:stretch>
            <a:fillRect/>
          </a:stretch>
        </p:blipFill>
        <p:spPr>
          <a:xfrm>
            <a:off x="10274673" y="2384819"/>
            <a:ext cx="1152525" cy="114300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A4D78A76-902B-4F6A-B81E-F022A2F32A2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511870" y="2375293"/>
            <a:ext cx="1152526" cy="1152526"/>
          </a:xfrm>
          <a:prstGeom prst="rect">
            <a:avLst/>
          </a:prstGeom>
        </p:spPr>
      </p:pic>
    </p:spTree>
    <p:extLst>
      <p:ext uri="{BB962C8B-B14F-4D97-AF65-F5344CB8AC3E}">
        <p14:creationId xmlns:p14="http://schemas.microsoft.com/office/powerpoint/2010/main" val="327250216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f98074c-a3ed-4045-be3e-dccf56164418" xsi:nil="true"/>
    <lcf76f155ced4ddcb4097134ff3c332f xmlns="29abbc8d-5c4a-47e4-b4a6-30e08283ccb1">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37AA5D61691D4393D5420DCCB11C83" ma:contentTypeVersion="19" ma:contentTypeDescription="Create a new document." ma:contentTypeScope="" ma:versionID="28001c564d707570a534c85849f90ced">
  <xsd:schema xmlns:xsd="http://www.w3.org/2001/XMLSchema" xmlns:xs="http://www.w3.org/2001/XMLSchema" xmlns:p="http://schemas.microsoft.com/office/2006/metadata/properties" xmlns:ns1="http://schemas.microsoft.com/sharepoint/v3" xmlns:ns2="29abbc8d-5c4a-47e4-b4a6-30e08283ccb1" xmlns:ns3="df98074c-a3ed-4045-be3e-dccf56164418" targetNamespace="http://schemas.microsoft.com/office/2006/metadata/properties" ma:root="true" ma:fieldsID="fb80b1d83786887d7e9d868eaf718cc8" ns1:_="" ns2:_="" ns3:_="">
    <xsd:import namespace="http://schemas.microsoft.com/sharepoint/v3"/>
    <xsd:import namespace="29abbc8d-5c4a-47e4-b4a6-30e08283ccb1"/>
    <xsd:import namespace="df98074c-a3ed-4045-be3e-dccf5616441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abbc8d-5c4a-47e4-b4a6-30e08283cc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98074c-a3ed-4045-be3e-dccf5616441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4e63d99-5c50-432d-99f2-c338a657d8d1}" ma:internalName="TaxCatchAll" ma:showField="CatchAllData" ma:web="df98074c-a3ed-4045-be3e-dccf561644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E879E6-8FFE-4154-8F2A-F7518B89B376}">
  <ds:schemaRefs>
    <ds:schemaRef ds:uri="71af3243-3dd4-4a8d-8c0d-dd76da1f02a5"/>
    <ds:schemaRef ds:uri="http://purl.org/dc/terms/"/>
    <ds:schemaRef ds:uri="http://purl.org/dc/elements/1.1/"/>
    <ds:schemaRef ds:uri="http://www.w3.org/XML/1998/namespace"/>
    <ds:schemaRef ds:uri="16c05727-aa75-4e4a-9b5f-8a80a116589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9bdccc73-dd04-4247-b42e-1edc645e3687"/>
    <ds:schemaRef ds:uri="50f9653a-ed11-4182-89fd-307e6c2450b1"/>
  </ds:schemaRefs>
</ds:datastoreItem>
</file>

<file path=customXml/itemProps2.xml><?xml version="1.0" encoding="utf-8"?>
<ds:datastoreItem xmlns:ds="http://schemas.openxmlformats.org/officeDocument/2006/customXml" ds:itemID="{7E0A2CB4-6869-426F-8BC4-A32C90CBE263}">
  <ds:schemaRefs>
    <ds:schemaRef ds:uri="http://schemas.microsoft.com/sharepoint/v3/contenttype/forms"/>
  </ds:schemaRefs>
</ds:datastoreItem>
</file>

<file path=customXml/itemProps3.xml><?xml version="1.0" encoding="utf-8"?>
<ds:datastoreItem xmlns:ds="http://schemas.openxmlformats.org/officeDocument/2006/customXml" ds:itemID="{2BCEA6FA-1A1F-4DF3-9397-9278610BEC5A}"/>
</file>

<file path=docProps/app.xml><?xml version="1.0" encoding="utf-8"?>
<Properties xmlns="http://schemas.openxmlformats.org/officeDocument/2006/extended-properties" xmlns:vt="http://schemas.openxmlformats.org/officeDocument/2006/docPropsVTypes">
  <Template>Slice</Template>
  <TotalTime>3458</TotalTime>
  <Words>1003</Words>
  <Application>Microsoft Office PowerPoint</Application>
  <PresentationFormat>Widescreen</PresentationFormat>
  <Paragraphs>128</Paragraphs>
  <Slides>20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Times New Roman</vt:lpstr>
      <vt:lpstr>Wingdings 3</vt:lpstr>
      <vt:lpstr>Slice</vt:lpstr>
      <vt:lpstr>REVENUE ESTIMATING CONFERENCE 2023 SPRING REVENUE ESTIMATING CONFERENCE </vt:lpstr>
      <vt:lpstr>Agenda</vt:lpstr>
      <vt:lpstr>Demographic Changes Affecting the USVI Workforce</vt:lpstr>
      <vt:lpstr>Education</vt:lpstr>
      <vt:lpstr>Unemployment Rates  The Unemployment Rates in all districts declined back to Pre- Pandemic levels.  At the end of 2022 rates were as low as 3.5%  indicating that there were positive signs of employment opportunities in the Virgin Islands, and fewer individuals filing for benefits.      </vt:lpstr>
      <vt:lpstr>Labor Force Participation Rate  The participation rate is the percentage of the population that is either working or actively looking for work.  The labor force participation rate is calculated as: (Labor Force ÷ Civilian Noninstitutional Population) x 100. </vt:lpstr>
      <vt:lpstr>Where Are We Now?</vt:lpstr>
      <vt:lpstr>Workforce Development</vt:lpstr>
      <vt:lpstr>THANK YOU TO THE TEAM! </vt:lpstr>
      <vt:lpstr>Employment Services  </vt:lpstr>
      <vt:lpstr>JOB OPENINGS  AND REFERRALS BY INDUSTRY SECTOR</vt:lpstr>
      <vt:lpstr>2023 USVI Projected Employment  Top 3 industries:  Public Administration Accommodation and Food Service Construction  </vt:lpstr>
      <vt:lpstr>Short-term Occupational Outlook for USVI:   Demand: Healthcare Practitioners &amp; Tech.  Healthcare Support     Declining:  Food Prep. &amp; Serving  Construction and Extraction</vt:lpstr>
      <vt:lpstr>PowerPoint Presentation</vt:lpstr>
      <vt:lpstr>PowerPoint Presentation</vt:lpstr>
      <vt:lpstr>PowerPoint Presentation</vt:lpstr>
      <vt:lpstr>Projection for the next 6 months to 1 year</vt:lpstr>
      <vt:lpstr>    SKILLS FOR TODAY WEEKLY OPERATIONAL DASHBOARD</vt:lpstr>
      <vt:lpstr>THANK YOU TO THE TEAM!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REVENUE ESTIMATING CONFERENCE</dc:title>
  <dc:creator>Melita Etienne</dc:creator>
  <cp:lastModifiedBy>Gary Molloy</cp:lastModifiedBy>
  <cp:revision>67</cp:revision>
  <dcterms:created xsi:type="dcterms:W3CDTF">2022-03-08T18:43:17Z</dcterms:created>
  <dcterms:modified xsi:type="dcterms:W3CDTF">2023-03-08T17:33:49Z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0x010100EFAFD6DA261F584EABF1486FA8957779</vt:lpwstr>
  </property>
</Properties>
</file>