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13"/>
  </p:notesMasterIdLst>
  <p:handoutMasterIdLst>
    <p:handoutMasterId r:id="rId14"/>
  </p:handoutMasterIdLst>
  <p:sldIdLst>
    <p:sldId id="273" r:id="rId2"/>
    <p:sldId id="274" r:id="rId3"/>
    <p:sldId id="260" r:id="rId4"/>
    <p:sldId id="261" r:id="rId5"/>
    <p:sldId id="276" r:id="rId6"/>
    <p:sldId id="275" r:id="rId7"/>
    <p:sldId id="262" r:id="rId8"/>
    <p:sldId id="269" r:id="rId9"/>
    <p:sldId id="271" r:id="rId10"/>
    <p:sldId id="272" r:id="rId11"/>
    <p:sldId id="267" r:id="rId12"/>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FF"/>
    <a:srgbClr val="CC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F5446D-3287-4716-A48A-CAC70B10DAD3}" v="787" dt="2021-02-01T10:42:51.92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82" autoAdjust="0"/>
  </p:normalViewPr>
  <p:slideViewPr>
    <p:cSldViewPr showGuides="1">
      <p:cViewPr varScale="1">
        <p:scale>
          <a:sx n="107" d="100"/>
          <a:sy n="107" d="100"/>
        </p:scale>
        <p:origin x="750" y="114"/>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319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6/27/2022</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6/27/2022</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to get application?  Where and how to submit application? To whom? </a:t>
            </a:r>
          </a:p>
        </p:txBody>
      </p:sp>
      <p:sp>
        <p:nvSpPr>
          <p:cNvPr id="4" name="Slide Number Placeholder 3"/>
          <p:cNvSpPr>
            <a:spLocks noGrp="1"/>
          </p:cNvSpPr>
          <p:nvPr>
            <p:ph type="sldNum" sz="quarter" idx="5"/>
          </p:nvPr>
        </p:nvSpPr>
        <p:spPr/>
        <p:txBody>
          <a:bodyPr/>
          <a:lstStyle/>
          <a:p>
            <a:fld id="{B8796F01-7154-41E0-B48B-A6921757531A}" type="slidenum">
              <a:rPr lang="en-US" smtClean="0"/>
              <a:pPr/>
              <a:t>3</a:t>
            </a:fld>
            <a:endParaRPr lang="en-US"/>
          </a:p>
        </p:txBody>
      </p:sp>
    </p:spTree>
    <p:extLst>
      <p:ext uri="{BB962C8B-B14F-4D97-AF65-F5344CB8AC3E}">
        <p14:creationId xmlns:p14="http://schemas.microsoft.com/office/powerpoint/2010/main" val="2612833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4</a:t>
            </a:fld>
            <a:endParaRPr lang="en-US"/>
          </a:p>
        </p:txBody>
      </p:sp>
    </p:spTree>
    <p:extLst>
      <p:ext uri="{BB962C8B-B14F-4D97-AF65-F5344CB8AC3E}">
        <p14:creationId xmlns:p14="http://schemas.microsoft.com/office/powerpoint/2010/main" val="282284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Documents are to be submitted to whom? </a:t>
            </a:r>
          </a:p>
        </p:txBody>
      </p:sp>
      <p:sp>
        <p:nvSpPr>
          <p:cNvPr id="4" name="Slide Number Placeholder 3"/>
          <p:cNvSpPr>
            <a:spLocks noGrp="1"/>
          </p:cNvSpPr>
          <p:nvPr>
            <p:ph type="sldNum" sz="quarter" idx="5"/>
          </p:nvPr>
        </p:nvSpPr>
        <p:spPr/>
        <p:txBody>
          <a:bodyPr/>
          <a:lstStyle/>
          <a:p>
            <a:fld id="{B8796F01-7154-41E0-B48B-A6921757531A}" type="slidenum">
              <a:rPr lang="en-US" smtClean="0"/>
              <a:pPr/>
              <a:t>9</a:t>
            </a:fld>
            <a:endParaRPr lang="en-US"/>
          </a:p>
        </p:txBody>
      </p:sp>
    </p:spTree>
    <p:extLst>
      <p:ext uri="{BB962C8B-B14F-4D97-AF65-F5344CB8AC3E}">
        <p14:creationId xmlns:p14="http://schemas.microsoft.com/office/powerpoint/2010/main" val="201292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descr="Stack of books"/>
          <p:cNvGrpSpPr/>
          <p:nvPr userDrawn="1"/>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nvGrpSpPr>
            <p:cNvPr id="12" name="Group 11"/>
            <p:cNvGrpSpPr/>
            <p:nvPr/>
          </p:nvGrpSpPr>
          <p:grpSpPr>
            <a:xfrm>
              <a:off x="0" y="0"/>
              <a:ext cx="4726044" cy="6858000"/>
              <a:chOff x="0" y="0"/>
              <a:chExt cx="4726044" cy="6858000"/>
            </a:xfrm>
          </p:grpSpPr>
          <p:pic>
            <p:nvPicPr>
              <p:cNvPr id="9" name="Picture 8" descr="Stack of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91594" cy="6858000"/>
              </a:xfrm>
              <a:prstGeom prst="rect">
                <a:avLst/>
              </a:prstGeom>
            </p:spPr>
          </p:pic>
          <p:sp>
            <p:nvSpPr>
              <p:cNvPr id="10" name="Rectangle 9"/>
              <p:cNvSpPr/>
              <p:nvPr/>
            </p:nvSpPr>
            <p:spPr>
              <a:xfrm>
                <a:off x="4588884"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Date Placeholder 4"/>
          <p:cNvSpPr>
            <a:spLocks noGrp="1"/>
          </p:cNvSpPr>
          <p:nvPr>
            <p:ph type="dt" sz="half" idx="10"/>
          </p:nvPr>
        </p:nvSpPr>
        <p:spPr/>
        <p:txBody>
          <a:bodyPr/>
          <a:lstStyle/>
          <a:p>
            <a:fld id="{42E3C847-D284-421D-B330-2D43513B0F9C}" type="datetime1">
              <a:rPr lang="en-US" smtClean="0"/>
              <a:t>6/27/2022</a:t>
            </a:fld>
            <a:endParaRPr lang="en-US"/>
          </a:p>
        </p:txBody>
      </p:sp>
      <p:sp>
        <p:nvSpPr>
          <p:cNvPr id="7" name="Footer Placeholder 6"/>
          <p:cNvSpPr>
            <a:spLocks noGrp="1"/>
          </p:cNvSpPr>
          <p:nvPr>
            <p:ph type="ftr" sz="quarter" idx="11"/>
          </p:nvPr>
        </p:nvSpPr>
        <p:spPr/>
        <p:txBody>
          <a:bodyPr/>
          <a:lstStyle/>
          <a:p>
            <a:r>
              <a:rPr lang="en-US" dirty="0"/>
              <a:t>Add a footer</a:t>
            </a:r>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4405174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F6987518-40ED-4895-8580-DE2A722FC423}" type="datetime1">
              <a:rPr lang="en-US" smtClean="0"/>
              <a:t>6/27/2022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296022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dirty="0"/>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CA8D9F34-BDBC-4273-B9BC-22458F940BE7}" type="datetime1">
              <a:rPr lang="en-US" smtClean="0"/>
              <a:t>6/27/2022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23982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E5785147-19A6-4970-A04E-ED9B1D83C0F1}" type="datetime1">
              <a:rPr lang="en-US" smtClean="0"/>
              <a:t>6/27/2022</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DA60BA0E-20D0-4E7C-B286-26C960A6788F}" type="slidenum">
              <a:rPr lang="en-US" smtClean="0"/>
              <a:t>‹#›</a:t>
            </a:fld>
            <a:endParaRPr lang="en-US"/>
          </a:p>
        </p:txBody>
      </p:sp>
    </p:spTree>
    <p:extLst>
      <p:ext uri="{BB962C8B-B14F-4D97-AF65-F5344CB8AC3E}">
        <p14:creationId xmlns:p14="http://schemas.microsoft.com/office/powerpoint/2010/main" val="235897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solidFill>
                  <a:schemeClr val="tx2"/>
                </a:solidFill>
              </a:endParaRPr>
            </a:p>
          </p:txBody>
        </p:sp>
      </p:grpSp>
      <p:pic>
        <p:nvPicPr>
          <p:cNvPr id="5" name="Picture 4" descr="Stack of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2" name="Date Placeholder 1"/>
          <p:cNvSpPr>
            <a:spLocks noGrp="1"/>
          </p:cNvSpPr>
          <p:nvPr>
            <p:ph type="dt" sz="half" idx="10"/>
          </p:nvPr>
        </p:nvSpPr>
        <p:spPr/>
        <p:txBody>
          <a:bodyPr/>
          <a:lstStyle/>
          <a:p>
            <a:fld id="{E8F41008-E89D-49CD-9BF4-E6F3FE09F7AC}" type="datetime1">
              <a:rPr lang="en-US" smtClean="0"/>
              <a:t>6/27/2022</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727235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6C9E199F-4583-41EB-929F-5865E95EECAA}" type="datetime1">
              <a:rPr lang="en-US" smtClean="0"/>
              <a:t>6/27/2022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70174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ADE652EB-356C-4482-B27C-7C8E08F5D88F}" type="datetime1">
              <a:rPr lang="en-US" smtClean="0"/>
              <a:t>6/27/2022</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14746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1B0895E-43C3-4560-B59A-90049317E860}" type="datetime1">
              <a:rPr lang="en-US" smtClean="0"/>
              <a:t>6/27/2022</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181024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78C32-B81D-4A68-A851-5185C690F024}" type="datetime1">
              <a:rPr lang="en-US" smtClean="0"/>
              <a:t>6/27/2022</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66448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a:t>Click to edit Master title style</a:t>
            </a:r>
            <a:endParaRPr dirty="0"/>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1765D79-EF31-4E8F-A1BE-AF31805C2859}" type="datetime1">
              <a:rPr lang="en-US" smtClean="0"/>
              <a:t>6/27/2022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28012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32FBA3B-941F-4778-A0CB-865223FDAE69}" type="datetime1">
              <a:rPr lang="en-US" smtClean="0"/>
              <a:t>6/27/2022</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147819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72EBFD46-0FD3-4428-ADEC-1DFD6489930D}" type="datetime1">
              <a:rPr lang="en-US" smtClean="0"/>
              <a:t>6/27/2022</a:t>
            </a:fld>
            <a:endParaRPr lang="en-US"/>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dirty="0"/>
              <a:t>Add a footer</a:t>
            </a: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414278595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6pPr>
      <a:lvl7pPr marL="2864619"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7pPr>
      <a:lvl8pPr marL="3291264"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8pPr>
      <a:lvl9pPr marL="3474112" indent="0" algn="l" defTabSz="1218987" rtl="0" eaLnBrk="1" latinLnBrk="0" hangingPunct="1">
        <a:lnSpc>
          <a:spcPct val="95000"/>
        </a:lnSpc>
        <a:spcBef>
          <a:spcPts val="1066"/>
        </a:spcBef>
        <a:buClr>
          <a:schemeClr val="accent6">
            <a:lumMod val="50000"/>
          </a:schemeClr>
        </a:buClr>
        <a:buSzPct val="90000"/>
        <a:buFont typeface="Century Gothic" pitchFamily="34" charset="0"/>
        <a:buNone/>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7.png"/><Relationship Id="rId2" Type="http://schemas.microsoft.com/office/2007/relationships/media" Target="../media/media11.m4a"/><Relationship Id="rId1" Type="http://schemas.openxmlformats.org/officeDocument/2006/relationships/tags" Target="../tags/tag9.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4.m4a"/><Relationship Id="rId7" Type="http://schemas.openxmlformats.org/officeDocument/2006/relationships/image" Target="../media/image9.jp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6.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7.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22CF2B4-DE24-429F-B0F4-3DBCFB8BCA41}"/>
              </a:ext>
            </a:extLst>
          </p:cNvPr>
          <p:cNvSpPr txBox="1"/>
          <p:nvPr/>
        </p:nvSpPr>
        <p:spPr>
          <a:xfrm>
            <a:off x="227012" y="76200"/>
            <a:ext cx="3810000" cy="6480000"/>
          </a:xfrm>
          <a:prstGeom prst="rect">
            <a:avLst/>
          </a:prstGeom>
          <a:solidFill>
            <a:schemeClr val="bg1"/>
          </a:solidFill>
          <a:ln w="222250">
            <a:gradFill>
              <a:gsLst>
                <a:gs pos="16000">
                  <a:schemeClr val="accent1">
                    <a:lumMod val="50000"/>
                  </a:schemeClr>
                </a:gs>
                <a:gs pos="9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pPr>
              <a:lnSpc>
                <a:spcPct val="95000"/>
              </a:lnSpc>
            </a:pPr>
            <a:endParaRPr lang="en-US" dirty="0"/>
          </a:p>
        </p:txBody>
      </p:sp>
      <p:pic>
        <p:nvPicPr>
          <p:cNvPr id="7" name="Content Placeholder 6" descr="A picture containing text, clipart&#10;&#10;Description automatically generated">
            <a:extLst>
              <a:ext uri="{FF2B5EF4-FFF2-40B4-BE49-F238E27FC236}">
                <a16:creationId xmlns:a16="http://schemas.microsoft.com/office/drawing/2014/main" id="{7FA58CF8-1E7C-4F16-B32A-79C2FCA8599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79412" y="228600"/>
            <a:ext cx="1371600" cy="1443789"/>
          </a:xfrm>
        </p:spPr>
      </p:pic>
      <p:sp>
        <p:nvSpPr>
          <p:cNvPr id="5" name="Subtitle 2">
            <a:extLst>
              <a:ext uri="{FF2B5EF4-FFF2-40B4-BE49-F238E27FC236}">
                <a16:creationId xmlns:a16="http://schemas.microsoft.com/office/drawing/2014/main" id="{641C8C07-3CEB-4964-B0FC-9410708D0518}"/>
              </a:ext>
            </a:extLst>
          </p:cNvPr>
          <p:cNvSpPr txBox="1">
            <a:spLocks/>
          </p:cNvSpPr>
          <p:nvPr/>
        </p:nvSpPr>
        <p:spPr>
          <a:xfrm>
            <a:off x="4346651" y="669000"/>
            <a:ext cx="7315201" cy="5294400"/>
          </a:xfrm>
          <a:prstGeom prst="rect">
            <a:avLst/>
          </a:prstGeom>
        </p:spPr>
        <p:txBody>
          <a:bodyPr vert="horz" lIns="121899" tIns="60949" rIns="121899" bIns="60949" rtlCol="0">
            <a:normAutofit fontScale="47500" lnSpcReduction="20000"/>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6pPr>
            <a:lvl7pPr marL="2864619"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baseline="0">
                <a:solidFill>
                  <a:schemeClr val="tx2">
                    <a:lumMod val="50000"/>
                  </a:schemeClr>
                </a:solidFill>
                <a:latin typeface="+mn-lt"/>
                <a:ea typeface="+mn-ea"/>
                <a:cs typeface="+mn-cs"/>
              </a:defRPr>
            </a:lvl7pPr>
            <a:lvl8pPr marL="3291264"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baseline="0">
                <a:solidFill>
                  <a:schemeClr val="tx2">
                    <a:lumMod val="50000"/>
                  </a:schemeClr>
                </a:solidFill>
                <a:latin typeface="+mn-lt"/>
                <a:ea typeface="+mn-ea"/>
                <a:cs typeface="+mn-cs"/>
              </a:defRPr>
            </a:lvl8pPr>
            <a:lvl9pPr marL="3474112" indent="0" algn="l" defTabSz="1218987" rtl="0" eaLnBrk="1" latinLnBrk="0" hangingPunct="1">
              <a:lnSpc>
                <a:spcPct val="95000"/>
              </a:lnSpc>
              <a:spcBef>
                <a:spcPts val="1066"/>
              </a:spcBef>
              <a:buClr>
                <a:schemeClr val="accent6">
                  <a:lumMod val="50000"/>
                </a:schemeClr>
              </a:buClr>
              <a:buSzPct val="90000"/>
              <a:buFont typeface="Century Gothic" pitchFamily="34" charset="0"/>
              <a:buNone/>
              <a:defRPr sz="1800" kern="1200" baseline="0">
                <a:solidFill>
                  <a:schemeClr val="tx2">
                    <a:lumMod val="50000"/>
                  </a:schemeClr>
                </a:solidFill>
                <a:latin typeface="+mn-lt"/>
                <a:ea typeface="+mn-ea"/>
                <a:cs typeface="+mn-cs"/>
              </a:defRPr>
            </a:lvl9pPr>
          </a:lstStyle>
          <a:p>
            <a:pPr marL="0" indent="0" algn="ctr">
              <a:lnSpc>
                <a:spcPct val="120000"/>
              </a:lnSpc>
              <a:spcBef>
                <a:spcPts val="0"/>
              </a:spcBef>
              <a:buNone/>
            </a:pPr>
            <a:r>
              <a:rPr lang="en-US" sz="9000" b="1" dirty="0">
                <a:solidFill>
                  <a:schemeClr val="bg2">
                    <a:lumMod val="25000"/>
                  </a:schemeClr>
                </a:solidFill>
                <a:latin typeface="Baskerville Old Face" panose="02020602080505020303" pitchFamily="18" charset="0"/>
              </a:rPr>
              <a:t>Virgin Islands </a:t>
            </a:r>
          </a:p>
          <a:p>
            <a:pPr marL="0" indent="0" algn="ctr">
              <a:lnSpc>
                <a:spcPct val="120000"/>
              </a:lnSpc>
              <a:spcBef>
                <a:spcPts val="0"/>
              </a:spcBef>
              <a:buNone/>
            </a:pPr>
            <a:r>
              <a:rPr lang="en-US" sz="9000" b="1" dirty="0">
                <a:solidFill>
                  <a:schemeClr val="bg2">
                    <a:lumMod val="25000"/>
                  </a:schemeClr>
                </a:solidFill>
                <a:latin typeface="Baskerville Old Face" panose="02020602080505020303" pitchFamily="18" charset="0"/>
              </a:rPr>
              <a:t>Department of </a:t>
            </a:r>
            <a:r>
              <a:rPr lang="en-US" sz="7000" b="1" dirty="0">
                <a:solidFill>
                  <a:schemeClr val="bg2">
                    <a:lumMod val="25000"/>
                  </a:schemeClr>
                </a:solidFill>
                <a:latin typeface="Baskerville Old Face" panose="02020602080505020303" pitchFamily="18" charset="0"/>
              </a:rPr>
              <a:t> </a:t>
            </a:r>
            <a:r>
              <a:rPr lang="en-US" sz="9000" b="1" dirty="0">
                <a:solidFill>
                  <a:schemeClr val="bg2">
                    <a:lumMod val="25000"/>
                  </a:schemeClr>
                </a:solidFill>
                <a:latin typeface="Baskerville Old Face" panose="02020602080505020303" pitchFamily="18" charset="0"/>
              </a:rPr>
              <a:t>Human Services</a:t>
            </a:r>
          </a:p>
          <a:p>
            <a:pPr marL="0" indent="0" algn="ctr">
              <a:lnSpc>
                <a:spcPct val="120000"/>
              </a:lnSpc>
              <a:spcBef>
                <a:spcPts val="0"/>
              </a:spcBef>
              <a:buNone/>
            </a:pPr>
            <a:r>
              <a:rPr lang="en-US" sz="2500" b="1" dirty="0">
                <a:solidFill>
                  <a:schemeClr val="bg2">
                    <a:lumMod val="25000"/>
                  </a:schemeClr>
                </a:solidFill>
                <a:latin typeface="Baskerville Old Face" panose="02020602080505020303" pitchFamily="18" charset="0"/>
              </a:rPr>
              <a:t>     </a:t>
            </a:r>
          </a:p>
          <a:p>
            <a:pPr marL="0" indent="0" algn="ctr">
              <a:lnSpc>
                <a:spcPct val="120000"/>
              </a:lnSpc>
              <a:spcBef>
                <a:spcPts val="0"/>
              </a:spcBef>
              <a:buNone/>
            </a:pPr>
            <a:r>
              <a:rPr lang="en-US" sz="10000" b="1" dirty="0">
                <a:solidFill>
                  <a:schemeClr val="bg2">
                    <a:lumMod val="25000"/>
                  </a:schemeClr>
                </a:solidFill>
                <a:latin typeface="Baskerville Old Face" panose="02020602080505020303" pitchFamily="18" charset="0"/>
              </a:rPr>
              <a:t>Office of Child Care </a:t>
            </a:r>
          </a:p>
          <a:p>
            <a:pPr marL="0" indent="0" algn="ctr">
              <a:lnSpc>
                <a:spcPct val="120000"/>
              </a:lnSpc>
              <a:spcBef>
                <a:spcPts val="0"/>
              </a:spcBef>
              <a:buNone/>
            </a:pPr>
            <a:r>
              <a:rPr lang="en-US" sz="10000" b="1" dirty="0">
                <a:solidFill>
                  <a:schemeClr val="bg2">
                    <a:lumMod val="25000"/>
                  </a:schemeClr>
                </a:solidFill>
                <a:latin typeface="Baskerville Old Face" panose="02020602080505020303" pitchFamily="18" charset="0"/>
              </a:rPr>
              <a:t>&amp; Regulatory Services</a:t>
            </a:r>
          </a:p>
          <a:p>
            <a:pPr marL="0" indent="0" algn="ctr">
              <a:lnSpc>
                <a:spcPct val="120000"/>
              </a:lnSpc>
              <a:spcBef>
                <a:spcPts val="0"/>
              </a:spcBef>
              <a:buNone/>
            </a:pPr>
            <a:endParaRPr lang="en-US" sz="2600" b="1" dirty="0">
              <a:solidFill>
                <a:schemeClr val="bg2">
                  <a:lumMod val="25000"/>
                </a:schemeClr>
              </a:solidFill>
              <a:latin typeface="Baskerville Old Face" panose="02020602080505020303" pitchFamily="18" charset="0"/>
            </a:endParaRPr>
          </a:p>
          <a:p>
            <a:pPr marL="0" indent="0" algn="ctr">
              <a:lnSpc>
                <a:spcPct val="120000"/>
              </a:lnSpc>
              <a:spcBef>
                <a:spcPts val="0"/>
              </a:spcBef>
              <a:buNone/>
            </a:pPr>
            <a:r>
              <a:rPr lang="en-US" sz="1900" b="1" dirty="0">
                <a:solidFill>
                  <a:schemeClr val="bg2">
                    <a:lumMod val="25000"/>
                  </a:schemeClr>
                </a:solidFill>
                <a:latin typeface="Baskerville Old Face" panose="02020602080505020303" pitchFamily="18" charset="0"/>
              </a:rPr>
              <a:t>    </a:t>
            </a:r>
          </a:p>
          <a:p>
            <a:pPr marL="0" indent="0" algn="ctr">
              <a:lnSpc>
                <a:spcPct val="120000"/>
              </a:lnSpc>
              <a:spcBef>
                <a:spcPts val="0"/>
              </a:spcBef>
              <a:buNone/>
            </a:pPr>
            <a:r>
              <a:rPr lang="en-US" sz="8000" b="1" dirty="0">
                <a:solidFill>
                  <a:schemeClr val="bg2">
                    <a:lumMod val="25000"/>
                  </a:schemeClr>
                </a:solidFill>
                <a:latin typeface="Baskerville Old Face" panose="02020602080505020303" pitchFamily="18" charset="0"/>
              </a:rPr>
              <a:t>Provider Requirement Guide</a:t>
            </a:r>
          </a:p>
          <a:p>
            <a:pPr marL="0" indent="0" algn="r">
              <a:lnSpc>
                <a:spcPct val="170000"/>
              </a:lnSpc>
              <a:spcBef>
                <a:spcPts val="0"/>
              </a:spcBef>
              <a:buNone/>
            </a:pPr>
            <a:r>
              <a:rPr lang="en-US" sz="2500" b="1" dirty="0">
                <a:solidFill>
                  <a:schemeClr val="bg2">
                    <a:lumMod val="25000"/>
                  </a:schemeClr>
                </a:solidFill>
                <a:latin typeface="Baskerville Old Face" panose="02020602080505020303" pitchFamily="18" charset="0"/>
              </a:rPr>
              <a:t>January 29, 2021</a:t>
            </a:r>
          </a:p>
        </p:txBody>
      </p:sp>
      <p:pic>
        <p:nvPicPr>
          <p:cNvPr id="11" name="Picture 2" descr="See the source image">
            <a:extLst>
              <a:ext uri="{FF2B5EF4-FFF2-40B4-BE49-F238E27FC236}">
                <a16:creationId xmlns:a16="http://schemas.microsoft.com/office/drawing/2014/main" id="{97FFC745-1870-48E8-B5C2-04100E5DF7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9412" y="4724400"/>
            <a:ext cx="3581400" cy="175631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F96CA5-3C50-4F92-9D37-FEE33BF96AFC}"/>
              </a:ext>
            </a:extLst>
          </p:cNvPr>
          <p:cNvSpPr txBox="1"/>
          <p:nvPr/>
        </p:nvSpPr>
        <p:spPr>
          <a:xfrm>
            <a:off x="1034590" y="2425080"/>
            <a:ext cx="1739093" cy="560153"/>
          </a:xfrm>
          <a:prstGeom prst="rect">
            <a:avLst/>
          </a:prstGeom>
          <a:noFill/>
        </p:spPr>
        <p:txBody>
          <a:bodyPr wrap="square" rtlCol="0">
            <a:spAutoFit/>
          </a:bodyPr>
          <a:lstStyle/>
          <a:p>
            <a:pPr>
              <a:lnSpc>
                <a:spcPct val="95000"/>
              </a:lnSpc>
            </a:pPr>
            <a:r>
              <a:rPr lang="en-US" sz="3200" b="1" dirty="0">
                <a:solidFill>
                  <a:schemeClr val="accent6">
                    <a:lumMod val="75000"/>
                  </a:schemeClr>
                </a:solidFill>
                <a:latin typeface="Baskerville Old Face" panose="02020602080505020303" pitchFamily="18" charset="0"/>
              </a:rPr>
              <a:t>Licenses</a:t>
            </a:r>
          </a:p>
        </p:txBody>
      </p:sp>
      <p:sp>
        <p:nvSpPr>
          <p:cNvPr id="15" name="TextBox 14">
            <a:extLst>
              <a:ext uri="{FF2B5EF4-FFF2-40B4-BE49-F238E27FC236}">
                <a16:creationId xmlns:a16="http://schemas.microsoft.com/office/drawing/2014/main" id="{64E3124E-96CA-4596-AAE0-8438594872EB}"/>
              </a:ext>
            </a:extLst>
          </p:cNvPr>
          <p:cNvSpPr txBox="1"/>
          <p:nvPr/>
        </p:nvSpPr>
        <p:spPr>
          <a:xfrm rot="5400000">
            <a:off x="-211564" y="2894527"/>
            <a:ext cx="1794425" cy="560153"/>
          </a:xfrm>
          <a:prstGeom prst="rect">
            <a:avLst/>
          </a:prstGeom>
          <a:noFill/>
        </p:spPr>
        <p:txBody>
          <a:bodyPr wrap="square" rtlCol="0">
            <a:spAutoFit/>
          </a:bodyPr>
          <a:lstStyle/>
          <a:p>
            <a:pPr>
              <a:lnSpc>
                <a:spcPct val="95000"/>
              </a:lnSpc>
            </a:pPr>
            <a:r>
              <a:rPr lang="en-US" sz="3200" b="1" dirty="0">
                <a:solidFill>
                  <a:srgbClr val="FF9900"/>
                </a:solidFill>
                <a:latin typeface="Baskerville Old Face" panose="02020602080505020303" pitchFamily="18" charset="0"/>
              </a:rPr>
              <a:t>Vouchers</a:t>
            </a:r>
          </a:p>
        </p:txBody>
      </p:sp>
      <p:sp>
        <p:nvSpPr>
          <p:cNvPr id="16" name="TextBox 15">
            <a:extLst>
              <a:ext uri="{FF2B5EF4-FFF2-40B4-BE49-F238E27FC236}">
                <a16:creationId xmlns:a16="http://schemas.microsoft.com/office/drawing/2014/main" id="{EC8076D1-ADE1-4C25-ABAA-310ED7E444F1}"/>
              </a:ext>
            </a:extLst>
          </p:cNvPr>
          <p:cNvSpPr txBox="1"/>
          <p:nvPr/>
        </p:nvSpPr>
        <p:spPr>
          <a:xfrm rot="16200000">
            <a:off x="2269705" y="2440924"/>
            <a:ext cx="2187388" cy="560153"/>
          </a:xfrm>
          <a:prstGeom prst="rect">
            <a:avLst/>
          </a:prstGeom>
          <a:noFill/>
        </p:spPr>
        <p:txBody>
          <a:bodyPr wrap="square" rtlCol="0">
            <a:spAutoFit/>
          </a:bodyPr>
          <a:lstStyle/>
          <a:p>
            <a:pPr>
              <a:lnSpc>
                <a:spcPct val="95000"/>
              </a:lnSpc>
            </a:pPr>
            <a:r>
              <a:rPr lang="en-US" sz="3200" b="1" dirty="0">
                <a:solidFill>
                  <a:schemeClr val="accent1"/>
                </a:solidFill>
                <a:latin typeface="Baskerville Old Face" panose="02020602080505020303" pitchFamily="18" charset="0"/>
              </a:rPr>
              <a:t>Inspections</a:t>
            </a:r>
          </a:p>
        </p:txBody>
      </p:sp>
      <p:sp>
        <p:nvSpPr>
          <p:cNvPr id="17" name="TextBox 16">
            <a:extLst>
              <a:ext uri="{FF2B5EF4-FFF2-40B4-BE49-F238E27FC236}">
                <a16:creationId xmlns:a16="http://schemas.microsoft.com/office/drawing/2014/main" id="{697A0B74-A267-42D9-999C-A09B6A07163A}"/>
              </a:ext>
            </a:extLst>
          </p:cNvPr>
          <p:cNvSpPr txBox="1"/>
          <p:nvPr/>
        </p:nvSpPr>
        <p:spPr>
          <a:xfrm rot="1384066">
            <a:off x="1666873" y="3599592"/>
            <a:ext cx="1698308" cy="560153"/>
          </a:xfrm>
          <a:prstGeom prst="rect">
            <a:avLst/>
          </a:prstGeom>
          <a:noFill/>
        </p:spPr>
        <p:txBody>
          <a:bodyPr wrap="square" rtlCol="0">
            <a:spAutoFit/>
          </a:bodyPr>
          <a:lstStyle/>
          <a:p>
            <a:pPr>
              <a:lnSpc>
                <a:spcPct val="95000"/>
              </a:lnSpc>
            </a:pPr>
            <a:r>
              <a:rPr lang="en-US" sz="3200" b="1" dirty="0">
                <a:solidFill>
                  <a:srgbClr val="CC0000"/>
                </a:solidFill>
                <a:latin typeface="Baskerville Old Face" panose="02020602080505020303" pitchFamily="18" charset="0"/>
              </a:rPr>
              <a:t>Sam.gov</a:t>
            </a:r>
          </a:p>
        </p:txBody>
      </p:sp>
      <p:sp>
        <p:nvSpPr>
          <p:cNvPr id="18" name="TextBox 17">
            <a:extLst>
              <a:ext uri="{FF2B5EF4-FFF2-40B4-BE49-F238E27FC236}">
                <a16:creationId xmlns:a16="http://schemas.microsoft.com/office/drawing/2014/main" id="{191B0558-FCF2-4C63-AA4D-7AE8FEEC4A3B}"/>
              </a:ext>
            </a:extLst>
          </p:cNvPr>
          <p:cNvSpPr txBox="1"/>
          <p:nvPr/>
        </p:nvSpPr>
        <p:spPr>
          <a:xfrm rot="20307285">
            <a:off x="981649" y="2935226"/>
            <a:ext cx="2085749" cy="560153"/>
          </a:xfrm>
          <a:prstGeom prst="rect">
            <a:avLst/>
          </a:prstGeom>
          <a:noFill/>
        </p:spPr>
        <p:txBody>
          <a:bodyPr wrap="square" rtlCol="0">
            <a:spAutoFit/>
          </a:bodyPr>
          <a:lstStyle/>
          <a:p>
            <a:pPr>
              <a:lnSpc>
                <a:spcPct val="95000"/>
              </a:lnSpc>
            </a:pPr>
            <a:r>
              <a:rPr lang="en-US" sz="3200" b="1" dirty="0">
                <a:solidFill>
                  <a:srgbClr val="7030A0"/>
                </a:solidFill>
                <a:latin typeface="Baskerville Old Face" panose="02020602080505020303" pitchFamily="18" charset="0"/>
              </a:rPr>
              <a:t>W-9</a:t>
            </a:r>
            <a:r>
              <a:rPr lang="en-US" b="1" dirty="0">
                <a:solidFill>
                  <a:srgbClr val="7030A0"/>
                </a:solidFill>
                <a:latin typeface="Baskerville Old Face" panose="02020602080505020303" pitchFamily="18" charset="0"/>
              </a:rPr>
              <a:t> </a:t>
            </a:r>
            <a:r>
              <a:rPr lang="en-US" sz="3200" b="1" dirty="0">
                <a:solidFill>
                  <a:srgbClr val="7030A0"/>
                </a:solidFill>
                <a:latin typeface="Baskerville Old Face" panose="02020602080505020303" pitchFamily="18" charset="0"/>
              </a:rPr>
              <a:t>Forms</a:t>
            </a:r>
          </a:p>
        </p:txBody>
      </p:sp>
      <p:sp>
        <p:nvSpPr>
          <p:cNvPr id="19" name="TextBox 18">
            <a:extLst>
              <a:ext uri="{FF2B5EF4-FFF2-40B4-BE49-F238E27FC236}">
                <a16:creationId xmlns:a16="http://schemas.microsoft.com/office/drawing/2014/main" id="{C2A5B128-BA55-4FA3-884B-05E4411CB1E7}"/>
              </a:ext>
            </a:extLst>
          </p:cNvPr>
          <p:cNvSpPr txBox="1"/>
          <p:nvPr/>
        </p:nvSpPr>
        <p:spPr>
          <a:xfrm>
            <a:off x="512881" y="1825473"/>
            <a:ext cx="2665523" cy="560153"/>
          </a:xfrm>
          <a:prstGeom prst="rect">
            <a:avLst/>
          </a:prstGeom>
          <a:noFill/>
        </p:spPr>
        <p:txBody>
          <a:bodyPr wrap="square" rtlCol="0">
            <a:spAutoFit/>
          </a:bodyPr>
          <a:lstStyle/>
          <a:p>
            <a:pPr>
              <a:lnSpc>
                <a:spcPct val="95000"/>
              </a:lnSpc>
            </a:pPr>
            <a:r>
              <a:rPr lang="en-US" sz="3200" b="1" dirty="0">
                <a:solidFill>
                  <a:schemeClr val="accent4"/>
                </a:solidFill>
                <a:latin typeface="Baskerville Old Face" panose="02020602080505020303" pitchFamily="18" charset="0"/>
              </a:rPr>
              <a:t>Good Standing</a:t>
            </a:r>
          </a:p>
        </p:txBody>
      </p:sp>
      <p:sp>
        <p:nvSpPr>
          <p:cNvPr id="20" name="TextBox 19">
            <a:extLst>
              <a:ext uri="{FF2B5EF4-FFF2-40B4-BE49-F238E27FC236}">
                <a16:creationId xmlns:a16="http://schemas.microsoft.com/office/drawing/2014/main" id="{031418A8-1E75-4F2C-96C4-0B83B7AF1A45}"/>
              </a:ext>
            </a:extLst>
          </p:cNvPr>
          <p:cNvSpPr txBox="1"/>
          <p:nvPr/>
        </p:nvSpPr>
        <p:spPr>
          <a:xfrm>
            <a:off x="454167" y="4111270"/>
            <a:ext cx="2136339" cy="560153"/>
          </a:xfrm>
          <a:prstGeom prst="rect">
            <a:avLst/>
          </a:prstGeom>
          <a:noFill/>
        </p:spPr>
        <p:txBody>
          <a:bodyPr wrap="square" rtlCol="0">
            <a:spAutoFit/>
          </a:bodyPr>
          <a:lstStyle/>
          <a:p>
            <a:pPr>
              <a:lnSpc>
                <a:spcPct val="95000"/>
              </a:lnSpc>
            </a:pPr>
            <a:r>
              <a:rPr lang="en-US" sz="3200" b="1" dirty="0">
                <a:latin typeface="Baskerville Old Face" panose="02020602080505020303" pitchFamily="18" charset="0"/>
              </a:rPr>
              <a:t>Application</a:t>
            </a:r>
          </a:p>
        </p:txBody>
      </p:sp>
      <p:sp>
        <p:nvSpPr>
          <p:cNvPr id="21" name="TextBox 20">
            <a:extLst>
              <a:ext uri="{FF2B5EF4-FFF2-40B4-BE49-F238E27FC236}">
                <a16:creationId xmlns:a16="http://schemas.microsoft.com/office/drawing/2014/main" id="{9CB21989-1DE9-4524-AAB0-2A0068592D83}"/>
              </a:ext>
            </a:extLst>
          </p:cNvPr>
          <p:cNvSpPr txBox="1"/>
          <p:nvPr/>
        </p:nvSpPr>
        <p:spPr>
          <a:xfrm rot="19837688">
            <a:off x="1864966" y="4135072"/>
            <a:ext cx="2390468" cy="560153"/>
          </a:xfrm>
          <a:prstGeom prst="rect">
            <a:avLst/>
          </a:prstGeom>
          <a:noFill/>
        </p:spPr>
        <p:txBody>
          <a:bodyPr wrap="square" rtlCol="0">
            <a:spAutoFit/>
          </a:bodyPr>
          <a:lstStyle/>
          <a:p>
            <a:pPr>
              <a:lnSpc>
                <a:spcPct val="95000"/>
              </a:lnSpc>
            </a:pPr>
            <a:r>
              <a:rPr lang="en-US" sz="3200" b="1" dirty="0">
                <a:solidFill>
                  <a:srgbClr val="FF66FF"/>
                </a:solidFill>
                <a:latin typeface="Baskerville Old Face" panose="02020602080505020303" pitchFamily="18" charset="0"/>
              </a:rPr>
              <a:t>Agreement</a:t>
            </a:r>
          </a:p>
        </p:txBody>
      </p:sp>
      <p:pic>
        <p:nvPicPr>
          <p:cNvPr id="4" name="Audio 3">
            <a:hlinkClick r:id="" action="ppaction://media"/>
            <a:extLst>
              <a:ext uri="{FF2B5EF4-FFF2-40B4-BE49-F238E27FC236}">
                <a16:creationId xmlns:a16="http://schemas.microsoft.com/office/drawing/2014/main" id="{7C49D94D-9587-403F-AAF2-B6C0B28F57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0025" y="6299200"/>
            <a:ext cx="406400" cy="406400"/>
          </a:xfrm>
          <a:prstGeom prst="rect">
            <a:avLst/>
          </a:prstGeom>
        </p:spPr>
      </p:pic>
    </p:spTree>
    <p:extLst>
      <p:ext uri="{BB962C8B-B14F-4D97-AF65-F5344CB8AC3E}">
        <p14:creationId xmlns:p14="http://schemas.microsoft.com/office/powerpoint/2010/main" val="586507675"/>
      </p:ext>
    </p:extLst>
  </p:cSld>
  <p:clrMapOvr>
    <a:masterClrMapping/>
  </p:clrMapOvr>
  <mc:AlternateContent xmlns:mc="http://schemas.openxmlformats.org/markup-compatibility/2006" xmlns:p14="http://schemas.microsoft.com/office/powerpoint/2010/main">
    <mc:Choice Requires="p14">
      <p:transition spd="med" p14:dur="700" advTm="10993">
        <p:fade/>
      </p:transition>
    </mc:Choice>
    <mc:Fallback xmlns="">
      <p:transition spd="med" advTm="109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8C3F1-FCBA-461E-A894-0C25C46C4FE7}"/>
              </a:ext>
            </a:extLst>
          </p:cNvPr>
          <p:cNvSpPr>
            <a:spLocks noGrp="1"/>
          </p:cNvSpPr>
          <p:nvPr>
            <p:ph type="title"/>
          </p:nvPr>
        </p:nvSpPr>
        <p:spPr>
          <a:xfrm>
            <a:off x="1117309" y="76200"/>
            <a:ext cx="10157354" cy="828000"/>
          </a:xfrm>
        </p:spPr>
        <p:txBody>
          <a:bodyPr>
            <a:normAutofit/>
          </a:bodyPr>
          <a:lstStyle/>
          <a:p>
            <a:pPr algn="ctr"/>
            <a:r>
              <a:rPr lang="en-US" sz="3200" b="1" dirty="0">
                <a:latin typeface="Baskerville Old Face" panose="02020602080505020303" pitchFamily="18" charset="0"/>
              </a:rPr>
              <a:t>Child Care Providers Reminders continued…</a:t>
            </a:r>
          </a:p>
        </p:txBody>
      </p:sp>
      <p:sp>
        <p:nvSpPr>
          <p:cNvPr id="3" name="Content Placeholder 2">
            <a:extLst>
              <a:ext uri="{FF2B5EF4-FFF2-40B4-BE49-F238E27FC236}">
                <a16:creationId xmlns:a16="http://schemas.microsoft.com/office/drawing/2014/main" id="{CBE2168F-43D6-4CAD-B1DB-730DD6632839}"/>
              </a:ext>
            </a:extLst>
          </p:cNvPr>
          <p:cNvSpPr>
            <a:spLocks noGrp="1"/>
          </p:cNvSpPr>
          <p:nvPr>
            <p:ph idx="1"/>
          </p:nvPr>
        </p:nvSpPr>
        <p:spPr>
          <a:xfrm>
            <a:off x="1015735" y="1905000"/>
            <a:ext cx="10157354" cy="4470400"/>
          </a:xfrm>
        </p:spPr>
        <p:txBody>
          <a:bodyPr/>
          <a:lstStyle/>
          <a:p>
            <a:pPr>
              <a:buFont typeface="Wingdings" panose="05000000000000000000" pitchFamily="2" charset="2"/>
              <a:buChar char="ü"/>
            </a:pPr>
            <a:r>
              <a:rPr lang="en-US" b="1" dirty="0">
                <a:solidFill>
                  <a:schemeClr val="tx2"/>
                </a:solidFill>
                <a:latin typeface="Baskerville Old Face" panose="02020602080505020303" pitchFamily="18" charset="0"/>
              </a:rPr>
              <a:t>Payment packages submitted in excess of twelve (12) months after the month of services, will not be processed.</a:t>
            </a:r>
          </a:p>
          <a:p>
            <a:pPr algn="just">
              <a:buFont typeface="Wingdings" panose="05000000000000000000" pitchFamily="2" charset="2"/>
              <a:buChar char="ü"/>
            </a:pPr>
            <a:r>
              <a:rPr lang="en-US" b="1" dirty="0">
                <a:solidFill>
                  <a:schemeClr val="tx2"/>
                </a:solidFill>
                <a:latin typeface="Baskerville Old Face" panose="02020602080505020303" pitchFamily="18" charset="0"/>
              </a:rPr>
              <a:t>Child care costs that exceed the subsidized amount, is the responsibility of the parent(s), to be paid by the parent(s) to the Provider.</a:t>
            </a:r>
          </a:p>
          <a:p>
            <a:pPr>
              <a:buFont typeface="Wingdings" panose="05000000000000000000" pitchFamily="2" charset="2"/>
              <a:buChar char="ü"/>
            </a:pPr>
            <a:r>
              <a:rPr lang="en-US" b="1" dirty="0">
                <a:solidFill>
                  <a:schemeClr val="tx2"/>
                </a:solidFill>
                <a:latin typeface="Baskerville Old Face" panose="02020602080505020303" pitchFamily="18" charset="0"/>
              </a:rPr>
              <a:t>Parent(s) will be responsible for the established co-payment.  </a:t>
            </a:r>
          </a:p>
          <a:p>
            <a:endParaRPr lang="en-US" b="1" dirty="0">
              <a:solidFill>
                <a:schemeClr val="tx2"/>
              </a:solidFill>
              <a:latin typeface="Baskerville Old Face" panose="02020602080505020303" pitchFamily="18" charset="0"/>
            </a:endParaRPr>
          </a:p>
        </p:txBody>
      </p:sp>
      <p:pic>
        <p:nvPicPr>
          <p:cNvPr id="9" name="Audio 8">
            <a:hlinkClick r:id="" action="ppaction://media"/>
            <a:extLst>
              <a:ext uri="{FF2B5EF4-FFF2-40B4-BE49-F238E27FC236}">
                <a16:creationId xmlns:a16="http://schemas.microsoft.com/office/drawing/2014/main" id="{215BE91E-451C-427E-B21E-2B79294D194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1869720908"/>
      </p:ext>
    </p:extLst>
  </p:cSld>
  <p:clrMapOvr>
    <a:masterClrMapping/>
  </p:clrMapOvr>
  <mc:AlternateContent xmlns:mc="http://schemas.openxmlformats.org/markup-compatibility/2006" xmlns:p14="http://schemas.microsoft.com/office/powerpoint/2010/main">
    <mc:Choice Requires="p14">
      <p:transition spd="med" p14:dur="700" advTm="26438">
        <p:fade/>
      </p:transition>
    </mc:Choice>
    <mc:Fallback xmlns="">
      <p:transition spd="med" advTm="264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5"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vertical)">
                                      <p:cBhvr>
                                        <p:cTn id="2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3" y="152400"/>
            <a:ext cx="10157354" cy="3390900"/>
          </a:xfrm>
        </p:spPr>
        <p:txBody>
          <a:bodyPr anchor="t" anchorCtr="0">
            <a:normAutofit fontScale="90000"/>
          </a:bodyPr>
          <a:lstStyle/>
          <a:p>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sz="3200" b="1" dirty="0">
                <a:latin typeface="Baskerville Old Face" panose="02020602080505020303" pitchFamily="18" charset="0"/>
              </a:rPr>
            </a:br>
            <a:br>
              <a:rPr lang="en-US" b="1" dirty="0">
                <a:latin typeface="Baskerville Old Face" panose="02020602080505020303" pitchFamily="18" charset="0"/>
              </a:rPr>
            </a:br>
            <a:br>
              <a:rPr lang="en-US" b="1" dirty="0">
                <a:latin typeface="Baskerville Old Face" panose="02020602080505020303" pitchFamily="18" charset="0"/>
              </a:rPr>
            </a:br>
            <a:endParaRPr lang="en-US" b="1" dirty="0">
              <a:latin typeface="Baskerville Old Face" panose="02020602080505020303" pitchFamily="18" charset="0"/>
            </a:endParaRPr>
          </a:p>
        </p:txBody>
      </p:sp>
      <p:pic>
        <p:nvPicPr>
          <p:cNvPr id="3" name="Picture 2" descr="See the source image">
            <a:extLst>
              <a:ext uri="{FF2B5EF4-FFF2-40B4-BE49-F238E27FC236}">
                <a16:creationId xmlns:a16="http://schemas.microsoft.com/office/drawing/2014/main" id="{0D9A1702-0DDF-448A-BC1B-BE536D031FD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563" b="95000" l="4954" r="94118">
                        <a14:foregroundMark x1="91022" y1="59688" x2="91022" y2="59688"/>
                        <a14:foregroundMark x1="94427" y1="28438" x2="94427" y2="28438"/>
                        <a14:foregroundMark x1="40867" y1="9063" x2="40867" y2="9063"/>
                        <a14:foregroundMark x1="64706" y1="92188" x2="64706" y2="92188"/>
                        <a14:foregroundMark x1="64706" y1="92188" x2="64706" y2="92188"/>
                        <a14:foregroundMark x1="64706" y1="92188" x2="63777" y2="95000"/>
                        <a14:foregroundMark x1="63777" y1="95000" x2="63777" y2="95000"/>
                        <a14:foregroundMark x1="61610" y1="16875" x2="61610" y2="16875"/>
                        <a14:foregroundMark x1="61610" y1="16875" x2="61610" y2="16875"/>
                        <a14:foregroundMark x1="70588" y1="14375" x2="70588" y2="14375"/>
                        <a14:foregroundMark x1="64706" y1="7500" x2="64706" y2="7500"/>
                        <a14:foregroundMark x1="15480" y1="70938" x2="15480" y2="70938"/>
                        <a14:foregroundMark x1="8669" y1="75625" x2="8669" y2="75625"/>
                        <a14:foregroundMark x1="8669" y1="74063" x2="8669" y2="74063"/>
                        <a14:foregroundMark x1="5263" y1="68125" x2="5263" y2="68125"/>
                        <a14:foregroundMark x1="17028" y1="82813" x2="17028" y2="82813"/>
                        <a14:foregroundMark x1="62848" y1="18750" x2="62848" y2="18750"/>
                        <a14:foregroundMark x1="63777" y1="20625" x2="63777" y2="20625"/>
                        <a14:foregroundMark x1="62539" y1="6563" x2="62539" y2="6563"/>
                      </a14:backgroundRemoval>
                    </a14:imgEffect>
                  </a14:imgLayer>
                </a14:imgProps>
              </a:ext>
              <a:ext uri="{28A0092B-C50C-407E-A947-70E740481C1C}">
                <a14:useLocalDpi xmlns:a14="http://schemas.microsoft.com/office/drawing/2010/main" val="0"/>
              </a:ext>
            </a:extLst>
          </a:blip>
          <a:srcRect/>
          <a:stretch>
            <a:fillRect/>
          </a:stretch>
        </p:blipFill>
        <p:spPr bwMode="auto">
          <a:xfrm>
            <a:off x="4719902" y="4420869"/>
            <a:ext cx="2238375" cy="22175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40D4D92-7B2A-48F3-AB3F-4762E3548FC4}"/>
              </a:ext>
            </a:extLst>
          </p:cNvPr>
          <p:cNvSpPr txBox="1"/>
          <p:nvPr/>
        </p:nvSpPr>
        <p:spPr>
          <a:xfrm>
            <a:off x="924190" y="152400"/>
            <a:ext cx="9829800" cy="4302716"/>
          </a:xfrm>
          <a:prstGeom prst="rect">
            <a:avLst/>
          </a:prstGeom>
          <a:noFill/>
        </p:spPr>
        <p:txBody>
          <a:bodyPr wrap="square" rtlCol="0">
            <a:spAutoFit/>
          </a:bodyPr>
          <a:lstStyle/>
          <a:p>
            <a:pPr algn="ctr">
              <a:lnSpc>
                <a:spcPct val="95000"/>
              </a:lnSpc>
            </a:pPr>
            <a:r>
              <a:rPr lang="en-US" sz="3200" b="1" dirty="0">
                <a:solidFill>
                  <a:schemeClr val="tx2"/>
                </a:solidFill>
                <a:latin typeface="Baskerville Old Face" panose="02020602080505020303" pitchFamily="18" charset="0"/>
              </a:rPr>
              <a:t>If you have questions, please contact any of our Office of Child Care and Regulatory Services locations:  </a:t>
            </a:r>
          </a:p>
          <a:p>
            <a:pPr algn="ctr">
              <a:lnSpc>
                <a:spcPct val="95000"/>
              </a:lnSpc>
            </a:pPr>
            <a:r>
              <a:rPr lang="en-US" sz="3200" b="1" dirty="0">
                <a:solidFill>
                  <a:schemeClr val="tx2"/>
                </a:solidFill>
                <a:latin typeface="Baskerville Old Face" panose="02020602080505020303" pitchFamily="18" charset="0"/>
              </a:rPr>
              <a:t>on St. Croix at #129 Golden Rock, Christiansted, </a:t>
            </a:r>
          </a:p>
          <a:p>
            <a:pPr algn="ctr">
              <a:lnSpc>
                <a:spcPct val="95000"/>
              </a:lnSpc>
            </a:pPr>
            <a:r>
              <a:rPr lang="en-US" sz="3200" b="1" dirty="0">
                <a:solidFill>
                  <a:schemeClr val="tx2"/>
                </a:solidFill>
                <a:latin typeface="Baskerville Old Face" panose="02020602080505020303" pitchFamily="18" charset="0"/>
              </a:rPr>
              <a:t>telephone number (340)772-7147 </a:t>
            </a:r>
          </a:p>
          <a:p>
            <a:pPr algn="ctr">
              <a:lnSpc>
                <a:spcPct val="95000"/>
              </a:lnSpc>
            </a:pPr>
            <a:r>
              <a:rPr lang="en-US" sz="3200" b="1" dirty="0">
                <a:solidFill>
                  <a:schemeClr val="tx2"/>
                </a:solidFill>
                <a:latin typeface="Baskerville Old Face" panose="02020602080505020303" pitchFamily="18" charset="0"/>
              </a:rPr>
              <a:t>or on St. Thomas at the </a:t>
            </a:r>
            <a:r>
              <a:rPr lang="en-US" sz="3200" b="1" dirty="0" err="1">
                <a:solidFill>
                  <a:schemeClr val="tx2"/>
                </a:solidFill>
                <a:latin typeface="Baskerville Old Face" panose="02020602080505020303" pitchFamily="18" charset="0"/>
              </a:rPr>
              <a:t>Knud</a:t>
            </a:r>
            <a:r>
              <a:rPr lang="en-US" sz="3200" b="1" dirty="0">
                <a:solidFill>
                  <a:schemeClr val="tx2"/>
                </a:solidFill>
                <a:latin typeface="Baskerville Old Face" panose="02020602080505020303" pitchFamily="18" charset="0"/>
              </a:rPr>
              <a:t> Hansen Complex </a:t>
            </a:r>
          </a:p>
          <a:p>
            <a:pPr algn="ctr">
              <a:lnSpc>
                <a:spcPct val="95000"/>
              </a:lnSpc>
            </a:pPr>
            <a:r>
              <a:rPr lang="en-US" sz="3200" b="1" dirty="0">
                <a:solidFill>
                  <a:schemeClr val="tx2"/>
                </a:solidFill>
                <a:latin typeface="Baskerville Old Face" panose="02020602080505020303" pitchFamily="18" charset="0"/>
              </a:rPr>
              <a:t>at 1303 Hospital Ground</a:t>
            </a:r>
          </a:p>
          <a:p>
            <a:pPr algn="ctr">
              <a:lnSpc>
                <a:spcPct val="95000"/>
              </a:lnSpc>
            </a:pPr>
            <a:r>
              <a:rPr lang="en-US" sz="3200" b="1" dirty="0">
                <a:solidFill>
                  <a:schemeClr val="tx2"/>
                </a:solidFill>
                <a:latin typeface="Baskerville Old Face" panose="02020602080505020303" pitchFamily="18" charset="0"/>
              </a:rPr>
              <a:t>at telephone number (340)774-0930 ext.4182 or ext. 4185 </a:t>
            </a:r>
          </a:p>
          <a:p>
            <a:pPr algn="ctr">
              <a:lnSpc>
                <a:spcPct val="95000"/>
              </a:lnSpc>
            </a:pPr>
            <a:r>
              <a:rPr lang="en-US" sz="3200" b="1" dirty="0">
                <a:solidFill>
                  <a:schemeClr val="tx2"/>
                </a:solidFill>
                <a:latin typeface="Baskerville Old Face" panose="02020602080505020303" pitchFamily="18" charset="0"/>
              </a:rPr>
              <a:t>or on St. John at the DHS Cruz Bay office </a:t>
            </a:r>
          </a:p>
          <a:p>
            <a:pPr algn="ctr">
              <a:lnSpc>
                <a:spcPct val="95000"/>
              </a:lnSpc>
            </a:pPr>
            <a:r>
              <a:rPr lang="en-US" sz="3200" b="1" dirty="0">
                <a:solidFill>
                  <a:schemeClr val="tx2"/>
                </a:solidFill>
                <a:latin typeface="Baskerville Old Face" panose="02020602080505020303" pitchFamily="18" charset="0"/>
              </a:rPr>
              <a:t>at telephone  number (340)774-0930 ext.4182 or ext. 4185 </a:t>
            </a:r>
          </a:p>
        </p:txBody>
      </p:sp>
      <p:pic>
        <p:nvPicPr>
          <p:cNvPr id="12" name="Audio 11">
            <a:hlinkClick r:id="" action="ppaction://media"/>
            <a:extLst>
              <a:ext uri="{FF2B5EF4-FFF2-40B4-BE49-F238E27FC236}">
                <a16:creationId xmlns:a16="http://schemas.microsoft.com/office/drawing/2014/main" id="{E4954D70-C37C-4A29-BAD3-58C248BD420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1484067023"/>
      </p:ext>
    </p:extLst>
  </p:cSld>
  <p:clrMapOvr>
    <a:masterClrMapping/>
  </p:clrMapOvr>
  <mc:AlternateContent xmlns:mc="http://schemas.openxmlformats.org/markup-compatibility/2006" xmlns:p14="http://schemas.microsoft.com/office/powerpoint/2010/main">
    <mc:Choice Requires="p14">
      <p:transition spd="med" p14:dur="700" advTm="56805">
        <p:fade/>
      </p:transition>
    </mc:Choice>
    <mc:Fallback xmlns="">
      <p:transition spd="med" advTm="5680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nodeType="clickEffect">
                                  <p:stCondLst>
                                    <p:cond delay="0"/>
                                  </p:stCondLst>
                                  <p:childTnLst>
                                    <p:animRot by="120000">
                                      <p:cBhvr>
                                        <p:cTn id="22" dur="100" fill="hold">
                                          <p:stCondLst>
                                            <p:cond delay="0"/>
                                          </p:stCondLst>
                                        </p:cTn>
                                        <p:tgtEl>
                                          <p:spTgt spid="3"/>
                                        </p:tgtEl>
                                        <p:attrNameLst>
                                          <p:attrName>r</p:attrName>
                                        </p:attrNameLst>
                                      </p:cBhvr>
                                    </p:animRot>
                                    <p:animRot by="-240000">
                                      <p:cBhvr>
                                        <p:cTn id="23" dur="200" fill="hold">
                                          <p:stCondLst>
                                            <p:cond delay="200"/>
                                          </p:stCondLst>
                                        </p:cTn>
                                        <p:tgtEl>
                                          <p:spTgt spid="3"/>
                                        </p:tgtEl>
                                        <p:attrNameLst>
                                          <p:attrName>r</p:attrName>
                                        </p:attrNameLst>
                                      </p:cBhvr>
                                    </p:animRot>
                                    <p:animRot by="240000">
                                      <p:cBhvr>
                                        <p:cTn id="24" dur="200" fill="hold">
                                          <p:stCondLst>
                                            <p:cond delay="400"/>
                                          </p:stCondLst>
                                        </p:cTn>
                                        <p:tgtEl>
                                          <p:spTgt spid="3"/>
                                        </p:tgtEl>
                                        <p:attrNameLst>
                                          <p:attrName>r</p:attrName>
                                        </p:attrNameLst>
                                      </p:cBhvr>
                                    </p:animRot>
                                    <p:animRot by="-240000">
                                      <p:cBhvr>
                                        <p:cTn id="25" dur="200" fill="hold">
                                          <p:stCondLst>
                                            <p:cond delay="600"/>
                                          </p:stCondLst>
                                        </p:cTn>
                                        <p:tgtEl>
                                          <p:spTgt spid="3"/>
                                        </p:tgtEl>
                                        <p:attrNameLst>
                                          <p:attrName>r</p:attrName>
                                        </p:attrNameLst>
                                      </p:cBhvr>
                                    </p:animRot>
                                    <p:animRot by="120000">
                                      <p:cBhvr>
                                        <p:cTn id="26" dur="200" fill="hold">
                                          <p:stCondLst>
                                            <p:cond delay="800"/>
                                          </p:stCondLst>
                                        </p:cTn>
                                        <p:tgtEl>
                                          <p:spTgt spid="3"/>
                                        </p:tgtEl>
                                        <p:attrNameLst>
                                          <p:attrName>r</p:attrName>
                                        </p:attrNameLst>
                                      </p:cBhvr>
                                    </p:animRot>
                                  </p:childTnLst>
                                </p:cTn>
                              </p:par>
                            </p:childTnLst>
                          </p:cTn>
                        </p:par>
                        <p:par>
                          <p:cTn id="27" fill="hold">
                            <p:stCondLst>
                              <p:cond delay="1000"/>
                            </p:stCondLst>
                            <p:childTnLst>
                              <p:par>
                                <p:cTn id="28" presetID="32" presetClass="emph" presetSubtype="0" fill="hold" nodeType="afterEffect">
                                  <p:stCondLst>
                                    <p:cond delay="0"/>
                                  </p:stCondLst>
                                  <p:childTnLst>
                                    <p:animRot by="120000">
                                      <p:cBhvr>
                                        <p:cTn id="29" dur="100" fill="hold">
                                          <p:stCondLst>
                                            <p:cond delay="0"/>
                                          </p:stCondLst>
                                        </p:cTn>
                                        <p:tgtEl>
                                          <p:spTgt spid="3"/>
                                        </p:tgtEl>
                                        <p:attrNameLst>
                                          <p:attrName>r</p:attrName>
                                        </p:attrNameLst>
                                      </p:cBhvr>
                                    </p:animRot>
                                    <p:animRot by="-240000">
                                      <p:cBhvr>
                                        <p:cTn id="30" dur="200" fill="hold">
                                          <p:stCondLst>
                                            <p:cond delay="200"/>
                                          </p:stCondLst>
                                        </p:cTn>
                                        <p:tgtEl>
                                          <p:spTgt spid="3"/>
                                        </p:tgtEl>
                                        <p:attrNameLst>
                                          <p:attrName>r</p:attrName>
                                        </p:attrNameLst>
                                      </p:cBhvr>
                                    </p:animRot>
                                    <p:animRot by="240000">
                                      <p:cBhvr>
                                        <p:cTn id="31" dur="200" fill="hold">
                                          <p:stCondLst>
                                            <p:cond delay="400"/>
                                          </p:stCondLst>
                                        </p:cTn>
                                        <p:tgtEl>
                                          <p:spTgt spid="3"/>
                                        </p:tgtEl>
                                        <p:attrNameLst>
                                          <p:attrName>r</p:attrName>
                                        </p:attrNameLst>
                                      </p:cBhvr>
                                    </p:animRot>
                                    <p:animRot by="-240000">
                                      <p:cBhvr>
                                        <p:cTn id="32" dur="200" fill="hold">
                                          <p:stCondLst>
                                            <p:cond delay="600"/>
                                          </p:stCondLst>
                                        </p:cTn>
                                        <p:tgtEl>
                                          <p:spTgt spid="3"/>
                                        </p:tgtEl>
                                        <p:attrNameLst>
                                          <p:attrName>r</p:attrName>
                                        </p:attrNameLst>
                                      </p:cBhvr>
                                    </p:animRot>
                                    <p:animRot by="120000">
                                      <p:cBhvr>
                                        <p:cTn id="33" dur="200" fill="hold">
                                          <p:stCondLst>
                                            <p:cond delay="800"/>
                                          </p:stCondLst>
                                        </p:cTn>
                                        <p:tgtEl>
                                          <p:spTgt spid="3"/>
                                        </p:tgtEl>
                                        <p:attrNameLst>
                                          <p:attrName>r</p:attrName>
                                        </p:attrNameLst>
                                      </p:cBhvr>
                                    </p:animRot>
                                  </p:childTnLst>
                                </p:cTn>
                              </p:par>
                            </p:childTnLst>
                          </p:cTn>
                        </p:par>
                        <p:par>
                          <p:cTn id="34" fill="hold">
                            <p:stCondLst>
                              <p:cond delay="2000"/>
                            </p:stCondLst>
                            <p:childTnLst>
                              <p:par>
                                <p:cTn id="35" presetID="32" presetClass="emph" presetSubtype="0" fill="hold" nodeType="afterEffect">
                                  <p:stCondLst>
                                    <p:cond delay="0"/>
                                  </p:stCondLst>
                                  <p:childTnLst>
                                    <p:animRot by="120000">
                                      <p:cBhvr>
                                        <p:cTn id="36" dur="100" fill="hold">
                                          <p:stCondLst>
                                            <p:cond delay="0"/>
                                          </p:stCondLst>
                                        </p:cTn>
                                        <p:tgtEl>
                                          <p:spTgt spid="3"/>
                                        </p:tgtEl>
                                        <p:attrNameLst>
                                          <p:attrName>r</p:attrName>
                                        </p:attrNameLst>
                                      </p:cBhvr>
                                    </p:animRot>
                                    <p:animRot by="-240000">
                                      <p:cBhvr>
                                        <p:cTn id="37" dur="200" fill="hold">
                                          <p:stCondLst>
                                            <p:cond delay="200"/>
                                          </p:stCondLst>
                                        </p:cTn>
                                        <p:tgtEl>
                                          <p:spTgt spid="3"/>
                                        </p:tgtEl>
                                        <p:attrNameLst>
                                          <p:attrName>r</p:attrName>
                                        </p:attrNameLst>
                                      </p:cBhvr>
                                    </p:animRot>
                                    <p:animRot by="240000">
                                      <p:cBhvr>
                                        <p:cTn id="38" dur="200" fill="hold">
                                          <p:stCondLst>
                                            <p:cond delay="400"/>
                                          </p:stCondLst>
                                        </p:cTn>
                                        <p:tgtEl>
                                          <p:spTgt spid="3"/>
                                        </p:tgtEl>
                                        <p:attrNameLst>
                                          <p:attrName>r</p:attrName>
                                        </p:attrNameLst>
                                      </p:cBhvr>
                                    </p:animRot>
                                    <p:animRot by="-240000">
                                      <p:cBhvr>
                                        <p:cTn id="39" dur="200" fill="hold">
                                          <p:stCondLst>
                                            <p:cond delay="600"/>
                                          </p:stCondLst>
                                        </p:cTn>
                                        <p:tgtEl>
                                          <p:spTgt spid="3"/>
                                        </p:tgtEl>
                                        <p:attrNameLst>
                                          <p:attrName>r</p:attrName>
                                        </p:attrNameLst>
                                      </p:cBhvr>
                                    </p:animRot>
                                    <p:animRot by="120000">
                                      <p:cBhvr>
                                        <p:cTn id="40" dur="200" fill="hold">
                                          <p:stCondLst>
                                            <p:cond delay="800"/>
                                          </p:stCondLst>
                                        </p:cTn>
                                        <p:tgtEl>
                                          <p:spTgt spid="3"/>
                                        </p:tgtEl>
                                        <p:attrNameLst>
                                          <p:attrName>r</p:attrName>
                                        </p:attrNameLst>
                                      </p:cBhvr>
                                    </p:animRot>
                                  </p:childTnLst>
                                </p:cTn>
                              </p:par>
                            </p:childTnLst>
                          </p:cTn>
                        </p:par>
                        <p:par>
                          <p:cTn id="41" fill="hold">
                            <p:stCondLst>
                              <p:cond delay="3000"/>
                            </p:stCondLst>
                            <p:childTnLst>
                              <p:par>
                                <p:cTn id="42" presetID="32" presetClass="emph" presetSubtype="0" fill="hold" nodeType="afterEffect">
                                  <p:stCondLst>
                                    <p:cond delay="0"/>
                                  </p:stCondLst>
                                  <p:childTnLst>
                                    <p:animRot by="120000">
                                      <p:cBhvr>
                                        <p:cTn id="43" dur="100" fill="hold">
                                          <p:stCondLst>
                                            <p:cond delay="0"/>
                                          </p:stCondLst>
                                        </p:cTn>
                                        <p:tgtEl>
                                          <p:spTgt spid="3"/>
                                        </p:tgtEl>
                                        <p:attrNameLst>
                                          <p:attrName>r</p:attrName>
                                        </p:attrNameLst>
                                      </p:cBhvr>
                                    </p:animRot>
                                    <p:animRot by="-240000">
                                      <p:cBhvr>
                                        <p:cTn id="44" dur="200" fill="hold">
                                          <p:stCondLst>
                                            <p:cond delay="200"/>
                                          </p:stCondLst>
                                        </p:cTn>
                                        <p:tgtEl>
                                          <p:spTgt spid="3"/>
                                        </p:tgtEl>
                                        <p:attrNameLst>
                                          <p:attrName>r</p:attrName>
                                        </p:attrNameLst>
                                      </p:cBhvr>
                                    </p:animRot>
                                    <p:animRot by="240000">
                                      <p:cBhvr>
                                        <p:cTn id="45" dur="200" fill="hold">
                                          <p:stCondLst>
                                            <p:cond delay="400"/>
                                          </p:stCondLst>
                                        </p:cTn>
                                        <p:tgtEl>
                                          <p:spTgt spid="3"/>
                                        </p:tgtEl>
                                        <p:attrNameLst>
                                          <p:attrName>r</p:attrName>
                                        </p:attrNameLst>
                                      </p:cBhvr>
                                    </p:animRot>
                                    <p:animRot by="-240000">
                                      <p:cBhvr>
                                        <p:cTn id="46" dur="200" fill="hold">
                                          <p:stCondLst>
                                            <p:cond delay="600"/>
                                          </p:stCondLst>
                                        </p:cTn>
                                        <p:tgtEl>
                                          <p:spTgt spid="3"/>
                                        </p:tgtEl>
                                        <p:attrNameLst>
                                          <p:attrName>r</p:attrName>
                                        </p:attrNameLst>
                                      </p:cBhvr>
                                    </p:animRot>
                                    <p:animRot by="120000">
                                      <p:cBhvr>
                                        <p:cTn id="47" dur="200" fill="hold">
                                          <p:stCondLst>
                                            <p:cond delay="800"/>
                                          </p:stCondLst>
                                        </p:cTn>
                                        <p:tgtEl>
                                          <p:spTgt spid="3"/>
                                        </p:tgtEl>
                                        <p:attrNameLst>
                                          <p:attrName>r</p:attrName>
                                        </p:attrNameLst>
                                      </p:cBhvr>
                                    </p:animRot>
                                  </p:childTnLst>
                                </p:cTn>
                              </p:par>
                            </p:childTnLst>
                          </p:cTn>
                        </p:par>
                        <p:par>
                          <p:cTn id="48" fill="hold">
                            <p:stCondLst>
                              <p:cond delay="4000"/>
                            </p:stCondLst>
                            <p:childTnLst>
                              <p:par>
                                <p:cTn id="49" presetID="32" presetClass="emph" presetSubtype="0" fill="hold" nodeType="afterEffect">
                                  <p:stCondLst>
                                    <p:cond delay="0"/>
                                  </p:stCondLst>
                                  <p:childTnLst>
                                    <p:animRot by="120000">
                                      <p:cBhvr>
                                        <p:cTn id="50" dur="100" fill="hold">
                                          <p:stCondLst>
                                            <p:cond delay="0"/>
                                          </p:stCondLst>
                                        </p:cTn>
                                        <p:tgtEl>
                                          <p:spTgt spid="3"/>
                                        </p:tgtEl>
                                        <p:attrNameLst>
                                          <p:attrName>r</p:attrName>
                                        </p:attrNameLst>
                                      </p:cBhvr>
                                    </p:animRot>
                                    <p:animRot by="-240000">
                                      <p:cBhvr>
                                        <p:cTn id="51" dur="200" fill="hold">
                                          <p:stCondLst>
                                            <p:cond delay="200"/>
                                          </p:stCondLst>
                                        </p:cTn>
                                        <p:tgtEl>
                                          <p:spTgt spid="3"/>
                                        </p:tgtEl>
                                        <p:attrNameLst>
                                          <p:attrName>r</p:attrName>
                                        </p:attrNameLst>
                                      </p:cBhvr>
                                    </p:animRot>
                                    <p:animRot by="240000">
                                      <p:cBhvr>
                                        <p:cTn id="52" dur="200" fill="hold">
                                          <p:stCondLst>
                                            <p:cond delay="400"/>
                                          </p:stCondLst>
                                        </p:cTn>
                                        <p:tgtEl>
                                          <p:spTgt spid="3"/>
                                        </p:tgtEl>
                                        <p:attrNameLst>
                                          <p:attrName>r</p:attrName>
                                        </p:attrNameLst>
                                      </p:cBhvr>
                                    </p:animRot>
                                    <p:animRot by="-240000">
                                      <p:cBhvr>
                                        <p:cTn id="53" dur="200" fill="hold">
                                          <p:stCondLst>
                                            <p:cond delay="600"/>
                                          </p:stCondLst>
                                        </p:cTn>
                                        <p:tgtEl>
                                          <p:spTgt spid="3"/>
                                        </p:tgtEl>
                                        <p:attrNameLst>
                                          <p:attrName>r</p:attrName>
                                        </p:attrNameLst>
                                      </p:cBhvr>
                                    </p:animRot>
                                    <p:animRot by="120000">
                                      <p:cBhvr>
                                        <p:cTn id="54" dur="200" fill="hold">
                                          <p:stCondLst>
                                            <p:cond delay="800"/>
                                          </p:stCondLst>
                                        </p:cTn>
                                        <p:tgtEl>
                                          <p:spTgt spid="3"/>
                                        </p:tgtEl>
                                        <p:attrNameLst>
                                          <p:attrName>r</p:attrName>
                                        </p:attrNameLst>
                                      </p:cBhvr>
                                    </p:animRot>
                                  </p:childTnLst>
                                </p:cTn>
                              </p:par>
                            </p:childTnLst>
                          </p:cTn>
                        </p:par>
                        <p:par>
                          <p:cTn id="55" fill="hold">
                            <p:stCondLst>
                              <p:cond delay="5000"/>
                            </p:stCondLst>
                            <p:childTnLst>
                              <p:par>
                                <p:cTn id="56" presetID="32" presetClass="emph" presetSubtype="0" fill="hold" nodeType="afterEffect">
                                  <p:stCondLst>
                                    <p:cond delay="0"/>
                                  </p:stCondLst>
                                  <p:childTnLst>
                                    <p:animRot by="120000">
                                      <p:cBhvr>
                                        <p:cTn id="57" dur="100" fill="hold">
                                          <p:stCondLst>
                                            <p:cond delay="0"/>
                                          </p:stCondLst>
                                        </p:cTn>
                                        <p:tgtEl>
                                          <p:spTgt spid="3"/>
                                        </p:tgtEl>
                                        <p:attrNameLst>
                                          <p:attrName>r</p:attrName>
                                        </p:attrNameLst>
                                      </p:cBhvr>
                                    </p:animRot>
                                    <p:animRot by="-240000">
                                      <p:cBhvr>
                                        <p:cTn id="58" dur="200" fill="hold">
                                          <p:stCondLst>
                                            <p:cond delay="200"/>
                                          </p:stCondLst>
                                        </p:cTn>
                                        <p:tgtEl>
                                          <p:spTgt spid="3"/>
                                        </p:tgtEl>
                                        <p:attrNameLst>
                                          <p:attrName>r</p:attrName>
                                        </p:attrNameLst>
                                      </p:cBhvr>
                                    </p:animRot>
                                    <p:animRot by="240000">
                                      <p:cBhvr>
                                        <p:cTn id="59" dur="200" fill="hold">
                                          <p:stCondLst>
                                            <p:cond delay="400"/>
                                          </p:stCondLst>
                                        </p:cTn>
                                        <p:tgtEl>
                                          <p:spTgt spid="3"/>
                                        </p:tgtEl>
                                        <p:attrNameLst>
                                          <p:attrName>r</p:attrName>
                                        </p:attrNameLst>
                                      </p:cBhvr>
                                    </p:animRot>
                                    <p:animRot by="-240000">
                                      <p:cBhvr>
                                        <p:cTn id="60" dur="200" fill="hold">
                                          <p:stCondLst>
                                            <p:cond delay="600"/>
                                          </p:stCondLst>
                                        </p:cTn>
                                        <p:tgtEl>
                                          <p:spTgt spid="3"/>
                                        </p:tgtEl>
                                        <p:attrNameLst>
                                          <p:attrName>r</p:attrName>
                                        </p:attrNameLst>
                                      </p:cBhvr>
                                    </p:animRot>
                                    <p:animRot by="120000">
                                      <p:cBhvr>
                                        <p:cTn id="61"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12"/>
                </p:tgtEl>
              </p:cMediaNode>
            </p:audio>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9877B15-CA55-4DAD-BA1A-95D1FEC65C49}"/>
              </a:ext>
            </a:extLst>
          </p:cNvPr>
          <p:cNvSpPr>
            <a:spLocks noGrp="1"/>
          </p:cNvSpPr>
          <p:nvPr>
            <p:ph type="title"/>
          </p:nvPr>
        </p:nvSpPr>
        <p:spPr>
          <a:xfrm>
            <a:off x="531812" y="762000"/>
            <a:ext cx="10972800" cy="2844800"/>
          </a:xfrm>
        </p:spPr>
        <p:txBody>
          <a:bodyPr>
            <a:normAutofit/>
          </a:bodyPr>
          <a:lstStyle/>
          <a:p>
            <a:pPr algn="ctr"/>
            <a:r>
              <a:rPr lang="en-US" sz="5400" dirty="0">
                <a:latin typeface="Baskerville Old Face" panose="02020602080505020303" pitchFamily="18" charset="0"/>
              </a:rPr>
              <a:t>Informal Providers also called</a:t>
            </a:r>
            <a:br>
              <a:rPr lang="en-US" sz="5400" dirty="0">
                <a:latin typeface="Baskerville Old Face" panose="02020602080505020303" pitchFamily="18" charset="0"/>
              </a:rPr>
            </a:br>
            <a:r>
              <a:rPr lang="en-US" sz="5400" dirty="0">
                <a:latin typeface="Baskerville Old Face" panose="02020602080505020303" pitchFamily="18" charset="0"/>
              </a:rPr>
              <a:t>Family, Friends and Neighbors (FFN)</a:t>
            </a:r>
            <a:endParaRPr lang="en-US" sz="5400" b="1" dirty="0">
              <a:latin typeface="Baskerville Old Face" panose="02020602080505020303" pitchFamily="18" charset="0"/>
            </a:endParaRPr>
          </a:p>
        </p:txBody>
      </p:sp>
      <p:pic>
        <p:nvPicPr>
          <p:cNvPr id="6" name="Audio 5">
            <a:hlinkClick r:id="" action="ppaction://media"/>
            <a:extLst>
              <a:ext uri="{FF2B5EF4-FFF2-40B4-BE49-F238E27FC236}">
                <a16:creationId xmlns:a16="http://schemas.microsoft.com/office/drawing/2014/main" id="{F03DF7B7-D9ED-4376-9813-D81D24A6217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780173747"/>
      </p:ext>
    </p:extLst>
  </p:cSld>
  <p:clrMapOvr>
    <a:masterClrMapping/>
  </p:clrMapOvr>
  <mc:AlternateContent xmlns:mc="http://schemas.openxmlformats.org/markup-compatibility/2006" xmlns:p14="http://schemas.microsoft.com/office/powerpoint/2010/main">
    <mc:Choice Requires="p14">
      <p:transition spd="med" p14:dur="700" advTm="11898">
        <p:fade/>
      </p:transition>
    </mc:Choice>
    <mc:Fallback xmlns="">
      <p:transition spd="med" advTm="1189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5"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5735" y="762000"/>
            <a:ext cx="10157354" cy="685800"/>
          </a:xfrm>
        </p:spPr>
        <p:txBody>
          <a:bodyPr anchor="t" anchorCtr="1">
            <a:normAutofit/>
          </a:bodyPr>
          <a:lstStyle/>
          <a:p>
            <a:pPr algn="ctr"/>
            <a:r>
              <a:rPr lang="en-US" sz="3200" dirty="0">
                <a:latin typeface="Baskerville Old Face" panose="02020602080505020303" pitchFamily="18" charset="0"/>
              </a:rPr>
              <a:t>Informal Provider/Family, Friends and Neighbors (FFN)</a:t>
            </a:r>
            <a:endParaRPr lang="en-US" sz="3200" b="1" dirty="0">
              <a:latin typeface="Baskerville Old Face" panose="02020602080505020303" pitchFamily="18" charset="0"/>
            </a:endParaRPr>
          </a:p>
        </p:txBody>
      </p:sp>
      <p:sp>
        <p:nvSpPr>
          <p:cNvPr id="3" name="Content Placeholder 2"/>
          <p:cNvSpPr>
            <a:spLocks noGrp="1"/>
          </p:cNvSpPr>
          <p:nvPr>
            <p:ph idx="1"/>
          </p:nvPr>
        </p:nvSpPr>
        <p:spPr>
          <a:xfrm>
            <a:off x="1522412" y="1415142"/>
            <a:ext cx="9422077" cy="5290457"/>
          </a:xfrm>
        </p:spPr>
        <p:txBody>
          <a:bodyPr>
            <a:noAutofit/>
          </a:bodyPr>
          <a:lstStyle/>
          <a:p>
            <a:pPr marL="0" indent="0">
              <a:lnSpc>
                <a:spcPct val="100000"/>
              </a:lnSpc>
              <a:spcBef>
                <a:spcPts val="0"/>
              </a:spcBef>
              <a:buNone/>
            </a:pPr>
            <a:r>
              <a:rPr lang="en-US" sz="1000" b="1" dirty="0">
                <a:solidFill>
                  <a:schemeClr val="tx2"/>
                </a:solidFill>
                <a:latin typeface="Baskerville Old Face" panose="02020602080505020303" pitchFamily="18" charset="0"/>
              </a:rPr>
              <a:t>    </a:t>
            </a:r>
          </a:p>
          <a:p>
            <a:pPr marL="0" indent="0" algn="ctr">
              <a:lnSpc>
                <a:spcPct val="100000"/>
              </a:lnSpc>
              <a:spcBef>
                <a:spcPts val="0"/>
              </a:spcBef>
              <a:buNone/>
            </a:pPr>
            <a:r>
              <a:rPr lang="en-US" sz="2800" b="1" dirty="0">
                <a:solidFill>
                  <a:schemeClr val="tx2"/>
                </a:solidFill>
                <a:latin typeface="Baskerville Old Face" panose="02020602080505020303" pitchFamily="18" charset="0"/>
              </a:rPr>
              <a:t>Licensing Approval Checklist</a:t>
            </a:r>
          </a:p>
          <a:p>
            <a:pPr marL="0" indent="0" algn="ctr">
              <a:lnSpc>
                <a:spcPct val="100000"/>
              </a:lnSpc>
              <a:spcBef>
                <a:spcPts val="0"/>
              </a:spcBef>
              <a:buNone/>
            </a:pPr>
            <a:r>
              <a:rPr lang="en-US" sz="1000" b="1" dirty="0">
                <a:solidFill>
                  <a:schemeClr val="tx2"/>
                </a:solidFill>
                <a:latin typeface="Baskerville Old Face" panose="02020602080505020303" pitchFamily="18" charset="0"/>
              </a:rPr>
              <a:t>     </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Completed Applications</a:t>
            </a:r>
            <a:endParaRPr lang="en-US" sz="2800" i="1" dirty="0">
              <a:solidFill>
                <a:schemeClr val="tx2"/>
              </a:solidFill>
              <a:latin typeface="Baskerville Old Face" panose="02020602080505020303" pitchFamily="18" charset="0"/>
            </a:endParaRPr>
          </a:p>
          <a:p>
            <a:pPr lvl="1">
              <a:lnSpc>
                <a:spcPct val="100000"/>
              </a:lnSpc>
              <a:spcBef>
                <a:spcPts val="0"/>
              </a:spcBef>
              <a:buFont typeface="Wingdings" panose="05000000000000000000" pitchFamily="2" charset="2"/>
              <a:buChar char="§"/>
            </a:pPr>
            <a:r>
              <a:rPr lang="en-US" sz="2400" i="1" dirty="0">
                <a:solidFill>
                  <a:schemeClr val="tx2"/>
                </a:solidFill>
                <a:latin typeface="Baskerville Old Face" panose="02020602080505020303" pitchFamily="18" charset="0"/>
              </a:rPr>
              <a:t>Completed Parent Application</a:t>
            </a:r>
          </a:p>
          <a:p>
            <a:pPr lvl="1">
              <a:lnSpc>
                <a:spcPct val="100000"/>
              </a:lnSpc>
              <a:spcBef>
                <a:spcPts val="0"/>
              </a:spcBef>
              <a:buFont typeface="Wingdings" panose="05000000000000000000" pitchFamily="2" charset="2"/>
              <a:buChar char="§"/>
            </a:pPr>
            <a:r>
              <a:rPr lang="en-US" sz="2400" i="1" dirty="0">
                <a:solidFill>
                  <a:schemeClr val="tx2"/>
                </a:solidFill>
                <a:latin typeface="Baskerville Old Face" panose="02020602080505020303" pitchFamily="18" charset="0"/>
              </a:rPr>
              <a:t>Completed Provider Application</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VIPD –Police Record Check - by provider</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Sex Offender Check – by Office of Child Care &amp; Regulatory Services</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Child Abuse Registry Check – by Office of Child Care &amp; Regulatory Services</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Virtual/Phone Interview</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Provide pictures of the home</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W-9 Form</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Completed Provider Agreement - (Office of Child Care will notify Provider of approved Agreement)</a:t>
            </a:r>
          </a:p>
          <a:p>
            <a:pPr>
              <a:lnSpc>
                <a:spcPct val="100000"/>
              </a:lnSpc>
              <a:spcBef>
                <a:spcPts val="0"/>
              </a:spcBef>
              <a:buFont typeface="Wingdings" panose="05000000000000000000" pitchFamily="2" charset="2"/>
              <a:buChar char="ü"/>
            </a:pPr>
            <a:endParaRPr lang="en-US" dirty="0">
              <a:solidFill>
                <a:schemeClr val="tx2"/>
              </a:solidFill>
              <a:latin typeface="Baskerville Old Face" panose="02020602080505020303" pitchFamily="18" charset="0"/>
            </a:endParaRPr>
          </a:p>
          <a:p>
            <a:pPr marL="0" indent="0">
              <a:buNone/>
            </a:pPr>
            <a:endParaRPr lang="en-US" dirty="0">
              <a:solidFill>
                <a:schemeClr val="tx2"/>
              </a:solidFill>
              <a:latin typeface="Baskerville Old Face" panose="02020602080505020303" pitchFamily="18" charset="0"/>
            </a:endParaRPr>
          </a:p>
          <a:p>
            <a:pPr>
              <a:buFont typeface="Wingdings" panose="05000000000000000000" pitchFamily="2" charset="2"/>
              <a:buChar char="ü"/>
            </a:pPr>
            <a:endParaRPr lang="en-US" dirty="0">
              <a:solidFill>
                <a:schemeClr val="tx2"/>
              </a:solidFill>
              <a:latin typeface="Baskerville Old Face" panose="02020602080505020303" pitchFamily="18" charset="0"/>
            </a:endParaRPr>
          </a:p>
        </p:txBody>
      </p:sp>
      <p:pic>
        <p:nvPicPr>
          <p:cNvPr id="17" name="Audio 16">
            <a:hlinkClick r:id="" action="ppaction://media"/>
            <a:extLst>
              <a:ext uri="{FF2B5EF4-FFF2-40B4-BE49-F238E27FC236}">
                <a16:creationId xmlns:a16="http://schemas.microsoft.com/office/drawing/2014/main" id="{56836BDF-A26D-492C-BEB6-153C6836230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840374242"/>
      </p:ext>
    </p:extLst>
  </p:cSld>
  <p:clrMapOvr>
    <a:masterClrMapping/>
  </p:clrMapOvr>
  <mc:AlternateContent xmlns:mc="http://schemas.openxmlformats.org/markup-compatibility/2006" xmlns:p14="http://schemas.microsoft.com/office/powerpoint/2010/main">
    <mc:Choice Requires="p14">
      <p:transition spd="med" p14:dur="700" advTm="79932">
        <p:fade/>
      </p:transition>
    </mc:Choice>
    <mc:Fallback xmlns="">
      <p:transition spd="med" advTm="799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5"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vertical)">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5"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linds(vertical)">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mph" presetSubtype="0" fill="hold" nodeType="clickEffect">
                                  <p:stCondLst>
                                    <p:cond delay="0"/>
                                  </p:stCondLst>
                                  <p:childTnLst>
                                    <p:animClr clrSpc="hsl" dir="cw">
                                      <p:cBhvr override="childStyle">
                                        <p:cTn id="30" dur="500" fill="hold"/>
                                        <p:tgtEl>
                                          <p:spTgt spid="3">
                                            <p:txEl>
                                              <p:pRg st="4" end="4"/>
                                            </p:txEl>
                                          </p:spTgt>
                                        </p:tgtEl>
                                        <p:attrNameLst>
                                          <p:attrName>style.color</p:attrName>
                                        </p:attrNameLst>
                                      </p:cBhvr>
                                      <p:by>
                                        <p:hsl h="-7200000" s="0" l="0"/>
                                      </p:by>
                                    </p:animClr>
                                    <p:animClr clrSpc="hsl" dir="cw">
                                      <p:cBhvr>
                                        <p:cTn id="31" dur="500" fill="hold"/>
                                        <p:tgtEl>
                                          <p:spTgt spid="3">
                                            <p:txEl>
                                              <p:pRg st="4" end="4"/>
                                            </p:txEl>
                                          </p:spTgt>
                                        </p:tgtEl>
                                        <p:attrNameLst>
                                          <p:attrName>fillcolor</p:attrName>
                                        </p:attrNameLst>
                                      </p:cBhvr>
                                      <p:by>
                                        <p:hsl h="-7200000" s="0" l="0"/>
                                      </p:by>
                                    </p:animClr>
                                    <p:animClr clrSpc="hsl" dir="cw">
                                      <p:cBhvr>
                                        <p:cTn id="32" dur="500" fill="hold"/>
                                        <p:tgtEl>
                                          <p:spTgt spid="3">
                                            <p:txEl>
                                              <p:pRg st="4" end="4"/>
                                            </p:txEl>
                                          </p:spTgt>
                                        </p:tgtEl>
                                        <p:attrNameLst>
                                          <p:attrName>stroke.color</p:attrName>
                                        </p:attrNameLst>
                                      </p:cBhvr>
                                      <p:by>
                                        <p:hsl h="-7200000" s="0" l="0"/>
                                      </p:by>
                                    </p:animClr>
                                    <p:set>
                                      <p:cBhvr>
                                        <p:cTn id="33" dur="500" fill="hold"/>
                                        <p:tgtEl>
                                          <p:spTgt spid="3">
                                            <p:txEl>
                                              <p:pRg st="4" end="4"/>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3" presetClass="entr" presetSubtype="5"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linds(vertic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mph" presetSubtype="0" fill="hold" nodeType="clickEffect">
                                  <p:stCondLst>
                                    <p:cond delay="0"/>
                                  </p:stCondLst>
                                  <p:childTnLst>
                                    <p:animClr clrSpc="hsl" dir="cw">
                                      <p:cBhvr override="childStyle">
                                        <p:cTn id="42" dur="500" fill="hold"/>
                                        <p:tgtEl>
                                          <p:spTgt spid="3">
                                            <p:txEl>
                                              <p:pRg st="5" end="5"/>
                                            </p:txEl>
                                          </p:spTgt>
                                        </p:tgtEl>
                                        <p:attrNameLst>
                                          <p:attrName>style.color</p:attrName>
                                        </p:attrNameLst>
                                      </p:cBhvr>
                                      <p:by>
                                        <p:hsl h="-7200000" s="0" l="0"/>
                                      </p:by>
                                    </p:animClr>
                                    <p:animClr clrSpc="hsl" dir="cw">
                                      <p:cBhvr>
                                        <p:cTn id="43" dur="500" fill="hold"/>
                                        <p:tgtEl>
                                          <p:spTgt spid="3">
                                            <p:txEl>
                                              <p:pRg st="5" end="5"/>
                                            </p:txEl>
                                          </p:spTgt>
                                        </p:tgtEl>
                                        <p:attrNameLst>
                                          <p:attrName>fillcolor</p:attrName>
                                        </p:attrNameLst>
                                      </p:cBhvr>
                                      <p:by>
                                        <p:hsl h="-7200000" s="0" l="0"/>
                                      </p:by>
                                    </p:animClr>
                                    <p:animClr clrSpc="hsl" dir="cw">
                                      <p:cBhvr>
                                        <p:cTn id="44" dur="500" fill="hold"/>
                                        <p:tgtEl>
                                          <p:spTgt spid="3">
                                            <p:txEl>
                                              <p:pRg st="5" end="5"/>
                                            </p:txEl>
                                          </p:spTgt>
                                        </p:tgtEl>
                                        <p:attrNameLst>
                                          <p:attrName>stroke.color</p:attrName>
                                        </p:attrNameLst>
                                      </p:cBhvr>
                                      <p:by>
                                        <p:hsl h="-7200000" s="0" l="0"/>
                                      </p:by>
                                    </p:animClr>
                                    <p:set>
                                      <p:cBhvr>
                                        <p:cTn id="45" dur="500" fill="hold"/>
                                        <p:tgtEl>
                                          <p:spTgt spid="3">
                                            <p:txEl>
                                              <p:pRg st="5" end="5"/>
                                            </p:txEl>
                                          </p:spTgt>
                                        </p:tgtEl>
                                        <p:attrNameLst>
                                          <p:attrName>fill.type</p:attrName>
                                        </p:attrNameLst>
                                      </p:cBhvr>
                                      <p:to>
                                        <p:strVal val="solid"/>
                                      </p:to>
                                    </p:set>
                                  </p:childTnLst>
                                </p:cTn>
                              </p:par>
                            </p:childTnLst>
                          </p:cTn>
                        </p:par>
                      </p:childTnLst>
                    </p:cTn>
                  </p:par>
                  <p:par>
                    <p:cTn id="46" fill="hold">
                      <p:stCondLst>
                        <p:cond delay="indefinite"/>
                      </p:stCondLst>
                      <p:childTnLst>
                        <p:par>
                          <p:cTn id="47" fill="hold">
                            <p:stCondLst>
                              <p:cond delay="0"/>
                            </p:stCondLst>
                            <p:childTnLst>
                              <p:par>
                                <p:cTn id="48" presetID="3" presetClass="entr" presetSubtype="5"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blinds(vertical)">
                                      <p:cBhvr>
                                        <p:cTn id="50" dur="500"/>
                                        <p:tgtEl>
                                          <p:spTgt spid="3">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5"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blinds(vertical)">
                                      <p:cBhvr>
                                        <p:cTn id="55" dur="500"/>
                                        <p:tgtEl>
                                          <p:spTgt spid="3">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5"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blinds(vertical)">
                                      <p:cBhvr>
                                        <p:cTn id="60" dur="500"/>
                                        <p:tgtEl>
                                          <p:spTgt spid="3">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5" fill="hold" grpId="0"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Effect transition="in" filter="blinds(vertical)">
                                      <p:cBhvr>
                                        <p:cTn id="65" dur="500"/>
                                        <p:tgtEl>
                                          <p:spTgt spid="3">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5"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blinds(vertical)">
                                      <p:cBhvr>
                                        <p:cTn id="70" dur="500"/>
                                        <p:tgtEl>
                                          <p:spTgt spid="3">
                                            <p:txEl>
                                              <p:pRg st="10" end="1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5" fill="hold" grpId="0" nodeType="clickEffect">
                                  <p:stCondLst>
                                    <p:cond delay="0"/>
                                  </p:stCondLst>
                                  <p:childTnLst>
                                    <p:set>
                                      <p:cBhvr>
                                        <p:cTn id="74" dur="1" fill="hold">
                                          <p:stCondLst>
                                            <p:cond delay="0"/>
                                          </p:stCondLst>
                                        </p:cTn>
                                        <p:tgtEl>
                                          <p:spTgt spid="3">
                                            <p:txEl>
                                              <p:pRg st="11" end="11"/>
                                            </p:txEl>
                                          </p:spTgt>
                                        </p:tgtEl>
                                        <p:attrNameLst>
                                          <p:attrName>style.visibility</p:attrName>
                                        </p:attrNameLst>
                                      </p:cBhvr>
                                      <p:to>
                                        <p:strVal val="visible"/>
                                      </p:to>
                                    </p:set>
                                    <p:animEffect transition="in" filter="blinds(vertical)">
                                      <p:cBhvr>
                                        <p:cTn id="75" dur="500"/>
                                        <p:tgtEl>
                                          <p:spTgt spid="3">
                                            <p:txEl>
                                              <p:pRg st="11" end="1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5" fill="hold" grpId="0" nodeType="clickEffect">
                                  <p:stCondLst>
                                    <p:cond delay="0"/>
                                  </p:stCondLst>
                                  <p:childTnLst>
                                    <p:set>
                                      <p:cBhvr>
                                        <p:cTn id="79" dur="1" fill="hold">
                                          <p:stCondLst>
                                            <p:cond delay="0"/>
                                          </p:stCondLst>
                                        </p:cTn>
                                        <p:tgtEl>
                                          <p:spTgt spid="3">
                                            <p:txEl>
                                              <p:pRg st="12" end="12"/>
                                            </p:txEl>
                                          </p:spTgt>
                                        </p:tgtEl>
                                        <p:attrNameLst>
                                          <p:attrName>style.visibility</p:attrName>
                                        </p:attrNameLst>
                                      </p:cBhvr>
                                      <p:to>
                                        <p:strVal val="visible"/>
                                      </p:to>
                                    </p:set>
                                    <p:animEffect transition="in" filter="blinds(vertical)">
                                      <p:cBhvr>
                                        <p:cTn id="8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1" fill="hold" display="0">
                  <p:stCondLst>
                    <p:cond delay="indefinite"/>
                  </p:stCondLst>
                  <p:endCondLst>
                    <p:cond evt="onStopAudio" delay="0">
                      <p:tgtEl>
                        <p:sldTgt/>
                      </p:tgtEl>
                    </p:cond>
                  </p:endCondLst>
                </p:cTn>
                <p:tgtEl>
                  <p:spTgt spid="17"/>
                </p:tgtEl>
              </p:cMediaNode>
            </p:audio>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5800FD90-E785-4354-9BDA-AD82D575C0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410083">
            <a:off x="5687105" y="905879"/>
            <a:ext cx="5167618" cy="66756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47059" y="-161743"/>
            <a:ext cx="10157354" cy="1397000"/>
          </a:xfrm>
        </p:spPr>
        <p:txBody>
          <a:bodyPr>
            <a:normAutofit/>
          </a:bodyPr>
          <a:lstStyle/>
          <a:p>
            <a:pPr algn="ctr"/>
            <a:r>
              <a:rPr lang="en-US" sz="3200" dirty="0">
                <a:latin typeface="Baskerville Old Face" panose="02020602080505020303" pitchFamily="18" charset="0"/>
              </a:rPr>
              <a:t>PAYMENT PROCESSING REQUIREMENTS</a:t>
            </a:r>
            <a:br>
              <a:rPr lang="en-US" sz="3200" dirty="0">
                <a:latin typeface="Baskerville Old Face" panose="02020602080505020303" pitchFamily="18" charset="0"/>
              </a:rPr>
            </a:br>
            <a:endParaRPr lang="en-US" sz="3200" b="1" dirty="0">
              <a:latin typeface="Baskerville Old Face" panose="02020602080505020303" pitchFamily="18" charset="0"/>
            </a:endParaRPr>
          </a:p>
        </p:txBody>
      </p:sp>
      <p:pic>
        <p:nvPicPr>
          <p:cNvPr id="5" name="Picture 4" descr="Text&#10;&#10;Description automatically generated">
            <a:extLst>
              <a:ext uri="{FF2B5EF4-FFF2-40B4-BE49-F238E27FC236}">
                <a16:creationId xmlns:a16="http://schemas.microsoft.com/office/drawing/2014/main" id="{DC73864E-4214-4523-8B53-B3109E4E43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45366">
            <a:off x="450525" y="3996812"/>
            <a:ext cx="6477048" cy="2663245"/>
          </a:xfrm>
          <a:prstGeom prst="rect">
            <a:avLst/>
          </a:prstGeom>
          <a:effectLst>
            <a:outerShdw blurRad="50800" dist="50800" dir="5400000" algn="ctr" rotWithShape="0">
              <a:srgbClr val="000000">
                <a:alpha val="43000"/>
              </a:srgbClr>
            </a:outerShdw>
          </a:effectLst>
        </p:spPr>
      </p:pic>
      <p:sp>
        <p:nvSpPr>
          <p:cNvPr id="3" name="Content Placeholder 2"/>
          <p:cNvSpPr>
            <a:spLocks noGrp="1"/>
          </p:cNvSpPr>
          <p:nvPr>
            <p:ph idx="1"/>
          </p:nvPr>
        </p:nvSpPr>
        <p:spPr>
          <a:xfrm>
            <a:off x="684212" y="1235256"/>
            <a:ext cx="6516000" cy="2880000"/>
          </a:xfrm>
        </p:spPr>
        <p:txBody>
          <a:bodyPr>
            <a:normAutofit lnSpcReduction="10000"/>
          </a:bodyPr>
          <a:lstStyle/>
          <a:p>
            <a:pPr>
              <a:buFont typeface="Wingdings" panose="05000000000000000000" pitchFamily="2" charset="2"/>
              <a:buChar char="ü"/>
            </a:pPr>
            <a:r>
              <a:rPr lang="en-US" b="1" dirty="0">
                <a:solidFill>
                  <a:schemeClr val="tx2"/>
                </a:solidFill>
                <a:latin typeface="Baskerville Old Face" panose="02020602080505020303" pitchFamily="18" charset="0"/>
              </a:rPr>
              <a:t>Provider Agreement</a:t>
            </a:r>
          </a:p>
          <a:p>
            <a:pPr>
              <a:buFont typeface="Wingdings" panose="05000000000000000000" pitchFamily="2" charset="2"/>
              <a:buChar char="ü"/>
            </a:pPr>
            <a:r>
              <a:rPr lang="en-US" b="1" dirty="0">
                <a:solidFill>
                  <a:schemeClr val="tx2"/>
                </a:solidFill>
                <a:latin typeface="Baskerville Old Face" panose="02020602080505020303" pitchFamily="18" charset="0"/>
              </a:rPr>
              <a:t>Completed ACH document/blank check</a:t>
            </a:r>
          </a:p>
          <a:p>
            <a:pPr>
              <a:buFont typeface="Wingdings" panose="05000000000000000000" pitchFamily="2" charset="2"/>
              <a:buChar char="ü"/>
            </a:pPr>
            <a:r>
              <a:rPr lang="en-US" b="1" dirty="0">
                <a:solidFill>
                  <a:schemeClr val="tx2"/>
                </a:solidFill>
                <a:latin typeface="Baskerville Old Face" panose="02020602080505020303" pitchFamily="18" charset="0"/>
              </a:rPr>
              <a:t>Vouchers</a:t>
            </a:r>
          </a:p>
          <a:p>
            <a:pPr lvl="1">
              <a:buFont typeface="Wingdings" panose="05000000000000000000" pitchFamily="2" charset="2"/>
              <a:buChar char="§"/>
            </a:pPr>
            <a:r>
              <a:rPr lang="en-US" b="1" dirty="0">
                <a:latin typeface="Baskerville Old Face" panose="02020602080505020303" pitchFamily="18" charset="0"/>
              </a:rPr>
              <a:t>must be signed and dated by both client and provider, and must not exceed the 90 days of the valued period.</a:t>
            </a:r>
            <a:endParaRPr lang="en-US" b="1" dirty="0">
              <a:solidFill>
                <a:schemeClr val="tx2"/>
              </a:solidFill>
              <a:latin typeface="Baskerville Old Face" panose="02020602080505020303" pitchFamily="18" charset="0"/>
            </a:endParaRPr>
          </a:p>
          <a:p>
            <a:pPr>
              <a:buFont typeface="Wingdings" panose="05000000000000000000" pitchFamily="2" charset="2"/>
              <a:buChar char="ü"/>
            </a:pPr>
            <a:r>
              <a:rPr lang="en-US" b="1" dirty="0">
                <a:solidFill>
                  <a:schemeClr val="tx2"/>
                </a:solidFill>
                <a:latin typeface="Baskerville Old Face" panose="02020602080505020303" pitchFamily="18" charset="0"/>
              </a:rPr>
              <a:t>Monthly Invoices</a:t>
            </a:r>
          </a:p>
          <a:p>
            <a:endParaRPr lang="en-US" dirty="0">
              <a:solidFill>
                <a:schemeClr val="tx2"/>
              </a:solidFill>
            </a:endParaRPr>
          </a:p>
        </p:txBody>
      </p:sp>
      <p:sp>
        <p:nvSpPr>
          <p:cNvPr id="7" name="TextBox 6">
            <a:extLst>
              <a:ext uri="{FF2B5EF4-FFF2-40B4-BE49-F238E27FC236}">
                <a16:creationId xmlns:a16="http://schemas.microsoft.com/office/drawing/2014/main" id="{DD4926C7-34B5-4815-9067-208FB76AD98D}"/>
              </a:ext>
            </a:extLst>
          </p:cNvPr>
          <p:cNvSpPr txBox="1"/>
          <p:nvPr/>
        </p:nvSpPr>
        <p:spPr>
          <a:xfrm>
            <a:off x="891967" y="1008282"/>
            <a:ext cx="10249799" cy="3970318"/>
          </a:xfrm>
          <a:prstGeom prst="rect">
            <a:avLst/>
          </a:prstGeom>
          <a:solidFill>
            <a:schemeClr val="bg1"/>
          </a:solidFill>
        </p:spPr>
        <p:txBody>
          <a:bodyPr wrap="square">
            <a:spAutoFit/>
          </a:bodyPr>
          <a:lstStyle/>
          <a:p>
            <a:pPr marL="0" indent="0">
              <a:lnSpc>
                <a:spcPct val="100000"/>
              </a:lnSpc>
              <a:spcBef>
                <a:spcPts val="0"/>
              </a:spcBef>
              <a:buNone/>
            </a:pPr>
            <a:r>
              <a:rPr lang="en-US" sz="2800" b="1" dirty="0">
                <a:solidFill>
                  <a:srgbClr val="FF0000"/>
                </a:solidFill>
                <a:latin typeface="Baskerville Old Face" panose="02020602080505020303" pitchFamily="18" charset="0"/>
              </a:rPr>
              <a:t>INVOICE(S): </a:t>
            </a:r>
            <a:r>
              <a:rPr lang="en-US" sz="2800" b="1" dirty="0">
                <a:solidFill>
                  <a:schemeClr val="tx2"/>
                </a:solidFill>
                <a:latin typeface="Baskerville Old Face" panose="02020602080505020303" pitchFamily="18" charset="0"/>
              </a:rPr>
              <a:t>The invoice must include </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an unduplicated invoice number</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official name of the provider (business name on W-9)</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mailing address (</a:t>
            </a:r>
            <a:r>
              <a:rPr lang="en-US" sz="2800" b="1">
                <a:solidFill>
                  <a:schemeClr val="tx2"/>
                </a:solidFill>
                <a:latin typeface="Baskerville Old Face" panose="02020602080505020303" pitchFamily="18" charset="0"/>
              </a:rPr>
              <a:t>MUST MATCH ADDRESS </a:t>
            </a:r>
            <a:r>
              <a:rPr lang="en-US" sz="2800" b="1" dirty="0">
                <a:solidFill>
                  <a:schemeClr val="tx2"/>
                </a:solidFill>
                <a:latin typeface="Baskerville Old Face" panose="02020602080505020303" pitchFamily="18" charset="0"/>
              </a:rPr>
              <a:t>ON W-9)</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phone number</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name of the child(ren) services were provided for during the month</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total number of children included on invoice</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total dollar amount of charges on the invoice</a:t>
            </a:r>
          </a:p>
          <a:p>
            <a:pPr>
              <a:lnSpc>
                <a:spcPct val="100000"/>
              </a:lnSpc>
              <a:spcBef>
                <a:spcPts val="0"/>
              </a:spcBef>
              <a:buFont typeface="Wingdings" panose="05000000000000000000" pitchFamily="2" charset="2"/>
              <a:buChar char="ü"/>
            </a:pPr>
            <a:r>
              <a:rPr lang="en-US" sz="2800" b="1" dirty="0">
                <a:solidFill>
                  <a:schemeClr val="tx2"/>
                </a:solidFill>
                <a:latin typeface="Baskerville Old Face" panose="02020602080505020303" pitchFamily="18" charset="0"/>
              </a:rPr>
              <a:t>provider signature</a:t>
            </a:r>
          </a:p>
        </p:txBody>
      </p:sp>
      <p:pic>
        <p:nvPicPr>
          <p:cNvPr id="19" name="Audio 18">
            <a:hlinkClick r:id="" action="ppaction://media"/>
            <a:extLst>
              <a:ext uri="{FF2B5EF4-FFF2-40B4-BE49-F238E27FC236}">
                <a16:creationId xmlns:a16="http://schemas.microsoft.com/office/drawing/2014/main" id="{28EC611E-5E48-445B-B52F-0A5AB6FF222E}"/>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310570406"/>
      </p:ext>
    </p:extLst>
  </p:cSld>
  <p:clrMapOvr>
    <a:masterClrMapping/>
  </p:clrMapOvr>
  <mc:AlternateContent xmlns:mc="http://schemas.openxmlformats.org/markup-compatibility/2006" xmlns:p14="http://schemas.microsoft.com/office/powerpoint/2010/main">
    <mc:Choice Requires="p14">
      <p:transition spd="med" p14:dur="700" advTm="72456">
        <p:fade/>
      </p:transition>
    </mc:Choice>
    <mc:Fallback xmlns="">
      <p:transition spd="med" advTm="724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30" presetClass="emph" presetSubtype="0" fill="hold" nodeType="clickEffect">
                                  <p:stCondLst>
                                    <p:cond delay="0"/>
                                  </p:stCondLst>
                                  <p:childTnLst>
                                    <p:animClr clrSpc="hsl" dir="cw">
                                      <p:cBhvr override="childStyle">
                                        <p:cTn id="32" dur="500" fill="hold"/>
                                        <p:tgtEl>
                                          <p:spTgt spid="3">
                                            <p:txEl>
                                              <p:pRg st="3" end="3"/>
                                            </p:txEl>
                                          </p:spTgt>
                                        </p:tgtEl>
                                        <p:attrNameLst>
                                          <p:attrName>style.color</p:attrName>
                                        </p:attrNameLst>
                                      </p:cBhvr>
                                      <p:by>
                                        <p:hsl h="0" s="12549" l="25098"/>
                                      </p:by>
                                    </p:animClr>
                                    <p:animClr clrSpc="hsl" dir="cw">
                                      <p:cBhvr>
                                        <p:cTn id="33" dur="500" fill="hold"/>
                                        <p:tgtEl>
                                          <p:spTgt spid="3">
                                            <p:txEl>
                                              <p:pRg st="3" end="3"/>
                                            </p:txEl>
                                          </p:spTgt>
                                        </p:tgtEl>
                                        <p:attrNameLst>
                                          <p:attrName>fillcolor</p:attrName>
                                        </p:attrNameLst>
                                      </p:cBhvr>
                                      <p:by>
                                        <p:hsl h="0" s="12549" l="25098"/>
                                      </p:by>
                                    </p:animClr>
                                    <p:animClr clrSpc="hsl" dir="cw">
                                      <p:cBhvr>
                                        <p:cTn id="34" dur="500" fill="hold"/>
                                        <p:tgtEl>
                                          <p:spTgt spid="3">
                                            <p:txEl>
                                              <p:pRg st="3" end="3"/>
                                            </p:txEl>
                                          </p:spTgt>
                                        </p:tgtEl>
                                        <p:attrNameLst>
                                          <p:attrName>stroke.color</p:attrName>
                                        </p:attrNameLst>
                                      </p:cBhvr>
                                      <p:by>
                                        <p:hsl h="0" s="12549" l="25098"/>
                                      </p:by>
                                    </p:animClr>
                                    <p:set>
                                      <p:cBhvr>
                                        <p:cTn id="35" dur="500" fill="hold"/>
                                        <p:tgtEl>
                                          <p:spTgt spid="3">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050"/>
                                        </p:tgtEl>
                                        <p:attrNameLst>
                                          <p:attrName>style.visibility</p:attrName>
                                        </p:attrNameLst>
                                      </p:cBhvr>
                                      <p:to>
                                        <p:strVal val="visible"/>
                                      </p:to>
                                    </p:set>
                                    <p:anim calcmode="lin" valueType="num">
                                      <p:cBhvr additive="base">
                                        <p:cTn id="44" dur="500" fill="hold"/>
                                        <p:tgtEl>
                                          <p:spTgt spid="2050"/>
                                        </p:tgtEl>
                                        <p:attrNameLst>
                                          <p:attrName>ppt_x</p:attrName>
                                        </p:attrNameLst>
                                      </p:cBhvr>
                                      <p:tavLst>
                                        <p:tav tm="0">
                                          <p:val>
                                            <p:strVal val="#ppt_x"/>
                                          </p:val>
                                        </p:tav>
                                        <p:tav tm="100000">
                                          <p:val>
                                            <p:strVal val="#ppt_x"/>
                                          </p:val>
                                        </p:tav>
                                      </p:tavLst>
                                    </p:anim>
                                    <p:anim calcmode="lin" valueType="num">
                                      <p:cBhvr additive="base">
                                        <p:cTn id="45"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1"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p:cTn id="50" dur="1000" fill="hold"/>
                                        <p:tgtEl>
                                          <p:spTgt spid="7"/>
                                        </p:tgtEl>
                                        <p:attrNameLst>
                                          <p:attrName>ppt_w</p:attrName>
                                        </p:attrNameLst>
                                      </p:cBhvr>
                                      <p:tavLst>
                                        <p:tav tm="0">
                                          <p:val>
                                            <p:fltVal val="0"/>
                                          </p:val>
                                        </p:tav>
                                        <p:tav tm="100000">
                                          <p:val>
                                            <p:strVal val="#ppt_w"/>
                                          </p:val>
                                        </p:tav>
                                      </p:tavLst>
                                    </p:anim>
                                    <p:anim calcmode="lin" valueType="num">
                                      <p:cBhvr>
                                        <p:cTn id="51" dur="1000" fill="hold"/>
                                        <p:tgtEl>
                                          <p:spTgt spid="7"/>
                                        </p:tgtEl>
                                        <p:attrNameLst>
                                          <p:attrName>ppt_h</p:attrName>
                                        </p:attrNameLst>
                                      </p:cBhvr>
                                      <p:tavLst>
                                        <p:tav tm="0">
                                          <p:val>
                                            <p:fltVal val="0"/>
                                          </p:val>
                                        </p:tav>
                                        <p:tav tm="100000">
                                          <p:val>
                                            <p:strVal val="#ppt_h"/>
                                          </p:val>
                                        </p:tav>
                                      </p:tavLst>
                                    </p:anim>
                                    <p:anim calcmode="lin" valueType="num">
                                      <p:cBhvr>
                                        <p:cTn id="52" dur="1000" fill="hold"/>
                                        <p:tgtEl>
                                          <p:spTgt spid="7"/>
                                        </p:tgtEl>
                                        <p:attrNameLst>
                                          <p:attrName>style.rotation</p:attrName>
                                        </p:attrNameLst>
                                      </p:cBhvr>
                                      <p:tavLst>
                                        <p:tav tm="0">
                                          <p:val>
                                            <p:fltVal val="90"/>
                                          </p:val>
                                        </p:tav>
                                        <p:tav tm="100000">
                                          <p:val>
                                            <p:fltVal val="0"/>
                                          </p:val>
                                        </p:tav>
                                      </p:tavLst>
                                    </p:anim>
                                    <p:animEffect transition="in" filter="fade">
                                      <p:cBhvr>
                                        <p:cTn id="53" dur="10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mph" presetSubtype="2" fill="hold" grpId="0" nodeType="clickEffect">
                                  <p:stCondLst>
                                    <p:cond delay="0"/>
                                  </p:stCondLst>
                                  <p:childTnLst>
                                    <p:animClr clrSpc="rgb" dir="cw">
                                      <p:cBhvr override="childStyle">
                                        <p:cTn id="57" dur="2000" fill="hold"/>
                                        <p:tgtEl>
                                          <p:spTgt spid="7"/>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8" fill="hold" display="0">
                  <p:stCondLst>
                    <p:cond delay="indefinite"/>
                  </p:stCondLst>
                  <p:endCondLst>
                    <p:cond evt="onStopAudio" delay="0">
                      <p:tgtEl>
                        <p:sldTgt/>
                      </p:tgtEl>
                    </p:cond>
                  </p:endCondLst>
                </p:cTn>
                <p:tgtEl>
                  <p:spTgt spid="19"/>
                </p:tgtEl>
              </p:cMediaNode>
            </p:audio>
          </p:childTnLst>
        </p:cTn>
      </p:par>
    </p:tnLst>
    <p:bldLst>
      <p:bldP spid="3" grpId="0" uiExpand="1" build="p"/>
      <p:bldP spid="7" grpId="0" animBg="1"/>
      <p:bldP spid="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324A6-6F09-477E-AEE2-BA045CA5E1B5}"/>
              </a:ext>
            </a:extLst>
          </p:cNvPr>
          <p:cNvSpPr>
            <a:spLocks noGrp="1"/>
          </p:cNvSpPr>
          <p:nvPr>
            <p:ph type="title"/>
          </p:nvPr>
        </p:nvSpPr>
        <p:spPr/>
        <p:txBody>
          <a:bodyPr>
            <a:normAutofit/>
          </a:bodyPr>
          <a:lstStyle/>
          <a:p>
            <a:pPr algn="ctr"/>
            <a:r>
              <a:rPr lang="en-US" sz="3200" b="1" dirty="0">
                <a:latin typeface="Baskerville Old Face" panose="02020602080505020303" pitchFamily="18" charset="0"/>
              </a:rPr>
              <a:t>PAYMENT PROCESSING REQUIREMENTS CONTINUED</a:t>
            </a:r>
          </a:p>
        </p:txBody>
      </p:sp>
      <p:sp>
        <p:nvSpPr>
          <p:cNvPr id="3" name="Content Placeholder 2">
            <a:extLst>
              <a:ext uri="{FF2B5EF4-FFF2-40B4-BE49-F238E27FC236}">
                <a16:creationId xmlns:a16="http://schemas.microsoft.com/office/drawing/2014/main" id="{086DC946-209B-4D69-B3FC-C763BF528355}"/>
              </a:ext>
            </a:extLst>
          </p:cNvPr>
          <p:cNvSpPr>
            <a:spLocks noGrp="1"/>
          </p:cNvSpPr>
          <p:nvPr>
            <p:ph idx="1"/>
          </p:nvPr>
        </p:nvSpPr>
        <p:spPr>
          <a:xfrm>
            <a:off x="1117309" y="2362200"/>
            <a:ext cx="10157354" cy="1143000"/>
          </a:xfrm>
        </p:spPr>
        <p:txBody>
          <a:bodyPr>
            <a:normAutofit/>
          </a:bodyPr>
          <a:lstStyle/>
          <a:p>
            <a:pPr marL="0" indent="0" algn="ctr">
              <a:buNone/>
            </a:pPr>
            <a:r>
              <a:rPr lang="en-US" b="1" dirty="0">
                <a:solidFill>
                  <a:schemeClr val="tx2"/>
                </a:solidFill>
                <a:latin typeface="Baskerville Old Face" panose="02020602080505020303" pitchFamily="18" charset="0"/>
              </a:rPr>
              <a:t>SUBMIT VOUCHERS AND INVOICES MONTHLY </a:t>
            </a:r>
          </a:p>
          <a:p>
            <a:pPr marL="0" indent="0" algn="ctr">
              <a:buNone/>
            </a:pPr>
            <a:r>
              <a:rPr lang="en-US" b="1" dirty="0">
                <a:solidFill>
                  <a:schemeClr val="tx2"/>
                </a:solidFill>
                <a:latin typeface="Baskerville Old Face" panose="02020602080505020303" pitchFamily="18" charset="0"/>
              </a:rPr>
              <a:t>BY THE 5</a:t>
            </a:r>
            <a:r>
              <a:rPr lang="en-US" b="1" baseline="30000" dirty="0">
                <a:solidFill>
                  <a:schemeClr val="tx2"/>
                </a:solidFill>
                <a:latin typeface="Baskerville Old Face" panose="02020602080505020303" pitchFamily="18" charset="0"/>
              </a:rPr>
              <a:t>TH</a:t>
            </a:r>
            <a:r>
              <a:rPr lang="en-US" b="1" dirty="0">
                <a:solidFill>
                  <a:schemeClr val="tx2"/>
                </a:solidFill>
                <a:latin typeface="Baskerville Old Face" panose="02020602080505020303" pitchFamily="18" charset="0"/>
              </a:rPr>
              <a:t> OF THE FOLLOWING MONTH</a:t>
            </a:r>
          </a:p>
        </p:txBody>
      </p:sp>
      <p:pic>
        <p:nvPicPr>
          <p:cNvPr id="5" name="Audio 4">
            <a:hlinkClick r:id="" action="ppaction://media"/>
            <a:extLst>
              <a:ext uri="{FF2B5EF4-FFF2-40B4-BE49-F238E27FC236}">
                <a16:creationId xmlns:a16="http://schemas.microsoft.com/office/drawing/2014/main" id="{3B7C30E8-9DA2-45DE-9EFB-69A7D2F73FA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3757379361"/>
      </p:ext>
    </p:extLst>
  </p:cSld>
  <p:clrMapOvr>
    <a:masterClrMapping/>
  </p:clrMapOvr>
  <mc:AlternateContent xmlns:mc="http://schemas.openxmlformats.org/markup-compatibility/2006" xmlns:p14="http://schemas.microsoft.com/office/powerpoint/2010/main">
    <mc:Choice Requires="p14">
      <p:transition spd="med" p14:dur="700" advTm="12710">
        <p:fade/>
      </p:transition>
    </mc:Choice>
    <mc:Fallback xmlns="">
      <p:transition spd="med" advTm="127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7D65E8-4608-4896-9D71-1C7C48DEBE77}"/>
              </a:ext>
            </a:extLst>
          </p:cNvPr>
          <p:cNvSpPr>
            <a:spLocks noGrp="1"/>
          </p:cNvSpPr>
          <p:nvPr>
            <p:ph type="title"/>
          </p:nvPr>
        </p:nvSpPr>
        <p:spPr>
          <a:xfrm>
            <a:off x="836612" y="2362200"/>
            <a:ext cx="10156825" cy="1397000"/>
          </a:xfrm>
        </p:spPr>
        <p:txBody>
          <a:bodyPr>
            <a:normAutofit fontScale="90000"/>
          </a:bodyPr>
          <a:lstStyle/>
          <a:p>
            <a:pPr algn="ctr"/>
            <a:r>
              <a:rPr lang="en-US" sz="5400" dirty="0">
                <a:latin typeface="Baskerville Old Face" panose="02020602080505020303" pitchFamily="18" charset="0"/>
              </a:rPr>
              <a:t>Formal Providers also called</a:t>
            </a:r>
            <a:br>
              <a:rPr lang="en-US" sz="5400" dirty="0">
                <a:latin typeface="Baskerville Old Face" panose="02020602080505020303" pitchFamily="18" charset="0"/>
              </a:rPr>
            </a:br>
            <a:r>
              <a:rPr lang="en-US" sz="5400" dirty="0">
                <a:latin typeface="Baskerville Old Face" panose="02020602080505020303" pitchFamily="18" charset="0"/>
              </a:rPr>
              <a:t>Child Care Providers</a:t>
            </a:r>
            <a:endParaRPr lang="en-US" sz="5400" b="1" dirty="0">
              <a:latin typeface="Baskerville Old Face" panose="02020602080505020303" pitchFamily="18" charset="0"/>
            </a:endParaRPr>
          </a:p>
        </p:txBody>
      </p:sp>
      <p:pic>
        <p:nvPicPr>
          <p:cNvPr id="6" name="Audio 5">
            <a:hlinkClick r:id="" action="ppaction://media"/>
            <a:extLst>
              <a:ext uri="{FF2B5EF4-FFF2-40B4-BE49-F238E27FC236}">
                <a16:creationId xmlns:a16="http://schemas.microsoft.com/office/drawing/2014/main" id="{5104565C-1251-45AA-A3F8-FC1C4F7F79C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0025" y="6299200"/>
            <a:ext cx="406400" cy="406400"/>
          </a:xfrm>
          <a:prstGeom prst="rect">
            <a:avLst/>
          </a:prstGeom>
        </p:spPr>
      </p:pic>
    </p:spTree>
    <p:extLst>
      <p:ext uri="{BB962C8B-B14F-4D97-AF65-F5344CB8AC3E}">
        <p14:creationId xmlns:p14="http://schemas.microsoft.com/office/powerpoint/2010/main" val="2377563531"/>
      </p:ext>
    </p:extLst>
  </p:cSld>
  <p:clrMapOvr>
    <a:masterClrMapping/>
  </p:clrMapOvr>
  <mc:AlternateContent xmlns:mc="http://schemas.openxmlformats.org/markup-compatibility/2006" xmlns:p14="http://schemas.microsoft.com/office/powerpoint/2010/main">
    <mc:Choice Requires="p14">
      <p:transition spd="med" p14:dur="700" advTm="7882">
        <p:fade/>
      </p:transition>
    </mc:Choice>
    <mc:Fallback xmlns="">
      <p:transition spd="med" advTm="78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228600"/>
            <a:ext cx="10157354" cy="736600"/>
          </a:xfrm>
        </p:spPr>
        <p:txBody>
          <a:bodyPr anchor="t" anchorCtr="1">
            <a:normAutofit/>
          </a:bodyPr>
          <a:lstStyle/>
          <a:p>
            <a:pPr algn="ctr"/>
            <a:r>
              <a:rPr lang="en-US" sz="3200" b="1" dirty="0">
                <a:latin typeface="Baskerville Old Face" panose="02020602080505020303" pitchFamily="18" charset="0"/>
              </a:rPr>
              <a:t>Child Care Provider Subsidy Required Documents </a:t>
            </a:r>
            <a:endParaRPr lang="en-US" sz="3200" b="1" dirty="0">
              <a:solidFill>
                <a:schemeClr val="tx1"/>
              </a:solidFill>
              <a:latin typeface="Baskerville Old Face" panose="02020602080505020303" pitchFamily="18" charset="0"/>
            </a:endParaRPr>
          </a:p>
        </p:txBody>
      </p:sp>
      <p:sp>
        <p:nvSpPr>
          <p:cNvPr id="3" name="Content Placeholder 2"/>
          <p:cNvSpPr>
            <a:spLocks noGrp="1"/>
          </p:cNvSpPr>
          <p:nvPr>
            <p:ph idx="1"/>
          </p:nvPr>
        </p:nvSpPr>
        <p:spPr>
          <a:xfrm>
            <a:off x="1141412" y="965201"/>
            <a:ext cx="10157354" cy="5664200"/>
          </a:xfrm>
        </p:spPr>
        <p:txBody>
          <a:bodyPr>
            <a:normAutofit lnSpcReduction="10000"/>
          </a:bodyPr>
          <a:lstStyle/>
          <a:p>
            <a:pPr>
              <a:buFont typeface="Wingdings" panose="05000000000000000000" pitchFamily="2" charset="2"/>
              <a:buChar char="ü"/>
            </a:pPr>
            <a:r>
              <a:rPr lang="en-US" b="1" dirty="0">
                <a:solidFill>
                  <a:schemeClr val="tx2"/>
                </a:solidFill>
                <a:latin typeface="Baskerville Old Face" panose="02020602080505020303" pitchFamily="18" charset="0"/>
              </a:rPr>
              <a:t>Completed Provider Agreement</a:t>
            </a:r>
          </a:p>
          <a:p>
            <a:pPr>
              <a:buFont typeface="Wingdings" panose="05000000000000000000" pitchFamily="2" charset="2"/>
              <a:buChar char="ü"/>
            </a:pPr>
            <a:r>
              <a:rPr lang="en-US" b="1" dirty="0">
                <a:solidFill>
                  <a:schemeClr val="tx2"/>
                </a:solidFill>
                <a:latin typeface="Baskerville Old Face" panose="02020602080505020303" pitchFamily="18" charset="0"/>
              </a:rPr>
              <a:t>Department of Human Services License (s)</a:t>
            </a:r>
          </a:p>
          <a:p>
            <a:pPr>
              <a:buFont typeface="Wingdings" panose="05000000000000000000" pitchFamily="2" charset="2"/>
              <a:buChar char="ü"/>
            </a:pPr>
            <a:r>
              <a:rPr lang="en-US" b="1" dirty="0">
                <a:solidFill>
                  <a:schemeClr val="tx2"/>
                </a:solidFill>
                <a:latin typeface="Baskerville Old Face" panose="02020602080505020303" pitchFamily="18" charset="0"/>
              </a:rPr>
              <a:t>Health Inspection Certificate –Current</a:t>
            </a:r>
            <a:r>
              <a:rPr lang="en-US" b="1" dirty="0">
                <a:solidFill>
                  <a:schemeClr val="tx2"/>
                </a:solidFill>
                <a:highlight>
                  <a:srgbClr val="FFFF00"/>
                </a:highlight>
                <a:latin typeface="Baskerville Old Face" panose="02020602080505020303" pitchFamily="18" charset="0"/>
              </a:rPr>
              <a:t> </a:t>
            </a:r>
          </a:p>
          <a:p>
            <a:pPr>
              <a:buFont typeface="Wingdings" panose="05000000000000000000" pitchFamily="2" charset="2"/>
              <a:buChar char="ü"/>
            </a:pPr>
            <a:r>
              <a:rPr lang="en-US" b="1" dirty="0">
                <a:solidFill>
                  <a:schemeClr val="tx2"/>
                </a:solidFill>
                <a:latin typeface="Baskerville Old Face" panose="02020602080505020303" pitchFamily="18" charset="0"/>
              </a:rPr>
              <a:t>Fire Inspection Certificate – Current</a:t>
            </a:r>
          </a:p>
          <a:p>
            <a:pPr>
              <a:buFont typeface="Wingdings" panose="05000000000000000000" pitchFamily="2" charset="2"/>
              <a:buChar char="ü"/>
            </a:pPr>
            <a:r>
              <a:rPr lang="en-US" b="1" dirty="0">
                <a:solidFill>
                  <a:schemeClr val="tx2"/>
                </a:solidFill>
                <a:latin typeface="Baskerville Old Face" panose="02020602080505020303" pitchFamily="18" charset="0"/>
              </a:rPr>
              <a:t>SAM.GOV Registration – Current</a:t>
            </a:r>
          </a:p>
          <a:p>
            <a:pPr>
              <a:buFont typeface="Wingdings" panose="05000000000000000000" pitchFamily="2" charset="2"/>
              <a:buChar char="ü"/>
            </a:pPr>
            <a:r>
              <a:rPr lang="en-US" b="1" dirty="0">
                <a:solidFill>
                  <a:schemeClr val="tx2"/>
                </a:solidFill>
                <a:latin typeface="Baskerville Old Face" panose="02020602080505020303" pitchFamily="18" charset="0"/>
              </a:rPr>
              <a:t>Letter of Good Standing</a:t>
            </a:r>
          </a:p>
          <a:p>
            <a:pPr>
              <a:buFont typeface="Wingdings" panose="05000000000000000000" pitchFamily="2" charset="2"/>
              <a:buChar char="ü"/>
            </a:pPr>
            <a:r>
              <a:rPr lang="en-US" b="1" dirty="0">
                <a:solidFill>
                  <a:schemeClr val="tx2"/>
                </a:solidFill>
                <a:latin typeface="Baskerville Old Face" panose="02020602080505020303" pitchFamily="18" charset="0"/>
              </a:rPr>
              <a:t>Updated Rate Sheet</a:t>
            </a:r>
          </a:p>
          <a:p>
            <a:pPr>
              <a:buFont typeface="Wingdings" panose="05000000000000000000" pitchFamily="2" charset="2"/>
              <a:buChar char="ü"/>
            </a:pPr>
            <a:r>
              <a:rPr lang="en-US" b="1" dirty="0">
                <a:solidFill>
                  <a:schemeClr val="tx2"/>
                </a:solidFill>
                <a:latin typeface="Baskerville Old Face" panose="02020602080505020303" pitchFamily="18" charset="0"/>
              </a:rPr>
              <a:t>W-9 Form – Completed</a:t>
            </a:r>
          </a:p>
          <a:p>
            <a:pPr>
              <a:buFont typeface="Wingdings" panose="05000000000000000000" pitchFamily="2" charset="2"/>
              <a:buChar char="ü"/>
            </a:pPr>
            <a:r>
              <a:rPr lang="en-US" b="1" dirty="0">
                <a:solidFill>
                  <a:schemeClr val="tx2"/>
                </a:solidFill>
                <a:latin typeface="Baskerville Old Face" panose="02020602080505020303" pitchFamily="18" charset="0"/>
              </a:rPr>
              <a:t>Operational Schedule or School Calendar</a:t>
            </a:r>
          </a:p>
          <a:p>
            <a:pPr>
              <a:buFont typeface="Wingdings" panose="05000000000000000000" pitchFamily="2" charset="2"/>
              <a:buChar char="ü"/>
            </a:pPr>
            <a:r>
              <a:rPr lang="en-US" b="1" dirty="0">
                <a:solidFill>
                  <a:schemeClr val="tx2"/>
                </a:solidFill>
                <a:latin typeface="Baskerville Old Face" panose="02020602080505020303" pitchFamily="18" charset="0"/>
              </a:rPr>
              <a:t>School/Student Accident Insurance </a:t>
            </a:r>
          </a:p>
        </p:txBody>
      </p:sp>
      <p:pic>
        <p:nvPicPr>
          <p:cNvPr id="18" name="Audio 17">
            <a:hlinkClick r:id="" action="ppaction://media"/>
            <a:extLst>
              <a:ext uri="{FF2B5EF4-FFF2-40B4-BE49-F238E27FC236}">
                <a16:creationId xmlns:a16="http://schemas.microsoft.com/office/drawing/2014/main" id="{1C9CF343-34C7-4708-87F6-F59DB94A43A0}"/>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1917223987"/>
      </p:ext>
    </p:extLst>
  </p:cSld>
  <p:clrMapOvr>
    <a:masterClrMapping/>
  </p:clrMapOvr>
  <mc:AlternateContent xmlns:mc="http://schemas.openxmlformats.org/markup-compatibility/2006" xmlns:p14="http://schemas.microsoft.com/office/powerpoint/2010/main">
    <mc:Choice Requires="p14">
      <p:transition spd="med" p14:dur="700" advTm="69948">
        <p:fade/>
      </p:transition>
    </mc:Choice>
    <mc:Fallback xmlns="">
      <p:transition spd="med" advTm="6994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5"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5"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vertic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5"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5"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vertical)">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5"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vertical)">
                                      <p:cBhvr>
                                        <p:cTn id="41" dur="5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5"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vertical)">
                                      <p:cBhvr>
                                        <p:cTn id="46" dur="5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5"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vertical)">
                                      <p:cBhvr>
                                        <p:cTn id="51" dur="5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5"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vertical)">
                                      <p:cBhvr>
                                        <p:cTn id="5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18"/>
                </p:tgtEl>
              </p:cMediaNode>
            </p:audio>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6418-01C4-41BF-B849-E160CDF73C38}"/>
              </a:ext>
            </a:extLst>
          </p:cNvPr>
          <p:cNvSpPr>
            <a:spLocks noGrp="1"/>
          </p:cNvSpPr>
          <p:nvPr>
            <p:ph type="title"/>
          </p:nvPr>
        </p:nvSpPr>
        <p:spPr>
          <a:xfrm>
            <a:off x="1117309" y="76200"/>
            <a:ext cx="10157354" cy="684000"/>
          </a:xfrm>
        </p:spPr>
        <p:txBody>
          <a:bodyPr>
            <a:normAutofit/>
          </a:bodyPr>
          <a:lstStyle/>
          <a:p>
            <a:pPr algn="ctr"/>
            <a:r>
              <a:rPr lang="en-US" sz="3200" b="1" dirty="0">
                <a:latin typeface="Baskerville Old Face" panose="02020602080505020303" pitchFamily="18" charset="0"/>
              </a:rPr>
              <a:t>PAYMENT PROCESSING REQUIREMENTS</a:t>
            </a:r>
          </a:p>
        </p:txBody>
      </p:sp>
      <p:sp>
        <p:nvSpPr>
          <p:cNvPr id="3" name="Content Placeholder 2">
            <a:extLst>
              <a:ext uri="{FF2B5EF4-FFF2-40B4-BE49-F238E27FC236}">
                <a16:creationId xmlns:a16="http://schemas.microsoft.com/office/drawing/2014/main" id="{78A3CA15-EFAB-42FA-AEAE-87E6B86D3138}"/>
              </a:ext>
            </a:extLst>
          </p:cNvPr>
          <p:cNvSpPr>
            <a:spLocks noGrp="1"/>
          </p:cNvSpPr>
          <p:nvPr>
            <p:ph idx="1"/>
          </p:nvPr>
        </p:nvSpPr>
        <p:spPr>
          <a:xfrm>
            <a:off x="760413" y="749300"/>
            <a:ext cx="10514250" cy="5549900"/>
          </a:xfrm>
        </p:spPr>
        <p:txBody>
          <a:bodyPr>
            <a:normAutofit/>
          </a:bodyPr>
          <a:lstStyle/>
          <a:p>
            <a:pPr marL="0" indent="0">
              <a:buNone/>
            </a:pPr>
            <a:r>
              <a:rPr lang="en-US" b="1" dirty="0">
                <a:solidFill>
                  <a:srgbClr val="FF0000"/>
                </a:solidFill>
                <a:latin typeface="Baskerville Old Face" panose="02020602080505020303" pitchFamily="18" charset="0"/>
              </a:rPr>
              <a:t>ATTENDANCE CERTIFICATE(S):  </a:t>
            </a:r>
            <a:r>
              <a:rPr lang="en-US" b="1" dirty="0">
                <a:solidFill>
                  <a:schemeClr val="tx2"/>
                </a:solidFill>
                <a:latin typeface="Baskerville Old Face" panose="02020602080505020303" pitchFamily="18" charset="0"/>
              </a:rPr>
              <a:t>The attendance certificate must list the provider, the period of services, the name of the children, the child (ren) date of birth, provider signature and tax identification number or social security number.</a:t>
            </a:r>
          </a:p>
          <a:p>
            <a:pPr marL="0" indent="0">
              <a:lnSpc>
                <a:spcPct val="100000"/>
              </a:lnSpc>
              <a:spcBef>
                <a:spcPts val="0"/>
              </a:spcBef>
              <a:buNone/>
            </a:pPr>
            <a:r>
              <a:rPr lang="en-US" sz="1000" b="1" dirty="0">
                <a:solidFill>
                  <a:schemeClr val="tx2"/>
                </a:solidFill>
                <a:latin typeface="Baskerville Old Face" panose="02020602080505020303" pitchFamily="18" charset="0"/>
              </a:rPr>
              <a:t>   </a:t>
            </a:r>
          </a:p>
          <a:p>
            <a:pPr marL="0" indent="0">
              <a:lnSpc>
                <a:spcPct val="100000"/>
              </a:lnSpc>
              <a:spcBef>
                <a:spcPts val="0"/>
              </a:spcBef>
              <a:buNone/>
            </a:pPr>
            <a:r>
              <a:rPr lang="en-US" b="1" dirty="0">
                <a:solidFill>
                  <a:srgbClr val="FF0000"/>
                </a:solidFill>
                <a:latin typeface="Baskerville Old Face" panose="02020602080505020303" pitchFamily="18" charset="0"/>
              </a:rPr>
              <a:t>INVOICE(S): </a:t>
            </a:r>
            <a:r>
              <a:rPr lang="en-US" b="1" dirty="0">
                <a:solidFill>
                  <a:schemeClr val="tx2"/>
                </a:solidFill>
                <a:latin typeface="Baskerville Old Face" panose="02020602080505020303" pitchFamily="18" charset="0"/>
              </a:rPr>
              <a:t>The invoice must include </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an unduplicated invoice number</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Official name of the provider (business name on W-9)</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mailing address (MUST MATCH ADDRESS  ON W-9)</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phone number</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name of the child (ren) services were provided for during the month</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total number of children included on the invoice</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total dollar amount of charges on the invoice</a:t>
            </a:r>
          </a:p>
          <a:p>
            <a:pPr>
              <a:lnSpc>
                <a:spcPct val="100000"/>
              </a:lnSpc>
              <a:spcBef>
                <a:spcPts val="0"/>
              </a:spcBef>
              <a:buFont typeface="Wingdings" panose="05000000000000000000" pitchFamily="2" charset="2"/>
              <a:buChar char="ü"/>
            </a:pPr>
            <a:r>
              <a:rPr lang="en-US" b="1" dirty="0">
                <a:solidFill>
                  <a:schemeClr val="tx2"/>
                </a:solidFill>
                <a:latin typeface="Baskerville Old Face" panose="02020602080505020303" pitchFamily="18" charset="0"/>
              </a:rPr>
              <a:t>provider signature</a:t>
            </a:r>
          </a:p>
          <a:p>
            <a:pPr>
              <a:lnSpc>
                <a:spcPct val="100000"/>
              </a:lnSpc>
              <a:spcBef>
                <a:spcPts val="0"/>
              </a:spcBef>
              <a:buFont typeface="Wingdings" panose="05000000000000000000" pitchFamily="2" charset="2"/>
              <a:buChar char="ü"/>
            </a:pPr>
            <a:endParaRPr lang="en-US" sz="1000" b="1" dirty="0">
              <a:solidFill>
                <a:schemeClr val="tx2"/>
              </a:solidFill>
              <a:latin typeface="Baskerville Old Face" panose="02020602080505020303" pitchFamily="18" charset="0"/>
            </a:endParaRPr>
          </a:p>
          <a:p>
            <a:pPr marL="0" indent="0">
              <a:lnSpc>
                <a:spcPct val="100000"/>
              </a:lnSpc>
              <a:spcBef>
                <a:spcPts val="0"/>
              </a:spcBef>
              <a:buNone/>
            </a:pPr>
            <a:r>
              <a:rPr lang="en-US" b="1" dirty="0">
                <a:solidFill>
                  <a:srgbClr val="FF0000"/>
                </a:solidFill>
                <a:latin typeface="Baskerville Old Face" panose="02020602080505020303" pitchFamily="18" charset="0"/>
              </a:rPr>
              <a:t>VOUCHER(S): </a:t>
            </a:r>
            <a:r>
              <a:rPr lang="en-US" b="1" dirty="0">
                <a:solidFill>
                  <a:schemeClr val="tx2"/>
                </a:solidFill>
                <a:latin typeface="Baskerville Old Face" panose="02020602080505020303" pitchFamily="18" charset="0"/>
              </a:rPr>
              <a:t>The vouchers must be signed and dated by both client and provider and must not exceed the 90 days of the valued period.</a:t>
            </a:r>
          </a:p>
        </p:txBody>
      </p:sp>
      <p:pic>
        <p:nvPicPr>
          <p:cNvPr id="12" name="Audio 11">
            <a:hlinkClick r:id="" action="ppaction://media"/>
            <a:extLst>
              <a:ext uri="{FF2B5EF4-FFF2-40B4-BE49-F238E27FC236}">
                <a16:creationId xmlns:a16="http://schemas.microsoft.com/office/drawing/2014/main" id="{D7057209-31FE-4C5A-A22C-8252100893E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370383993"/>
      </p:ext>
    </p:extLst>
  </p:cSld>
  <p:clrMapOvr>
    <a:masterClrMapping/>
  </p:clrMapOvr>
  <mc:AlternateContent xmlns:mc="http://schemas.openxmlformats.org/markup-compatibility/2006" xmlns:p14="http://schemas.microsoft.com/office/powerpoint/2010/main">
    <mc:Choice Requires="p14">
      <p:transition spd="med" p14:dur="700" advTm="74963">
        <p:fade/>
      </p:transition>
    </mc:Choice>
    <mc:Fallback xmlns="">
      <p:transition spd="med" advTm="749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vertical)">
                                      <p:cBhvr>
                                        <p:cTn id="11" dur="500"/>
                                        <p:tgtEl>
                                          <p:spTgt spid="3">
                                            <p:txEl>
                                              <p:pRg st="0" end="0"/>
                                            </p:txEl>
                                          </p:spTgt>
                                        </p:tgtEl>
                                      </p:cBhvr>
                                    </p:animEffect>
                                  </p:childTnLst>
                                </p:cTn>
                              </p:par>
                              <p:par>
                                <p:cTn id="12" presetID="3" presetClass="entr" presetSubtype="5"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linds(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5"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linds(vertical)">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5"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linds(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5"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blinds(vertical)">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5"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linds(vertical)">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blinds(vertical)">
                                      <p:cBhvr>
                                        <p:cTn id="44" dur="5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5"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blinds(vertical)">
                                      <p:cBhvr>
                                        <p:cTn id="49" dur="500"/>
                                        <p:tgtEl>
                                          <p:spTgt spid="3">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5" fill="hold"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blinds(vertical)">
                                      <p:cBhvr>
                                        <p:cTn id="54" dur="500"/>
                                        <p:tgtEl>
                                          <p:spTgt spid="3">
                                            <p:txEl>
                                              <p:pRg st="9" end="9"/>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5" fill="hold"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blinds(vertical)">
                                      <p:cBhvr>
                                        <p:cTn id="59" dur="500"/>
                                        <p:tgtEl>
                                          <p:spTgt spid="3">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5" fill="hold" nodeType="clickEffect">
                                  <p:stCondLst>
                                    <p:cond delay="0"/>
                                  </p:stCondLst>
                                  <p:childTnLst>
                                    <p:set>
                                      <p:cBhvr>
                                        <p:cTn id="63" dur="1" fill="hold">
                                          <p:stCondLst>
                                            <p:cond delay="0"/>
                                          </p:stCondLst>
                                        </p:cTn>
                                        <p:tgtEl>
                                          <p:spTgt spid="3">
                                            <p:txEl>
                                              <p:pRg st="12" end="12"/>
                                            </p:txEl>
                                          </p:spTgt>
                                        </p:tgtEl>
                                        <p:attrNameLst>
                                          <p:attrName>style.visibility</p:attrName>
                                        </p:attrNameLst>
                                      </p:cBhvr>
                                      <p:to>
                                        <p:strVal val="visible"/>
                                      </p:to>
                                    </p:set>
                                    <p:animEffect transition="in" filter="blinds(vertical)">
                                      <p:cBhvr>
                                        <p:cTn id="6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5"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465A-BD6F-40B9-8EB8-DB902FDDE3B3}"/>
              </a:ext>
            </a:extLst>
          </p:cNvPr>
          <p:cNvSpPr>
            <a:spLocks noGrp="1"/>
          </p:cNvSpPr>
          <p:nvPr>
            <p:ph type="title"/>
          </p:nvPr>
        </p:nvSpPr>
        <p:spPr>
          <a:xfrm>
            <a:off x="912811" y="127800"/>
            <a:ext cx="10260277" cy="1116000"/>
          </a:xfrm>
        </p:spPr>
        <p:txBody>
          <a:bodyPr>
            <a:normAutofit/>
          </a:bodyPr>
          <a:lstStyle/>
          <a:p>
            <a:pPr algn="ctr"/>
            <a:r>
              <a:rPr lang="en-US" sz="3200" b="1" dirty="0">
                <a:latin typeface="Baskerville Old Face" panose="02020602080505020303" pitchFamily="18" charset="0"/>
              </a:rPr>
              <a:t>CHILD CARE PROVIDERS IMPORTANT REMINDERS </a:t>
            </a:r>
          </a:p>
        </p:txBody>
      </p:sp>
      <p:sp>
        <p:nvSpPr>
          <p:cNvPr id="3" name="Content Placeholder 2">
            <a:extLst>
              <a:ext uri="{FF2B5EF4-FFF2-40B4-BE49-F238E27FC236}">
                <a16:creationId xmlns:a16="http://schemas.microsoft.com/office/drawing/2014/main" id="{1CF6A6D7-7C30-441A-B7D3-4982DED72694}"/>
              </a:ext>
            </a:extLst>
          </p:cNvPr>
          <p:cNvSpPr>
            <a:spLocks noGrp="1"/>
          </p:cNvSpPr>
          <p:nvPr>
            <p:ph idx="1"/>
          </p:nvPr>
        </p:nvSpPr>
        <p:spPr>
          <a:xfrm>
            <a:off x="1015735" y="1524000"/>
            <a:ext cx="10157354" cy="4470400"/>
          </a:xfrm>
        </p:spPr>
        <p:txBody>
          <a:bodyPr>
            <a:normAutofit/>
          </a:bodyPr>
          <a:lstStyle/>
          <a:p>
            <a:pPr>
              <a:buFont typeface="Wingdings" panose="05000000000000000000" pitchFamily="2" charset="2"/>
              <a:buChar char="ü"/>
            </a:pPr>
            <a:r>
              <a:rPr lang="en-US" b="1" dirty="0">
                <a:solidFill>
                  <a:schemeClr val="tx2"/>
                </a:solidFill>
                <a:latin typeface="Baskerville Old Face" panose="02020602080505020303" pitchFamily="18" charset="0"/>
              </a:rPr>
              <a:t>Please submit monthly voucher(s), invoice(s) and attendance certificates to allow monthly subsidies to be processed.  </a:t>
            </a:r>
          </a:p>
          <a:p>
            <a:pPr>
              <a:buFont typeface="Wingdings" panose="05000000000000000000" pitchFamily="2" charset="2"/>
              <a:buChar char="ü"/>
            </a:pPr>
            <a:r>
              <a:rPr lang="en-US" b="1" dirty="0">
                <a:solidFill>
                  <a:schemeClr val="tx2"/>
                </a:solidFill>
                <a:latin typeface="Baskerville Old Face" panose="02020602080505020303" pitchFamily="18" charset="0"/>
              </a:rPr>
              <a:t>Monthly vouchers along with an invoice(s) and attendance certificate(s)  must be submitted together, to the Office of Child Care and Regulatory Services no later than the 5th day of the month following the month of services.</a:t>
            </a:r>
          </a:p>
          <a:p>
            <a:pPr>
              <a:buFont typeface="Wingdings" panose="05000000000000000000" pitchFamily="2" charset="2"/>
              <a:buChar char="ü"/>
            </a:pPr>
            <a:r>
              <a:rPr lang="en-US" b="1" dirty="0">
                <a:solidFill>
                  <a:schemeClr val="tx2"/>
                </a:solidFill>
                <a:latin typeface="Baskerville Old Face" panose="02020602080505020303" pitchFamily="18" charset="0"/>
              </a:rPr>
              <a:t>Payments for services rendered may be delayed or jeopardized if invoices, vouchers or attendance records are </a:t>
            </a:r>
            <a:r>
              <a:rPr lang="en-US" b="1" i="1" u="sng" dirty="0">
                <a:solidFill>
                  <a:schemeClr val="tx2"/>
                </a:solidFill>
                <a:latin typeface="Baskerville Old Face" panose="02020602080505020303" pitchFamily="18" charset="0"/>
              </a:rPr>
              <a:t>inaccurate</a:t>
            </a:r>
            <a:r>
              <a:rPr lang="en-US" b="1" dirty="0">
                <a:solidFill>
                  <a:schemeClr val="tx2"/>
                </a:solidFill>
                <a:latin typeface="Baskerville Old Face" panose="02020602080505020303" pitchFamily="18" charset="0"/>
              </a:rPr>
              <a:t> or if they are submitted after the 5th day of the month following the month of services.  </a:t>
            </a:r>
          </a:p>
          <a:p>
            <a:pPr>
              <a:buFont typeface="Wingdings" panose="05000000000000000000" pitchFamily="2" charset="2"/>
              <a:buChar char="ü"/>
            </a:pPr>
            <a:r>
              <a:rPr lang="en-US" b="1" dirty="0">
                <a:solidFill>
                  <a:schemeClr val="tx2"/>
                </a:solidFill>
                <a:latin typeface="Baskerville Old Face" panose="02020602080505020303" pitchFamily="18" charset="0"/>
              </a:rPr>
              <a:t>Payment for services will be based on actual attendance of the approved child(ren) named.</a:t>
            </a:r>
          </a:p>
        </p:txBody>
      </p:sp>
      <p:pic>
        <p:nvPicPr>
          <p:cNvPr id="10" name="Audio 9">
            <a:hlinkClick r:id="" action="ppaction://media"/>
            <a:extLst>
              <a:ext uri="{FF2B5EF4-FFF2-40B4-BE49-F238E27FC236}">
                <a16:creationId xmlns:a16="http://schemas.microsoft.com/office/drawing/2014/main" id="{A57E9A3C-6E5C-4C0E-959E-17867FA464D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30025" y="6299200"/>
            <a:ext cx="406400" cy="406400"/>
          </a:xfrm>
          <a:prstGeom prst="rect">
            <a:avLst/>
          </a:prstGeom>
        </p:spPr>
      </p:pic>
    </p:spTree>
    <p:custDataLst>
      <p:tags r:id="rId1"/>
    </p:custDataLst>
    <p:extLst>
      <p:ext uri="{BB962C8B-B14F-4D97-AF65-F5344CB8AC3E}">
        <p14:creationId xmlns:p14="http://schemas.microsoft.com/office/powerpoint/2010/main" val="4195053256"/>
      </p:ext>
    </p:extLst>
  </p:cSld>
  <p:clrMapOvr>
    <a:masterClrMapping/>
  </p:clrMapOvr>
  <mc:AlternateContent xmlns:mc="http://schemas.openxmlformats.org/markup-compatibility/2006" xmlns:p14="http://schemas.microsoft.com/office/powerpoint/2010/main">
    <mc:Choice Requires="p14">
      <p:transition spd="med" p14:dur="700" advTm="63014">
        <p:fade/>
      </p:transition>
    </mc:Choice>
    <mc:Fallback xmlns="">
      <p:transition spd="med" advTm="630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5"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5"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5"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vertic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0"/>
                </p:tgtEl>
              </p:cMediaNode>
            </p:audio>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TIMING" val="|6|0.8|3.5|1.6|2.2|1.3|3.8|1.1|7.6|7.6|3.3|5.3|15.3|5.4"/>
</p:tagLst>
</file>

<file path=ppt/tags/tag3.xml><?xml version="1.0" encoding="utf-8"?>
<p:tagLst xmlns:a="http://schemas.openxmlformats.org/drawingml/2006/main" xmlns:r="http://schemas.openxmlformats.org/officeDocument/2006/relationships" xmlns:p="http://schemas.openxmlformats.org/presentationml/2006/main">
  <p:tag name="TIMING" val="|3.6|4.9|11.6|3.7|1|10.8|1|2.6|1.1|28.6"/>
</p:tagLst>
</file>

<file path=ppt/tags/tag4.xml><?xml version="1.0" encoding="utf-8"?>
<p:tagLst xmlns:a="http://schemas.openxmlformats.org/drawingml/2006/main" xmlns:r="http://schemas.openxmlformats.org/officeDocument/2006/relationships" xmlns:p="http://schemas.openxmlformats.org/presentationml/2006/main">
  <p:tag name="TIMING" val="|1.3|6.2"/>
</p:tagLst>
</file>

<file path=ppt/tags/tag5.xml><?xml version="1.0" encoding="utf-8"?>
<p:tagLst xmlns:a="http://schemas.openxmlformats.org/drawingml/2006/main" xmlns:r="http://schemas.openxmlformats.org/officeDocument/2006/relationships" xmlns:p="http://schemas.openxmlformats.org/presentationml/2006/main">
  <p:tag name="TIMING" val="|12.8|3.6|8.7|4.4|3.2|4.2|7.3|7.8|5.2|6.3"/>
</p:tagLst>
</file>

<file path=ppt/tags/tag6.xml><?xml version="1.0" encoding="utf-8"?>
<p:tagLst xmlns:a="http://schemas.openxmlformats.org/drawingml/2006/main" xmlns:r="http://schemas.openxmlformats.org/officeDocument/2006/relationships" xmlns:p="http://schemas.openxmlformats.org/presentationml/2006/main">
  <p:tag name="TIMING" val="|0.7|24.2|5.6|3.9|2.7|2.9|2.1|4.6|4.1|3.8|2.2|16.9"/>
</p:tagLst>
</file>

<file path=ppt/tags/tag7.xml><?xml version="1.0" encoding="utf-8"?>
<p:tagLst xmlns:a="http://schemas.openxmlformats.org/drawingml/2006/main" xmlns:r="http://schemas.openxmlformats.org/officeDocument/2006/relationships" xmlns:p="http://schemas.openxmlformats.org/presentationml/2006/main">
  <p:tag name="TIMING" val="|4.1|10.1|18|19.9"/>
</p:tagLst>
</file>

<file path=ppt/tags/tag8.xml><?xml version="1.0" encoding="utf-8"?>
<p:tagLst xmlns:a="http://schemas.openxmlformats.org/drawingml/2006/main" xmlns:r="http://schemas.openxmlformats.org/officeDocument/2006/relationships" xmlns:p="http://schemas.openxmlformats.org/presentationml/2006/main">
  <p:tag name="TIMING" val="|0.6|8.7|11.4"/>
</p:tagLst>
</file>

<file path=ppt/tags/tag9.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Welcome back to school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Welcome back to school presentation.potx" id="{CE426E4B-AEF0-4DB0-AA06-9B9EF2E62E1A}" vid="{EB2D3276-CBF5-48AD-B47E-C2D79CA4C86F}"/>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Welcome back to school</Template>
  <TotalTime>4397</TotalTime>
  <Words>774</Words>
  <Application>Microsoft Office PowerPoint</Application>
  <PresentationFormat>Custom</PresentationFormat>
  <Paragraphs>100</Paragraphs>
  <Slides>11</Slides>
  <Notes>3</Notes>
  <HiddenSlides>0</HiddenSlides>
  <MMClips>11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Baskerville Old Face</vt:lpstr>
      <vt:lpstr>Century Gothic</vt:lpstr>
      <vt:lpstr>Wingdings</vt:lpstr>
      <vt:lpstr>Welcome back to school presentation</vt:lpstr>
      <vt:lpstr>PowerPoint Presentation</vt:lpstr>
      <vt:lpstr>Informal Providers also called Family, Friends and Neighbors (FFN)</vt:lpstr>
      <vt:lpstr>Informal Provider/Family, Friends and Neighbors (FFN)</vt:lpstr>
      <vt:lpstr>PAYMENT PROCESSING REQUIREMENTS </vt:lpstr>
      <vt:lpstr>PAYMENT PROCESSING REQUIREMENTS CONTINUED</vt:lpstr>
      <vt:lpstr>Formal Providers also called Child Care Providers</vt:lpstr>
      <vt:lpstr>Child Care Provider Subsidy Required Documents </vt:lpstr>
      <vt:lpstr>PAYMENT PROCESSING REQUIREMENTS</vt:lpstr>
      <vt:lpstr>CHILD CARE PROVIDERS IMPORTANT REMINDERS </vt:lpstr>
      <vt:lpstr>Child Care Providers Reminders continued…</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Tishma Tucker-Lans</dc:creator>
  <cp:lastModifiedBy>Karen Royer Reid</cp:lastModifiedBy>
  <cp:revision>44</cp:revision>
  <dcterms:created xsi:type="dcterms:W3CDTF">2021-01-26T17:44:20Z</dcterms:created>
  <dcterms:modified xsi:type="dcterms:W3CDTF">2022-06-27T14:12:16Z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