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292" r:id="rId2"/>
    <p:sldId id="293" r:id="rId3"/>
    <p:sldId id="294" r:id="rId4"/>
    <p:sldId id="295" r:id="rId5"/>
    <p:sldId id="296" r:id="rId6"/>
    <p:sldId id="299" r:id="rId7"/>
    <p:sldId id="300" r:id="rId8"/>
    <p:sldId id="301" r:id="rId9"/>
    <p:sldId id="302" r:id="rId10"/>
    <p:sldId id="303" r:id="rId11"/>
    <p:sldId id="307" r:id="rId12"/>
    <p:sldId id="304" r:id="rId13"/>
    <p:sldId id="297" r:id="rId14"/>
    <p:sldId id="298" r:id="rId15"/>
    <p:sldId id="305" r:id="rId16"/>
    <p:sldId id="306" r:id="rId17"/>
    <p:sldId id="30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7" d="100"/>
          <a:sy n="87" d="100"/>
        </p:scale>
        <p:origin x="108"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93F05D-C16A-47BA-87D4-464C9B3A8B75}" type="doc">
      <dgm:prSet loTypeId="urn:microsoft.com/office/officeart/2024/3/layout/SimpleTimeline" loCatId="Timeline" qsTypeId="urn:microsoft.com/office/officeart/2005/8/quickstyle/simple1" qsCatId="simple" csTypeId="urn:microsoft.com/office/officeart/2005/8/colors/accent0_3" csCatId="mainScheme" phldr="1"/>
      <dgm:spPr/>
      <dgm:t>
        <a:bodyPr/>
        <a:lstStyle/>
        <a:p>
          <a:endParaRPr lang="en-US"/>
        </a:p>
      </dgm:t>
    </dgm:pt>
    <dgm:pt modelId="{0CA312C5-98EB-4A17-A8EB-277225EF88C2}">
      <dgm:prSet/>
      <dgm:spPr/>
      <dgm:t>
        <a:bodyPr/>
        <a:lstStyle/>
        <a:p>
          <a:pPr>
            <a:defRPr b="1"/>
          </a:pPr>
          <a:r>
            <a:rPr lang="en-US" b="1" dirty="0">
              <a:latin typeface="Gill Sans MT"/>
              <a:cs typeface="Gill Sans MT"/>
            </a:rPr>
            <a:t>Non-profit</a:t>
          </a:r>
          <a:r>
            <a:rPr lang="en-US" b="1" spc="210" dirty="0">
              <a:latin typeface="Gill Sans MT"/>
              <a:cs typeface="Gill Sans MT"/>
            </a:rPr>
            <a:t> </a:t>
          </a:r>
          <a:r>
            <a:rPr lang="en-US" b="1" spc="50" dirty="0">
              <a:latin typeface="Gill Sans MT"/>
              <a:cs typeface="Gill Sans MT"/>
            </a:rPr>
            <a:t>organizations</a:t>
          </a:r>
          <a:endParaRPr lang="en-US" dirty="0"/>
        </a:p>
      </dgm:t>
    </dgm:pt>
    <dgm:pt modelId="{DD5DD1CF-19A7-4D06-AF34-B0939312D296}" type="parTrans" cxnId="{F998A101-D576-4A1E-988F-387ACD07BC07}">
      <dgm:prSet/>
      <dgm:spPr/>
      <dgm:t>
        <a:bodyPr/>
        <a:lstStyle/>
        <a:p>
          <a:endParaRPr lang="en-US"/>
        </a:p>
      </dgm:t>
    </dgm:pt>
    <dgm:pt modelId="{06C7DA3C-6314-416A-807D-C7A2B81E55F7}" type="sibTrans" cxnId="{F998A101-D576-4A1E-988F-387ACD07BC07}">
      <dgm:prSet/>
      <dgm:spPr/>
      <dgm:t>
        <a:bodyPr/>
        <a:lstStyle/>
        <a:p>
          <a:endParaRPr lang="en-US"/>
        </a:p>
      </dgm:t>
    </dgm:pt>
    <dgm:pt modelId="{76F60FA0-7EDC-4599-9EF9-A062B87DC971}">
      <dgm:prSet/>
      <dgm:spPr/>
      <dgm:t>
        <a:bodyPr/>
        <a:lstStyle/>
        <a:p>
          <a:pPr>
            <a:defRPr b="1"/>
          </a:pPr>
          <a:r>
            <a:rPr lang="en-US" dirty="0"/>
            <a:t>Community Anchor Institutions</a:t>
          </a:r>
        </a:p>
        <a:p>
          <a:pPr>
            <a:defRPr b="1"/>
          </a:pPr>
          <a:endParaRPr lang="en-US" dirty="0"/>
        </a:p>
      </dgm:t>
    </dgm:pt>
    <dgm:pt modelId="{CC23335A-7519-4D3A-99EB-7C160F20520E}" type="parTrans" cxnId="{696606D7-A4EB-4739-8C83-B72C10C488AD}">
      <dgm:prSet/>
      <dgm:spPr/>
      <dgm:t>
        <a:bodyPr/>
        <a:lstStyle/>
        <a:p>
          <a:endParaRPr lang="en-US"/>
        </a:p>
      </dgm:t>
    </dgm:pt>
    <dgm:pt modelId="{8AFE4BAA-EA58-4BC3-9052-4CF90894470E}" type="sibTrans" cxnId="{696606D7-A4EB-4739-8C83-B72C10C488AD}">
      <dgm:prSet/>
      <dgm:spPr/>
      <dgm:t>
        <a:bodyPr/>
        <a:lstStyle/>
        <a:p>
          <a:endParaRPr lang="en-US"/>
        </a:p>
      </dgm:t>
    </dgm:pt>
    <dgm:pt modelId="{A840D3DE-ACE4-4B2E-AF22-465C237D38A3}">
      <dgm:prSet/>
      <dgm:spPr/>
      <dgm:t>
        <a:bodyPr/>
        <a:lstStyle/>
        <a:p>
          <a:endParaRPr lang="en-US" dirty="0"/>
        </a:p>
      </dgm:t>
    </dgm:pt>
    <dgm:pt modelId="{6D0000FF-9DF5-478D-B7BA-EAED3B626FB6}" type="parTrans" cxnId="{CD072A89-48A2-4080-A8F0-8F2E85A767BB}">
      <dgm:prSet/>
      <dgm:spPr/>
      <dgm:t>
        <a:bodyPr/>
        <a:lstStyle/>
        <a:p>
          <a:endParaRPr lang="en-US"/>
        </a:p>
      </dgm:t>
    </dgm:pt>
    <dgm:pt modelId="{22C0F195-AED2-4AD5-895B-015BF98A57F3}" type="sibTrans" cxnId="{CD072A89-48A2-4080-A8F0-8F2E85A767BB}">
      <dgm:prSet/>
      <dgm:spPr/>
      <dgm:t>
        <a:bodyPr/>
        <a:lstStyle/>
        <a:p>
          <a:endParaRPr lang="en-US"/>
        </a:p>
      </dgm:t>
    </dgm:pt>
    <dgm:pt modelId="{E2E4830E-570D-4B8F-A499-3FDCEE23DAE1}">
      <dgm:prSet custT="1"/>
      <dgm:spPr/>
      <dgm:t>
        <a:bodyPr/>
        <a:lstStyle/>
        <a:p>
          <a:pPr>
            <a:defRPr b="1"/>
          </a:pPr>
          <a:r>
            <a:rPr lang="en-US" sz="1400" b="1" dirty="0">
              <a:latin typeface="Gill Sans MT"/>
              <a:cs typeface="Gill Sans MT"/>
            </a:rPr>
            <a:t>Units</a:t>
          </a:r>
          <a:r>
            <a:rPr lang="en-US" sz="1400" b="1" spc="-35" dirty="0">
              <a:latin typeface="Gill Sans MT"/>
              <a:cs typeface="Gill Sans MT"/>
            </a:rPr>
            <a:t> </a:t>
          </a:r>
          <a:r>
            <a:rPr lang="en-US" sz="1400" b="1" spc="105" dirty="0">
              <a:latin typeface="Gill Sans MT"/>
              <a:cs typeface="Gill Sans MT"/>
            </a:rPr>
            <a:t>of</a:t>
          </a:r>
          <a:r>
            <a:rPr lang="en-US" sz="1400" b="1" spc="-35" dirty="0">
              <a:latin typeface="Gill Sans MT"/>
              <a:cs typeface="Gill Sans MT"/>
            </a:rPr>
            <a:t> </a:t>
          </a:r>
          <a:r>
            <a:rPr lang="en-US" sz="1400" b="1" dirty="0">
              <a:latin typeface="Gill Sans MT"/>
              <a:cs typeface="Gill Sans MT"/>
            </a:rPr>
            <a:t>Government</a:t>
          </a:r>
          <a:r>
            <a:rPr lang="en-US" sz="1400" b="1" spc="-35" dirty="0">
              <a:latin typeface="Gill Sans MT"/>
              <a:cs typeface="Gill Sans MT"/>
            </a:rPr>
            <a:t> </a:t>
          </a:r>
          <a:r>
            <a:rPr lang="en-US" sz="1400" b="1" spc="105" dirty="0">
              <a:latin typeface="Gill Sans MT"/>
              <a:cs typeface="Gill Sans MT"/>
            </a:rPr>
            <a:t>of</a:t>
          </a:r>
          <a:r>
            <a:rPr lang="en-US" sz="1400" b="1" spc="-35" dirty="0">
              <a:latin typeface="Gill Sans MT"/>
              <a:cs typeface="Gill Sans MT"/>
            </a:rPr>
            <a:t> </a:t>
          </a:r>
          <a:r>
            <a:rPr lang="en-US" sz="1400" b="1" dirty="0">
              <a:latin typeface="Gill Sans MT"/>
              <a:cs typeface="Gill Sans MT"/>
            </a:rPr>
            <a:t>the</a:t>
          </a:r>
          <a:r>
            <a:rPr lang="en-US" sz="1400" b="1" spc="-30" dirty="0">
              <a:latin typeface="Gill Sans MT"/>
              <a:cs typeface="Gill Sans MT"/>
            </a:rPr>
            <a:t> </a:t>
          </a:r>
          <a:r>
            <a:rPr lang="en-US" sz="1400" b="1" spc="-20" dirty="0">
              <a:latin typeface="Gill Sans MT"/>
              <a:cs typeface="Gill Sans MT"/>
            </a:rPr>
            <a:t>USVI </a:t>
          </a:r>
          <a:r>
            <a:rPr lang="en-US" sz="1400" b="1" dirty="0">
              <a:latin typeface="Gill Sans MT"/>
              <a:cs typeface="Gill Sans MT"/>
            </a:rPr>
            <a:t>Autonomous</a:t>
          </a:r>
          <a:r>
            <a:rPr lang="en-US" sz="1400" b="1" spc="215" dirty="0">
              <a:latin typeface="Gill Sans MT"/>
              <a:cs typeface="Gill Sans MT"/>
            </a:rPr>
            <a:t> </a:t>
          </a:r>
          <a:r>
            <a:rPr lang="en-US" sz="1400" b="1" spc="-10" dirty="0">
              <a:latin typeface="Gill Sans MT"/>
              <a:cs typeface="Gill Sans MT"/>
            </a:rPr>
            <a:t>instrumentalities</a:t>
          </a:r>
          <a:endParaRPr lang="en-US" sz="1400" dirty="0">
            <a:latin typeface="Gill Sans MT"/>
            <a:cs typeface="Gill Sans MT"/>
          </a:endParaRPr>
        </a:p>
        <a:p>
          <a:pPr>
            <a:defRPr b="1"/>
          </a:pPr>
          <a:r>
            <a:rPr lang="en-US" sz="1400" b="1" spc="65" dirty="0">
              <a:latin typeface="Gill Sans MT"/>
              <a:cs typeface="Gill Sans MT"/>
            </a:rPr>
            <a:t>Semi-</a:t>
          </a:r>
          <a:r>
            <a:rPr lang="en-US" sz="1400" b="1" spc="50" dirty="0">
              <a:latin typeface="Gill Sans MT"/>
              <a:cs typeface="Gill Sans MT"/>
            </a:rPr>
            <a:t>autonomous</a:t>
          </a:r>
          <a:r>
            <a:rPr lang="en-US" sz="1400" b="1" spc="-85" dirty="0">
              <a:latin typeface="Gill Sans MT"/>
              <a:cs typeface="Gill Sans MT"/>
            </a:rPr>
            <a:t> </a:t>
          </a:r>
          <a:r>
            <a:rPr lang="en-US" sz="1400" b="1" spc="-10" dirty="0">
              <a:latin typeface="Gill Sans MT"/>
              <a:cs typeface="Gill Sans MT"/>
            </a:rPr>
            <a:t>instrumentalities</a:t>
          </a:r>
          <a:endParaRPr lang="en-US" sz="1400" dirty="0"/>
        </a:p>
      </dgm:t>
    </dgm:pt>
    <dgm:pt modelId="{34DF6861-B170-4231-9ABB-156E35B62802}" type="parTrans" cxnId="{4F9C19E5-8AEA-4ACC-B9B1-1BA540CC5A0F}">
      <dgm:prSet/>
      <dgm:spPr/>
      <dgm:t>
        <a:bodyPr/>
        <a:lstStyle/>
        <a:p>
          <a:endParaRPr lang="en-US"/>
        </a:p>
      </dgm:t>
    </dgm:pt>
    <dgm:pt modelId="{D6144479-FF6E-40D0-A7BE-CC9546CEE962}" type="sibTrans" cxnId="{4F9C19E5-8AEA-4ACC-B9B1-1BA540CC5A0F}">
      <dgm:prSet/>
      <dgm:spPr/>
      <dgm:t>
        <a:bodyPr/>
        <a:lstStyle/>
        <a:p>
          <a:endParaRPr lang="en-US"/>
        </a:p>
      </dgm:t>
    </dgm:pt>
    <dgm:pt modelId="{3C0834A8-48E2-49F6-8A8A-92C7029A2E79}">
      <dgm:prSet/>
      <dgm:spPr/>
      <dgm:t>
        <a:bodyPr/>
        <a:lstStyle/>
        <a:p>
          <a:pPr>
            <a:defRPr b="1"/>
          </a:pPr>
          <a:r>
            <a:rPr lang="en-US" dirty="0"/>
            <a:t>Providers of supporting services for vulnerable populations</a:t>
          </a:r>
        </a:p>
        <a:p>
          <a:pPr>
            <a:defRPr b="1"/>
          </a:pPr>
          <a:endParaRPr lang="en-US" dirty="0"/>
        </a:p>
      </dgm:t>
    </dgm:pt>
    <dgm:pt modelId="{FA3A4D79-F249-4C85-99FA-ECAB3D30E9E7}" type="parTrans" cxnId="{43BB92C8-E5D5-4157-A5BE-503053D7FC98}">
      <dgm:prSet/>
      <dgm:spPr/>
      <dgm:t>
        <a:bodyPr/>
        <a:lstStyle/>
        <a:p>
          <a:endParaRPr lang="en-US"/>
        </a:p>
      </dgm:t>
    </dgm:pt>
    <dgm:pt modelId="{C1B58272-49C8-431C-A720-7B7502441AFD}" type="sibTrans" cxnId="{43BB92C8-E5D5-4157-A5BE-503053D7FC98}">
      <dgm:prSet/>
      <dgm:spPr/>
      <dgm:t>
        <a:bodyPr/>
        <a:lstStyle/>
        <a:p>
          <a:endParaRPr lang="en-US"/>
        </a:p>
      </dgm:t>
    </dgm:pt>
    <dgm:pt modelId="{116889BA-679B-46EC-A739-EE9B37022689}">
      <dgm:prSet/>
      <dgm:spPr/>
      <dgm:t>
        <a:bodyPr/>
        <a:lstStyle/>
        <a:p>
          <a:pPr>
            <a:defRPr b="1"/>
          </a:pPr>
          <a:r>
            <a:rPr lang="en-US" b="1" spc="50" dirty="0">
              <a:latin typeface="Gill Sans MT"/>
              <a:cs typeface="Gill Sans MT"/>
            </a:rPr>
            <a:t>Public</a:t>
          </a:r>
          <a:r>
            <a:rPr lang="en-US" b="1" spc="-50" dirty="0">
              <a:latin typeface="Gill Sans MT"/>
              <a:cs typeface="Gill Sans MT"/>
            </a:rPr>
            <a:t> </a:t>
          </a:r>
          <a:r>
            <a:rPr lang="en-US" b="1" dirty="0">
              <a:latin typeface="Gill Sans MT"/>
              <a:cs typeface="Gill Sans MT"/>
            </a:rPr>
            <a:t>or</a:t>
          </a:r>
          <a:r>
            <a:rPr lang="en-US" b="1" spc="-50" dirty="0">
              <a:latin typeface="Gill Sans MT"/>
              <a:cs typeface="Gill Sans MT"/>
            </a:rPr>
            <a:t> </a:t>
          </a:r>
          <a:r>
            <a:rPr lang="en-US" b="1" dirty="0">
              <a:latin typeface="Gill Sans MT"/>
              <a:cs typeface="Gill Sans MT"/>
            </a:rPr>
            <a:t>Private</a:t>
          </a:r>
          <a:r>
            <a:rPr lang="en-US" b="1" spc="-50" dirty="0">
              <a:latin typeface="Gill Sans MT"/>
              <a:cs typeface="Gill Sans MT"/>
            </a:rPr>
            <a:t> </a:t>
          </a:r>
          <a:r>
            <a:rPr lang="en-US" b="1" spc="-10" dirty="0">
              <a:latin typeface="Gill Sans MT"/>
              <a:cs typeface="Gill Sans MT"/>
            </a:rPr>
            <a:t>Utilities</a:t>
          </a:r>
          <a:endParaRPr lang="en-US" dirty="0"/>
        </a:p>
      </dgm:t>
    </dgm:pt>
    <dgm:pt modelId="{0A55FC65-E464-4640-9DF0-F20D19485B00}" type="parTrans" cxnId="{F175E596-A7F3-4BE7-B6A3-B74B776CB567}">
      <dgm:prSet/>
      <dgm:spPr/>
      <dgm:t>
        <a:bodyPr/>
        <a:lstStyle/>
        <a:p>
          <a:endParaRPr lang="en-US"/>
        </a:p>
      </dgm:t>
    </dgm:pt>
    <dgm:pt modelId="{445E1A64-EBF8-4D3C-A633-615ACC6C861C}" type="sibTrans" cxnId="{F175E596-A7F3-4BE7-B6A3-B74B776CB567}">
      <dgm:prSet/>
      <dgm:spPr/>
      <dgm:t>
        <a:bodyPr/>
        <a:lstStyle/>
        <a:p>
          <a:endParaRPr lang="en-US"/>
        </a:p>
      </dgm:t>
    </dgm:pt>
    <dgm:pt modelId="{2C916089-D1CC-4287-A4FD-9E1B14FEEB0D}" type="pres">
      <dgm:prSet presAssocID="{C093F05D-C16A-47BA-87D4-464C9B3A8B75}" presName="root" presStyleCnt="0">
        <dgm:presLayoutVars>
          <dgm:chMax/>
          <dgm:chPref/>
          <dgm:animLvl val="lvl"/>
        </dgm:presLayoutVars>
      </dgm:prSet>
      <dgm:spPr/>
    </dgm:pt>
    <dgm:pt modelId="{D57351F0-0C4A-447E-8EE4-86779A1DD4F5}" type="pres">
      <dgm:prSet presAssocID="{C093F05D-C16A-47BA-87D4-464C9B3A8B75}" presName="divider" presStyleLbl="fgAcc1" presStyleIdx="0" presStyleCnt="6"/>
      <dgm:spPr>
        <a:solidFill>
          <a:schemeClr val="lt2">
            <a:alpha val="90000"/>
            <a:hueOff val="0"/>
            <a:satOff val="0"/>
            <a:lumOff val="0"/>
            <a:alphaOff val="0"/>
          </a:schemeClr>
        </a:solidFill>
        <a:ln w="12050" cap="flat" cmpd="sng" algn="ctr">
          <a:solidFill>
            <a:schemeClr val="dk2">
              <a:hueOff val="0"/>
              <a:satOff val="0"/>
              <a:lumOff val="0"/>
              <a:alphaOff val="0"/>
            </a:schemeClr>
          </a:solidFill>
          <a:prstDash val="solid"/>
          <a:tailEnd type="arrow" w="med" len="med"/>
        </a:ln>
        <a:effectLst/>
      </dgm:spPr>
    </dgm:pt>
    <dgm:pt modelId="{88003128-CDAF-4907-B806-16442E0A0B28}" type="pres">
      <dgm:prSet presAssocID="{C093F05D-C16A-47BA-87D4-464C9B3A8B75}" presName="nodes" presStyleCnt="0">
        <dgm:presLayoutVars>
          <dgm:chMax/>
          <dgm:chPref/>
          <dgm:animLvl val="lvl"/>
        </dgm:presLayoutVars>
      </dgm:prSet>
      <dgm:spPr/>
    </dgm:pt>
    <dgm:pt modelId="{D996D724-643D-4E93-9552-A4A4A94D85E6}" type="pres">
      <dgm:prSet presAssocID="{0CA312C5-98EB-4A17-A8EB-277225EF88C2}" presName="composite" presStyleCnt="0"/>
      <dgm:spPr/>
    </dgm:pt>
    <dgm:pt modelId="{2EDA2D9C-C75E-45CE-AADD-A1D7C72BE8BF}" type="pres">
      <dgm:prSet presAssocID="{0CA312C5-98EB-4A17-A8EB-277225EF88C2}" presName="ConnectorPoint" presStyleLbl="lnNode1" presStyleIdx="0" presStyleCnt="5"/>
      <dgm:spPr>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gm:spPr>
    </dgm:pt>
    <dgm:pt modelId="{A36C1D19-239C-4214-9030-E2216D2B728A}" type="pres">
      <dgm:prSet presAssocID="{0CA312C5-98EB-4A17-A8EB-277225EF88C2}" presName="DropPinPlaceHolder" presStyleCnt="0"/>
      <dgm:spPr/>
    </dgm:pt>
    <dgm:pt modelId="{3459CCA8-BD6F-4B2B-9870-F22D06E4B870}" type="pres">
      <dgm:prSet presAssocID="{0CA312C5-98EB-4A17-A8EB-277225EF88C2}" presName="DropPin" presStyleLbl="alignNode1" presStyleIdx="0" presStyleCnt="5"/>
      <dgm:spPr/>
    </dgm:pt>
    <dgm:pt modelId="{7F323D7B-A2FE-4047-9723-3FF115A25546}" type="pres">
      <dgm:prSet presAssocID="{0CA312C5-98EB-4A17-A8EB-277225EF88C2}" presName="Ellipse" presStyleLbl="fgAcc1" presStyleIdx="1" presStyleCnt="6"/>
      <dgm:spPr>
        <a:solidFill>
          <a:schemeClr val="lt2">
            <a:alpha val="90000"/>
            <a:hueOff val="0"/>
            <a:satOff val="0"/>
            <a:lumOff val="0"/>
            <a:alphaOff val="0"/>
          </a:schemeClr>
        </a:solidFill>
        <a:ln w="15875" cap="flat" cmpd="sng" algn="ctr">
          <a:noFill/>
          <a:prstDash val="solid"/>
        </a:ln>
        <a:effectLst/>
      </dgm:spPr>
    </dgm:pt>
    <dgm:pt modelId="{357C80A8-539F-4C07-9440-33EABE299F72}" type="pres">
      <dgm:prSet presAssocID="{0CA312C5-98EB-4A17-A8EB-277225EF88C2}" presName="L2TextContainer" presStyleLbl="revTx" presStyleIdx="0" presStyleCnt="10">
        <dgm:presLayoutVars>
          <dgm:bulletEnabled val="1"/>
        </dgm:presLayoutVars>
      </dgm:prSet>
      <dgm:spPr/>
    </dgm:pt>
    <dgm:pt modelId="{9A8D7677-4B19-4F08-9105-8986E9322130}" type="pres">
      <dgm:prSet presAssocID="{0CA312C5-98EB-4A17-A8EB-277225EF88C2}" presName="L1TextContainer" presStyleLbl="revTx" presStyleIdx="1" presStyleCnt="10" custScaleY="298676" custLinFactNeighborX="-740" custLinFactNeighborY="-17906">
        <dgm:presLayoutVars>
          <dgm:chMax val="1"/>
          <dgm:chPref val="1"/>
          <dgm:bulletEnabled val="1"/>
        </dgm:presLayoutVars>
      </dgm:prSet>
      <dgm:spPr/>
    </dgm:pt>
    <dgm:pt modelId="{468AC689-6A9A-41C3-BB78-7947E4164D84}" type="pres">
      <dgm:prSet presAssocID="{0CA312C5-98EB-4A17-A8EB-277225EF88C2}" presName="ConnectLine" presStyleLbl="sibTrans1D1" presStyleIdx="0" presStyleCnt="5" custLinFactX="63869" custLinFactNeighborX="100000" custLinFactNeighborY="-27361"/>
      <dgm:spPr/>
    </dgm:pt>
    <dgm:pt modelId="{A9C1FD77-2F89-4A8A-ABE5-EDD4E135F941}" type="pres">
      <dgm:prSet presAssocID="{0CA312C5-98EB-4A17-A8EB-277225EF88C2}" presName="EmptyPlaceHolder" presStyleCnt="0"/>
      <dgm:spPr/>
    </dgm:pt>
    <dgm:pt modelId="{8EAFBD1B-ACCF-440F-8E7B-76CB1BFFDFD0}" type="pres">
      <dgm:prSet presAssocID="{06C7DA3C-6314-416A-807D-C7A2B81E55F7}" presName="spaceBetweenRectangles" presStyleCnt="0"/>
      <dgm:spPr/>
    </dgm:pt>
    <dgm:pt modelId="{5164E86F-E03D-4C33-ADF6-B5AD47F46AF4}" type="pres">
      <dgm:prSet presAssocID="{76F60FA0-7EDC-4599-9EF9-A062B87DC971}" presName="composite" presStyleCnt="0"/>
      <dgm:spPr/>
    </dgm:pt>
    <dgm:pt modelId="{A1F311B0-77C7-4153-9249-9FE8D5223D83}" type="pres">
      <dgm:prSet presAssocID="{76F60FA0-7EDC-4599-9EF9-A062B87DC971}" presName="ConnectorPoint" presStyleLbl="lnNode1" presStyleIdx="1" presStyleCnt="5"/>
      <dgm:spPr>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gm:spPr>
    </dgm:pt>
    <dgm:pt modelId="{0D8D12D4-E153-4D81-BD47-97BBDBAA1EE7}" type="pres">
      <dgm:prSet presAssocID="{76F60FA0-7EDC-4599-9EF9-A062B87DC971}" presName="DropPinPlaceHolder" presStyleCnt="0"/>
      <dgm:spPr/>
    </dgm:pt>
    <dgm:pt modelId="{AC5E8AE0-D827-44CC-B7FB-26C468FA77C0}" type="pres">
      <dgm:prSet presAssocID="{76F60FA0-7EDC-4599-9EF9-A062B87DC971}" presName="DropPin" presStyleLbl="alignNode1" presStyleIdx="1" presStyleCnt="5"/>
      <dgm:spPr/>
    </dgm:pt>
    <dgm:pt modelId="{48715B1C-DA52-4CF9-AAA3-3AFD09AFFE29}" type="pres">
      <dgm:prSet presAssocID="{76F60FA0-7EDC-4599-9EF9-A062B87DC971}" presName="Ellipse" presStyleLbl="fgAcc1" presStyleIdx="2" presStyleCnt="6"/>
      <dgm:spPr>
        <a:solidFill>
          <a:schemeClr val="lt2">
            <a:alpha val="90000"/>
            <a:hueOff val="0"/>
            <a:satOff val="0"/>
            <a:lumOff val="0"/>
            <a:alphaOff val="0"/>
          </a:schemeClr>
        </a:solidFill>
        <a:ln w="15875" cap="flat" cmpd="sng" algn="ctr">
          <a:noFill/>
          <a:prstDash val="solid"/>
        </a:ln>
        <a:effectLst/>
      </dgm:spPr>
    </dgm:pt>
    <dgm:pt modelId="{FC84EAD4-36FF-4E47-B680-D0511F7D35A0}" type="pres">
      <dgm:prSet presAssocID="{76F60FA0-7EDC-4599-9EF9-A062B87DC971}" presName="L2TextContainer" presStyleLbl="revTx" presStyleIdx="2" presStyleCnt="10">
        <dgm:presLayoutVars>
          <dgm:bulletEnabled val="1"/>
        </dgm:presLayoutVars>
      </dgm:prSet>
      <dgm:spPr/>
    </dgm:pt>
    <dgm:pt modelId="{665106FA-6B8C-4BB4-92BA-DCA8DD5B0C41}" type="pres">
      <dgm:prSet presAssocID="{76F60FA0-7EDC-4599-9EF9-A062B87DC971}" presName="L1TextContainer" presStyleLbl="revTx" presStyleIdx="3" presStyleCnt="10" custLinFactNeighborX="1109" custLinFactNeighborY="-880">
        <dgm:presLayoutVars>
          <dgm:chMax val="1"/>
          <dgm:chPref val="1"/>
          <dgm:bulletEnabled val="1"/>
        </dgm:presLayoutVars>
      </dgm:prSet>
      <dgm:spPr/>
    </dgm:pt>
    <dgm:pt modelId="{525E3D20-7FEA-46D5-A5DD-3D4ABA4C54B1}" type="pres">
      <dgm:prSet presAssocID="{76F60FA0-7EDC-4599-9EF9-A062B87DC971}" presName="ConnectLine" presStyleLbl="sibTrans1D1" presStyleIdx="1" presStyleCnt="5"/>
      <dgm:spPr/>
    </dgm:pt>
    <dgm:pt modelId="{7779C13D-7EB0-4323-BC6B-D2330AE93A16}" type="pres">
      <dgm:prSet presAssocID="{76F60FA0-7EDC-4599-9EF9-A062B87DC971}" presName="EmptyPlaceHolder" presStyleCnt="0"/>
      <dgm:spPr/>
    </dgm:pt>
    <dgm:pt modelId="{D0B11F6B-27A5-4133-811A-1102D714FBC9}" type="pres">
      <dgm:prSet presAssocID="{8AFE4BAA-EA58-4BC3-9052-4CF90894470E}" presName="spaceBetweenRectangles" presStyleCnt="0"/>
      <dgm:spPr/>
    </dgm:pt>
    <dgm:pt modelId="{7DA7D7AC-2807-408F-98ED-CD3F01EEF0A9}" type="pres">
      <dgm:prSet presAssocID="{E2E4830E-570D-4B8F-A499-3FDCEE23DAE1}" presName="composite" presStyleCnt="0"/>
      <dgm:spPr/>
    </dgm:pt>
    <dgm:pt modelId="{D87187A1-9BE0-4E2D-A6CB-C67EE01238D2}" type="pres">
      <dgm:prSet presAssocID="{E2E4830E-570D-4B8F-A499-3FDCEE23DAE1}" presName="ConnectorPoint" presStyleLbl="lnNode1" presStyleIdx="2" presStyleCnt="5"/>
      <dgm:spPr>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gm:spPr>
    </dgm:pt>
    <dgm:pt modelId="{EC9829C5-E7E8-43B6-8172-585984E680F6}" type="pres">
      <dgm:prSet presAssocID="{E2E4830E-570D-4B8F-A499-3FDCEE23DAE1}" presName="DropPinPlaceHolder" presStyleCnt="0"/>
      <dgm:spPr/>
    </dgm:pt>
    <dgm:pt modelId="{87ADAB3A-7621-43BD-A326-E3C2C97B7B3B}" type="pres">
      <dgm:prSet presAssocID="{E2E4830E-570D-4B8F-A499-3FDCEE23DAE1}" presName="DropPin" presStyleLbl="alignNode1" presStyleIdx="2" presStyleCnt="5"/>
      <dgm:spPr/>
    </dgm:pt>
    <dgm:pt modelId="{C703F9F4-8470-422D-9779-06C4A737E41E}" type="pres">
      <dgm:prSet presAssocID="{E2E4830E-570D-4B8F-A499-3FDCEE23DAE1}" presName="Ellipse" presStyleLbl="fgAcc1" presStyleIdx="3" presStyleCnt="6"/>
      <dgm:spPr>
        <a:solidFill>
          <a:schemeClr val="lt2">
            <a:alpha val="90000"/>
            <a:hueOff val="0"/>
            <a:satOff val="0"/>
            <a:lumOff val="0"/>
            <a:alphaOff val="0"/>
          </a:schemeClr>
        </a:solidFill>
        <a:ln w="15875" cap="flat" cmpd="sng" algn="ctr">
          <a:noFill/>
          <a:prstDash val="solid"/>
        </a:ln>
        <a:effectLst/>
      </dgm:spPr>
    </dgm:pt>
    <dgm:pt modelId="{697BE8D0-F401-4A2B-AE82-E395145E6B66}" type="pres">
      <dgm:prSet presAssocID="{E2E4830E-570D-4B8F-A499-3FDCEE23DAE1}" presName="L2TextContainer" presStyleLbl="revTx" presStyleIdx="4" presStyleCnt="10">
        <dgm:presLayoutVars>
          <dgm:bulletEnabled val="1"/>
        </dgm:presLayoutVars>
      </dgm:prSet>
      <dgm:spPr/>
    </dgm:pt>
    <dgm:pt modelId="{F30151F5-76D2-48A3-A3F1-F5F7A0AD85EC}" type="pres">
      <dgm:prSet presAssocID="{E2E4830E-570D-4B8F-A499-3FDCEE23DAE1}" presName="L1TextContainer" presStyleLbl="revTx" presStyleIdx="5" presStyleCnt="10" custLinFactY="23459" custLinFactNeighborX="2958" custLinFactNeighborY="100000">
        <dgm:presLayoutVars>
          <dgm:chMax val="1"/>
          <dgm:chPref val="1"/>
          <dgm:bulletEnabled val="1"/>
        </dgm:presLayoutVars>
      </dgm:prSet>
      <dgm:spPr/>
    </dgm:pt>
    <dgm:pt modelId="{FFEF3917-C884-4CED-9ECA-74AF54EC3E49}" type="pres">
      <dgm:prSet presAssocID="{E2E4830E-570D-4B8F-A499-3FDCEE23DAE1}" presName="ConnectLine" presStyleLbl="sibTrans1D1" presStyleIdx="2" presStyleCnt="5"/>
      <dgm:spPr/>
    </dgm:pt>
    <dgm:pt modelId="{C81FCC86-5EDC-4747-81E7-BD113DD5F2B7}" type="pres">
      <dgm:prSet presAssocID="{E2E4830E-570D-4B8F-A499-3FDCEE23DAE1}" presName="EmptyPlaceHolder" presStyleCnt="0"/>
      <dgm:spPr/>
    </dgm:pt>
    <dgm:pt modelId="{FED94DBA-58BB-4306-8276-AE9559185183}" type="pres">
      <dgm:prSet presAssocID="{D6144479-FF6E-40D0-A7BE-CC9546CEE962}" presName="spaceBetweenRectangles" presStyleCnt="0"/>
      <dgm:spPr/>
    </dgm:pt>
    <dgm:pt modelId="{01B4ADB8-036F-455E-B9E9-0764E7D37290}" type="pres">
      <dgm:prSet presAssocID="{3C0834A8-48E2-49F6-8A8A-92C7029A2E79}" presName="composite" presStyleCnt="0"/>
      <dgm:spPr/>
    </dgm:pt>
    <dgm:pt modelId="{892199A0-8142-4B7C-85D9-A9C3021947CE}" type="pres">
      <dgm:prSet presAssocID="{3C0834A8-48E2-49F6-8A8A-92C7029A2E79}" presName="ConnectorPoint" presStyleLbl="lnNode1" presStyleIdx="3" presStyleCnt="5"/>
      <dgm:spPr>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gm:spPr>
    </dgm:pt>
    <dgm:pt modelId="{A5005BA5-26A8-45C9-A53D-76890B212756}" type="pres">
      <dgm:prSet presAssocID="{3C0834A8-48E2-49F6-8A8A-92C7029A2E79}" presName="DropPinPlaceHolder" presStyleCnt="0"/>
      <dgm:spPr/>
    </dgm:pt>
    <dgm:pt modelId="{BEFF902F-CD00-40A1-9D37-271A2A666737}" type="pres">
      <dgm:prSet presAssocID="{3C0834A8-48E2-49F6-8A8A-92C7029A2E79}" presName="DropPin" presStyleLbl="alignNode1" presStyleIdx="3" presStyleCnt="5"/>
      <dgm:spPr/>
    </dgm:pt>
    <dgm:pt modelId="{6D2F55FF-FEDE-4155-A741-B604DADE7C43}" type="pres">
      <dgm:prSet presAssocID="{3C0834A8-48E2-49F6-8A8A-92C7029A2E79}" presName="Ellipse" presStyleLbl="fgAcc1" presStyleIdx="4" presStyleCnt="6"/>
      <dgm:spPr>
        <a:solidFill>
          <a:schemeClr val="lt2">
            <a:alpha val="90000"/>
            <a:hueOff val="0"/>
            <a:satOff val="0"/>
            <a:lumOff val="0"/>
            <a:alphaOff val="0"/>
          </a:schemeClr>
        </a:solidFill>
        <a:ln w="15875" cap="flat" cmpd="sng" algn="ctr">
          <a:noFill/>
          <a:prstDash val="solid"/>
        </a:ln>
        <a:effectLst/>
      </dgm:spPr>
    </dgm:pt>
    <dgm:pt modelId="{DAC007CF-A7A3-486F-824A-F816AA74B123}" type="pres">
      <dgm:prSet presAssocID="{3C0834A8-48E2-49F6-8A8A-92C7029A2E79}" presName="L2TextContainer" presStyleLbl="revTx" presStyleIdx="6" presStyleCnt="10">
        <dgm:presLayoutVars>
          <dgm:bulletEnabled val="1"/>
        </dgm:presLayoutVars>
      </dgm:prSet>
      <dgm:spPr/>
    </dgm:pt>
    <dgm:pt modelId="{2A7B5DC7-ACF8-4A2D-8DE1-7F3B51FE5CEB}" type="pres">
      <dgm:prSet presAssocID="{3C0834A8-48E2-49F6-8A8A-92C7029A2E79}" presName="L1TextContainer" presStyleLbl="revTx" presStyleIdx="7" presStyleCnt="10" custLinFactNeighborX="1109" custLinFactNeighborY="21287">
        <dgm:presLayoutVars>
          <dgm:chMax val="1"/>
          <dgm:chPref val="1"/>
          <dgm:bulletEnabled val="1"/>
        </dgm:presLayoutVars>
      </dgm:prSet>
      <dgm:spPr/>
    </dgm:pt>
    <dgm:pt modelId="{61FEA836-37C2-4053-B5D2-BFCC1AC898BC}" type="pres">
      <dgm:prSet presAssocID="{3C0834A8-48E2-49F6-8A8A-92C7029A2E79}" presName="ConnectLine" presStyleLbl="sibTrans1D1" presStyleIdx="3" presStyleCnt="5"/>
      <dgm:spPr/>
    </dgm:pt>
    <dgm:pt modelId="{A8D35C34-92EF-4CF8-8C73-D18BAA4CB3FB}" type="pres">
      <dgm:prSet presAssocID="{3C0834A8-48E2-49F6-8A8A-92C7029A2E79}" presName="EmptyPlaceHolder" presStyleCnt="0"/>
      <dgm:spPr/>
    </dgm:pt>
    <dgm:pt modelId="{C5A8F18F-DE78-484C-BFEF-2974A7630991}" type="pres">
      <dgm:prSet presAssocID="{C1B58272-49C8-431C-A720-7B7502441AFD}" presName="spaceBetweenRectangles" presStyleCnt="0"/>
      <dgm:spPr/>
    </dgm:pt>
    <dgm:pt modelId="{333D7227-D2CF-4D1F-B8E1-D8836DA7E792}" type="pres">
      <dgm:prSet presAssocID="{116889BA-679B-46EC-A739-EE9B37022689}" presName="composite" presStyleCnt="0"/>
      <dgm:spPr/>
    </dgm:pt>
    <dgm:pt modelId="{FE06943A-A60F-4EF1-A418-FA7C217A23EF}" type="pres">
      <dgm:prSet presAssocID="{116889BA-679B-46EC-A739-EE9B37022689}" presName="ConnectorPoint" presStyleLbl="lnNode1" presStyleIdx="4" presStyleCnt="5"/>
      <dgm:spPr>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gm:spPr>
    </dgm:pt>
    <dgm:pt modelId="{97B24191-ACBE-4CFA-ADE8-4B5DF9A1B030}" type="pres">
      <dgm:prSet presAssocID="{116889BA-679B-46EC-A739-EE9B37022689}" presName="DropPinPlaceHolder" presStyleCnt="0"/>
      <dgm:spPr/>
    </dgm:pt>
    <dgm:pt modelId="{7B7AB6DA-1090-4458-9419-6B48D3CDE084}" type="pres">
      <dgm:prSet presAssocID="{116889BA-679B-46EC-A739-EE9B37022689}" presName="DropPin" presStyleLbl="alignNode1" presStyleIdx="4" presStyleCnt="5"/>
      <dgm:spPr/>
    </dgm:pt>
    <dgm:pt modelId="{E2923121-D6A5-40C6-9AB1-42DDA54882F7}" type="pres">
      <dgm:prSet presAssocID="{116889BA-679B-46EC-A739-EE9B37022689}" presName="Ellipse" presStyleLbl="fgAcc1" presStyleIdx="5" presStyleCnt="6"/>
      <dgm:spPr>
        <a:solidFill>
          <a:schemeClr val="lt2">
            <a:alpha val="90000"/>
            <a:hueOff val="0"/>
            <a:satOff val="0"/>
            <a:lumOff val="0"/>
            <a:alphaOff val="0"/>
          </a:schemeClr>
        </a:solidFill>
        <a:ln w="15875" cap="flat" cmpd="sng" algn="ctr">
          <a:noFill/>
          <a:prstDash val="solid"/>
        </a:ln>
        <a:effectLst/>
      </dgm:spPr>
    </dgm:pt>
    <dgm:pt modelId="{9E40DAFE-929A-4AED-8BC0-80B0E4E7D667}" type="pres">
      <dgm:prSet presAssocID="{116889BA-679B-46EC-A739-EE9B37022689}" presName="L2TextContainer" presStyleLbl="revTx" presStyleIdx="8" presStyleCnt="10">
        <dgm:presLayoutVars>
          <dgm:bulletEnabled val="1"/>
        </dgm:presLayoutVars>
      </dgm:prSet>
      <dgm:spPr/>
    </dgm:pt>
    <dgm:pt modelId="{1B606B3B-4665-4CC7-AC8D-A12117A916A2}" type="pres">
      <dgm:prSet presAssocID="{116889BA-679B-46EC-A739-EE9B37022689}" presName="L1TextContainer" presStyleLbl="revTx" presStyleIdx="9" presStyleCnt="10" custLinFactNeighborX="-2588" custLinFactNeighborY="23460">
        <dgm:presLayoutVars>
          <dgm:chMax val="1"/>
          <dgm:chPref val="1"/>
          <dgm:bulletEnabled val="1"/>
        </dgm:presLayoutVars>
      </dgm:prSet>
      <dgm:spPr/>
    </dgm:pt>
    <dgm:pt modelId="{54AFCEAE-5C71-4AAA-8DE4-4F7F19C1C450}" type="pres">
      <dgm:prSet presAssocID="{116889BA-679B-46EC-A739-EE9B37022689}" presName="ConnectLine" presStyleLbl="sibTrans1D1" presStyleIdx="4" presStyleCnt="5"/>
      <dgm:spPr/>
    </dgm:pt>
    <dgm:pt modelId="{8699F029-7A2C-4D9D-9D3A-AE42FC2FAB19}" type="pres">
      <dgm:prSet presAssocID="{116889BA-679B-46EC-A739-EE9B37022689}" presName="EmptyPlaceHolder" presStyleCnt="0"/>
      <dgm:spPr/>
    </dgm:pt>
  </dgm:ptLst>
  <dgm:cxnLst>
    <dgm:cxn modelId="{F998A101-D576-4A1E-988F-387ACD07BC07}" srcId="{C093F05D-C16A-47BA-87D4-464C9B3A8B75}" destId="{0CA312C5-98EB-4A17-A8EB-277225EF88C2}" srcOrd="0" destOrd="0" parTransId="{DD5DD1CF-19A7-4D06-AF34-B0939312D296}" sibTransId="{06C7DA3C-6314-416A-807D-C7A2B81E55F7}"/>
    <dgm:cxn modelId="{B8F59553-E28A-456E-A3E7-DF67E353CC71}" type="presOf" srcId="{76F60FA0-7EDC-4599-9EF9-A062B87DC971}" destId="{665106FA-6B8C-4BB4-92BA-DCA8DD5B0C41}" srcOrd="0" destOrd="0" presId="urn:microsoft.com/office/officeart/2024/3/layout/SimpleTimeline"/>
    <dgm:cxn modelId="{33FCFE7B-E87B-47B8-8388-8D9C48C1D4F9}" type="presOf" srcId="{0CA312C5-98EB-4A17-A8EB-277225EF88C2}" destId="{9A8D7677-4B19-4F08-9105-8986E9322130}" srcOrd="0" destOrd="0" presId="urn:microsoft.com/office/officeart/2024/3/layout/SimpleTimeline"/>
    <dgm:cxn modelId="{CD072A89-48A2-4080-A8F0-8F2E85A767BB}" srcId="{76F60FA0-7EDC-4599-9EF9-A062B87DC971}" destId="{A840D3DE-ACE4-4B2E-AF22-465C237D38A3}" srcOrd="0" destOrd="0" parTransId="{6D0000FF-9DF5-478D-B7BA-EAED3B626FB6}" sibTransId="{22C0F195-AED2-4AD5-895B-015BF98A57F3}"/>
    <dgm:cxn modelId="{F175E596-A7F3-4BE7-B6A3-B74B776CB567}" srcId="{C093F05D-C16A-47BA-87D4-464C9B3A8B75}" destId="{116889BA-679B-46EC-A739-EE9B37022689}" srcOrd="4" destOrd="0" parTransId="{0A55FC65-E464-4640-9DF0-F20D19485B00}" sibTransId="{445E1A64-EBF8-4D3C-A633-615ACC6C861C}"/>
    <dgm:cxn modelId="{B6B698B7-0625-4E77-8B54-9D80BDDC66AB}" type="presOf" srcId="{116889BA-679B-46EC-A739-EE9B37022689}" destId="{1B606B3B-4665-4CC7-AC8D-A12117A916A2}" srcOrd="0" destOrd="0" presId="urn:microsoft.com/office/officeart/2024/3/layout/SimpleTimeline"/>
    <dgm:cxn modelId="{43BB92C8-E5D5-4157-A5BE-503053D7FC98}" srcId="{C093F05D-C16A-47BA-87D4-464C9B3A8B75}" destId="{3C0834A8-48E2-49F6-8A8A-92C7029A2E79}" srcOrd="3" destOrd="0" parTransId="{FA3A4D79-F249-4C85-99FA-ECAB3D30E9E7}" sibTransId="{C1B58272-49C8-431C-A720-7B7502441AFD}"/>
    <dgm:cxn modelId="{C1EADDC8-F113-4FD1-A2B0-40E0B9EC1783}" type="presOf" srcId="{C093F05D-C16A-47BA-87D4-464C9B3A8B75}" destId="{2C916089-D1CC-4287-A4FD-9E1B14FEEB0D}" srcOrd="0" destOrd="0" presId="urn:microsoft.com/office/officeart/2024/3/layout/SimpleTimeline"/>
    <dgm:cxn modelId="{81328FD0-A83D-40EA-8092-43C86220A568}" type="presOf" srcId="{A840D3DE-ACE4-4B2E-AF22-465C237D38A3}" destId="{FC84EAD4-36FF-4E47-B680-D0511F7D35A0}" srcOrd="0" destOrd="0" presId="urn:microsoft.com/office/officeart/2024/3/layout/SimpleTimeline"/>
    <dgm:cxn modelId="{C42523D1-58EF-48D8-9DE2-F50FF812D3FF}" type="presOf" srcId="{3C0834A8-48E2-49F6-8A8A-92C7029A2E79}" destId="{2A7B5DC7-ACF8-4A2D-8DE1-7F3B51FE5CEB}" srcOrd="0" destOrd="0" presId="urn:microsoft.com/office/officeart/2024/3/layout/SimpleTimeline"/>
    <dgm:cxn modelId="{696606D7-A4EB-4739-8C83-B72C10C488AD}" srcId="{C093F05D-C16A-47BA-87D4-464C9B3A8B75}" destId="{76F60FA0-7EDC-4599-9EF9-A062B87DC971}" srcOrd="1" destOrd="0" parTransId="{CC23335A-7519-4D3A-99EB-7C160F20520E}" sibTransId="{8AFE4BAA-EA58-4BC3-9052-4CF90894470E}"/>
    <dgm:cxn modelId="{81BAFFD9-041F-44AD-875C-7929DEB2DC43}" type="presOf" srcId="{E2E4830E-570D-4B8F-A499-3FDCEE23DAE1}" destId="{F30151F5-76D2-48A3-A3F1-F5F7A0AD85EC}" srcOrd="0" destOrd="0" presId="urn:microsoft.com/office/officeart/2024/3/layout/SimpleTimeline"/>
    <dgm:cxn modelId="{4F9C19E5-8AEA-4ACC-B9B1-1BA540CC5A0F}" srcId="{C093F05D-C16A-47BA-87D4-464C9B3A8B75}" destId="{E2E4830E-570D-4B8F-A499-3FDCEE23DAE1}" srcOrd="2" destOrd="0" parTransId="{34DF6861-B170-4231-9ABB-156E35B62802}" sibTransId="{D6144479-FF6E-40D0-A7BE-CC9546CEE962}"/>
    <dgm:cxn modelId="{054209A9-0878-4467-A048-36729D1E38EC}" type="presParOf" srcId="{2C916089-D1CC-4287-A4FD-9E1B14FEEB0D}" destId="{D57351F0-0C4A-447E-8EE4-86779A1DD4F5}" srcOrd="0" destOrd="0" presId="urn:microsoft.com/office/officeart/2024/3/layout/SimpleTimeline"/>
    <dgm:cxn modelId="{EC58364A-2A04-4D3A-8BFE-140720C1E817}" type="presParOf" srcId="{2C916089-D1CC-4287-A4FD-9E1B14FEEB0D}" destId="{88003128-CDAF-4907-B806-16442E0A0B28}" srcOrd="1" destOrd="0" presId="urn:microsoft.com/office/officeart/2024/3/layout/SimpleTimeline"/>
    <dgm:cxn modelId="{9D579306-00EE-462C-ACB3-8B615170CAB7}" type="presParOf" srcId="{88003128-CDAF-4907-B806-16442E0A0B28}" destId="{D996D724-643D-4E93-9552-A4A4A94D85E6}" srcOrd="0" destOrd="0" presId="urn:microsoft.com/office/officeart/2024/3/layout/SimpleTimeline"/>
    <dgm:cxn modelId="{1B90BFE9-530B-4D62-94CA-1EB04DE5FCDA}" type="presParOf" srcId="{D996D724-643D-4E93-9552-A4A4A94D85E6}" destId="{2EDA2D9C-C75E-45CE-AADD-A1D7C72BE8BF}" srcOrd="0" destOrd="0" presId="urn:microsoft.com/office/officeart/2024/3/layout/SimpleTimeline"/>
    <dgm:cxn modelId="{86FE1689-94EC-4776-8F13-9ED4C041818A}" type="presParOf" srcId="{D996D724-643D-4E93-9552-A4A4A94D85E6}" destId="{A36C1D19-239C-4214-9030-E2216D2B728A}" srcOrd="1" destOrd="0" presId="urn:microsoft.com/office/officeart/2024/3/layout/SimpleTimeline"/>
    <dgm:cxn modelId="{A3795403-3995-4A82-A5FA-597315D3BACF}" type="presParOf" srcId="{A36C1D19-239C-4214-9030-E2216D2B728A}" destId="{3459CCA8-BD6F-4B2B-9870-F22D06E4B870}" srcOrd="0" destOrd="0" presId="urn:microsoft.com/office/officeart/2024/3/layout/SimpleTimeline"/>
    <dgm:cxn modelId="{73368DF2-C625-40B4-8A40-DCEE603552F1}" type="presParOf" srcId="{A36C1D19-239C-4214-9030-E2216D2B728A}" destId="{7F323D7B-A2FE-4047-9723-3FF115A25546}" srcOrd="1" destOrd="0" presId="urn:microsoft.com/office/officeart/2024/3/layout/SimpleTimeline"/>
    <dgm:cxn modelId="{B496F980-2C14-4ED7-9474-1C9C7F6438D9}" type="presParOf" srcId="{D996D724-643D-4E93-9552-A4A4A94D85E6}" destId="{357C80A8-539F-4C07-9440-33EABE299F72}" srcOrd="2" destOrd="0" presId="urn:microsoft.com/office/officeart/2024/3/layout/SimpleTimeline"/>
    <dgm:cxn modelId="{4B3AF580-CE56-48BA-A039-3C3B5B13F0E6}" type="presParOf" srcId="{D996D724-643D-4E93-9552-A4A4A94D85E6}" destId="{9A8D7677-4B19-4F08-9105-8986E9322130}" srcOrd="3" destOrd="0" presId="urn:microsoft.com/office/officeart/2024/3/layout/SimpleTimeline"/>
    <dgm:cxn modelId="{AD9B7C91-59A9-41C8-B4F2-9F86BC417351}" type="presParOf" srcId="{D996D724-643D-4E93-9552-A4A4A94D85E6}" destId="{468AC689-6A9A-41C3-BB78-7947E4164D84}" srcOrd="4" destOrd="0" presId="urn:microsoft.com/office/officeart/2024/3/layout/SimpleTimeline"/>
    <dgm:cxn modelId="{CD354352-93E6-4B36-BAFF-252E9350E486}" type="presParOf" srcId="{D996D724-643D-4E93-9552-A4A4A94D85E6}" destId="{A9C1FD77-2F89-4A8A-ABE5-EDD4E135F941}" srcOrd="5" destOrd="0" presId="urn:microsoft.com/office/officeart/2024/3/layout/SimpleTimeline"/>
    <dgm:cxn modelId="{F05E1F5D-FEAC-4BD2-AC49-155920C5F8B8}" type="presParOf" srcId="{88003128-CDAF-4907-B806-16442E0A0B28}" destId="{8EAFBD1B-ACCF-440F-8E7B-76CB1BFFDFD0}" srcOrd="1" destOrd="0" presId="urn:microsoft.com/office/officeart/2024/3/layout/SimpleTimeline"/>
    <dgm:cxn modelId="{55F523F0-84F0-4BA2-A51E-448CBAE6F32E}" type="presParOf" srcId="{88003128-CDAF-4907-B806-16442E0A0B28}" destId="{5164E86F-E03D-4C33-ADF6-B5AD47F46AF4}" srcOrd="2" destOrd="0" presId="urn:microsoft.com/office/officeart/2024/3/layout/SimpleTimeline"/>
    <dgm:cxn modelId="{483A476F-7B1B-4420-B095-23360F560607}" type="presParOf" srcId="{5164E86F-E03D-4C33-ADF6-B5AD47F46AF4}" destId="{A1F311B0-77C7-4153-9249-9FE8D5223D83}" srcOrd="0" destOrd="0" presId="urn:microsoft.com/office/officeart/2024/3/layout/SimpleTimeline"/>
    <dgm:cxn modelId="{B0E31DE9-909C-427B-ABD5-71D63F06F7FC}" type="presParOf" srcId="{5164E86F-E03D-4C33-ADF6-B5AD47F46AF4}" destId="{0D8D12D4-E153-4D81-BD47-97BBDBAA1EE7}" srcOrd="1" destOrd="0" presId="urn:microsoft.com/office/officeart/2024/3/layout/SimpleTimeline"/>
    <dgm:cxn modelId="{AE0028D7-4EDC-4B9D-9430-5F5C3A05C5B1}" type="presParOf" srcId="{0D8D12D4-E153-4D81-BD47-97BBDBAA1EE7}" destId="{AC5E8AE0-D827-44CC-B7FB-26C468FA77C0}" srcOrd="0" destOrd="0" presId="urn:microsoft.com/office/officeart/2024/3/layout/SimpleTimeline"/>
    <dgm:cxn modelId="{25336B73-3E22-40E0-8287-1AF2783714F4}" type="presParOf" srcId="{0D8D12D4-E153-4D81-BD47-97BBDBAA1EE7}" destId="{48715B1C-DA52-4CF9-AAA3-3AFD09AFFE29}" srcOrd="1" destOrd="0" presId="urn:microsoft.com/office/officeart/2024/3/layout/SimpleTimeline"/>
    <dgm:cxn modelId="{DBAE195C-61D9-46A8-A98D-B5CD644FA924}" type="presParOf" srcId="{5164E86F-E03D-4C33-ADF6-B5AD47F46AF4}" destId="{FC84EAD4-36FF-4E47-B680-D0511F7D35A0}" srcOrd="2" destOrd="0" presId="urn:microsoft.com/office/officeart/2024/3/layout/SimpleTimeline"/>
    <dgm:cxn modelId="{A87FE5D0-E79D-445C-89E1-C905D6DFB6FE}" type="presParOf" srcId="{5164E86F-E03D-4C33-ADF6-B5AD47F46AF4}" destId="{665106FA-6B8C-4BB4-92BA-DCA8DD5B0C41}" srcOrd="3" destOrd="0" presId="urn:microsoft.com/office/officeart/2024/3/layout/SimpleTimeline"/>
    <dgm:cxn modelId="{8C8B3E3D-BE0E-4CFA-BC1B-B2522B0BF6EB}" type="presParOf" srcId="{5164E86F-E03D-4C33-ADF6-B5AD47F46AF4}" destId="{525E3D20-7FEA-46D5-A5DD-3D4ABA4C54B1}" srcOrd="4" destOrd="0" presId="urn:microsoft.com/office/officeart/2024/3/layout/SimpleTimeline"/>
    <dgm:cxn modelId="{D36C53A0-A82B-4556-B171-BF003F5F2B87}" type="presParOf" srcId="{5164E86F-E03D-4C33-ADF6-B5AD47F46AF4}" destId="{7779C13D-7EB0-4323-BC6B-D2330AE93A16}" srcOrd="5" destOrd="0" presId="urn:microsoft.com/office/officeart/2024/3/layout/SimpleTimeline"/>
    <dgm:cxn modelId="{A0837E35-2EE2-4DD8-9F08-7337247967A9}" type="presParOf" srcId="{88003128-CDAF-4907-B806-16442E0A0B28}" destId="{D0B11F6B-27A5-4133-811A-1102D714FBC9}" srcOrd="3" destOrd="0" presId="urn:microsoft.com/office/officeart/2024/3/layout/SimpleTimeline"/>
    <dgm:cxn modelId="{C3507A43-4100-41E2-BCB6-107B69BB54AB}" type="presParOf" srcId="{88003128-CDAF-4907-B806-16442E0A0B28}" destId="{7DA7D7AC-2807-408F-98ED-CD3F01EEF0A9}" srcOrd="4" destOrd="0" presId="urn:microsoft.com/office/officeart/2024/3/layout/SimpleTimeline"/>
    <dgm:cxn modelId="{7881E751-0AF6-4F7B-9924-588466893971}" type="presParOf" srcId="{7DA7D7AC-2807-408F-98ED-CD3F01EEF0A9}" destId="{D87187A1-9BE0-4E2D-A6CB-C67EE01238D2}" srcOrd="0" destOrd="0" presId="urn:microsoft.com/office/officeart/2024/3/layout/SimpleTimeline"/>
    <dgm:cxn modelId="{0E7DBDAD-63B0-45FA-9CDE-B6291BEEE944}" type="presParOf" srcId="{7DA7D7AC-2807-408F-98ED-CD3F01EEF0A9}" destId="{EC9829C5-E7E8-43B6-8172-585984E680F6}" srcOrd="1" destOrd="0" presId="urn:microsoft.com/office/officeart/2024/3/layout/SimpleTimeline"/>
    <dgm:cxn modelId="{52F41C9F-F21C-4020-9973-A19ADD3B899F}" type="presParOf" srcId="{EC9829C5-E7E8-43B6-8172-585984E680F6}" destId="{87ADAB3A-7621-43BD-A326-E3C2C97B7B3B}" srcOrd="0" destOrd="0" presId="urn:microsoft.com/office/officeart/2024/3/layout/SimpleTimeline"/>
    <dgm:cxn modelId="{BA20BF08-9A60-44A0-B37D-BDF99BFFC266}" type="presParOf" srcId="{EC9829C5-E7E8-43B6-8172-585984E680F6}" destId="{C703F9F4-8470-422D-9779-06C4A737E41E}" srcOrd="1" destOrd="0" presId="urn:microsoft.com/office/officeart/2024/3/layout/SimpleTimeline"/>
    <dgm:cxn modelId="{AE86B5CF-B6A7-4DEE-956E-3447721A2418}" type="presParOf" srcId="{7DA7D7AC-2807-408F-98ED-CD3F01EEF0A9}" destId="{697BE8D0-F401-4A2B-AE82-E395145E6B66}" srcOrd="2" destOrd="0" presId="urn:microsoft.com/office/officeart/2024/3/layout/SimpleTimeline"/>
    <dgm:cxn modelId="{1F6BF6A2-6F5E-4D0F-9B9E-ABE1E38290EC}" type="presParOf" srcId="{7DA7D7AC-2807-408F-98ED-CD3F01EEF0A9}" destId="{F30151F5-76D2-48A3-A3F1-F5F7A0AD85EC}" srcOrd="3" destOrd="0" presId="urn:microsoft.com/office/officeart/2024/3/layout/SimpleTimeline"/>
    <dgm:cxn modelId="{ABDF8469-896D-4D69-8C03-791736AAC594}" type="presParOf" srcId="{7DA7D7AC-2807-408F-98ED-CD3F01EEF0A9}" destId="{FFEF3917-C884-4CED-9ECA-74AF54EC3E49}" srcOrd="4" destOrd="0" presId="urn:microsoft.com/office/officeart/2024/3/layout/SimpleTimeline"/>
    <dgm:cxn modelId="{866F894C-C6F6-4356-88AF-96187A45357F}" type="presParOf" srcId="{7DA7D7AC-2807-408F-98ED-CD3F01EEF0A9}" destId="{C81FCC86-5EDC-4747-81E7-BD113DD5F2B7}" srcOrd="5" destOrd="0" presId="urn:microsoft.com/office/officeart/2024/3/layout/SimpleTimeline"/>
    <dgm:cxn modelId="{AAE52F38-D0E7-4A90-B3A7-3FE01D0715E2}" type="presParOf" srcId="{88003128-CDAF-4907-B806-16442E0A0B28}" destId="{FED94DBA-58BB-4306-8276-AE9559185183}" srcOrd="5" destOrd="0" presId="urn:microsoft.com/office/officeart/2024/3/layout/SimpleTimeline"/>
    <dgm:cxn modelId="{297E60F7-C7DD-4B0A-BEE0-D4A6FC85483C}" type="presParOf" srcId="{88003128-CDAF-4907-B806-16442E0A0B28}" destId="{01B4ADB8-036F-455E-B9E9-0764E7D37290}" srcOrd="6" destOrd="0" presId="urn:microsoft.com/office/officeart/2024/3/layout/SimpleTimeline"/>
    <dgm:cxn modelId="{DFE566EC-F60B-48BC-AA8D-ECD282B7D660}" type="presParOf" srcId="{01B4ADB8-036F-455E-B9E9-0764E7D37290}" destId="{892199A0-8142-4B7C-85D9-A9C3021947CE}" srcOrd="0" destOrd="0" presId="urn:microsoft.com/office/officeart/2024/3/layout/SimpleTimeline"/>
    <dgm:cxn modelId="{30A5A5FB-760D-4635-96E8-881376B8848F}" type="presParOf" srcId="{01B4ADB8-036F-455E-B9E9-0764E7D37290}" destId="{A5005BA5-26A8-45C9-A53D-76890B212756}" srcOrd="1" destOrd="0" presId="urn:microsoft.com/office/officeart/2024/3/layout/SimpleTimeline"/>
    <dgm:cxn modelId="{BE28BCE7-A3B6-4A3F-99D4-5A537F2758A6}" type="presParOf" srcId="{A5005BA5-26A8-45C9-A53D-76890B212756}" destId="{BEFF902F-CD00-40A1-9D37-271A2A666737}" srcOrd="0" destOrd="0" presId="urn:microsoft.com/office/officeart/2024/3/layout/SimpleTimeline"/>
    <dgm:cxn modelId="{73F9C00A-56D8-4CB1-9204-EA0F1DEAF8C3}" type="presParOf" srcId="{A5005BA5-26A8-45C9-A53D-76890B212756}" destId="{6D2F55FF-FEDE-4155-A741-B604DADE7C43}" srcOrd="1" destOrd="0" presId="urn:microsoft.com/office/officeart/2024/3/layout/SimpleTimeline"/>
    <dgm:cxn modelId="{608820E4-6942-4538-B266-B9A22D7EDE17}" type="presParOf" srcId="{01B4ADB8-036F-455E-B9E9-0764E7D37290}" destId="{DAC007CF-A7A3-486F-824A-F816AA74B123}" srcOrd="2" destOrd="0" presId="urn:microsoft.com/office/officeart/2024/3/layout/SimpleTimeline"/>
    <dgm:cxn modelId="{B3EEB4E0-9524-4175-98BD-0B43475291B5}" type="presParOf" srcId="{01B4ADB8-036F-455E-B9E9-0764E7D37290}" destId="{2A7B5DC7-ACF8-4A2D-8DE1-7F3B51FE5CEB}" srcOrd="3" destOrd="0" presId="urn:microsoft.com/office/officeart/2024/3/layout/SimpleTimeline"/>
    <dgm:cxn modelId="{6D28279B-64A4-4229-9895-420BE01B003F}" type="presParOf" srcId="{01B4ADB8-036F-455E-B9E9-0764E7D37290}" destId="{61FEA836-37C2-4053-B5D2-BFCC1AC898BC}" srcOrd="4" destOrd="0" presId="urn:microsoft.com/office/officeart/2024/3/layout/SimpleTimeline"/>
    <dgm:cxn modelId="{14290F36-E464-4BDC-A73B-6C22E43CC218}" type="presParOf" srcId="{01B4ADB8-036F-455E-B9E9-0764E7D37290}" destId="{A8D35C34-92EF-4CF8-8C73-D18BAA4CB3FB}" srcOrd="5" destOrd="0" presId="urn:microsoft.com/office/officeart/2024/3/layout/SimpleTimeline"/>
    <dgm:cxn modelId="{A6BA1380-6A1F-45E2-B9E9-D45584E9B4D5}" type="presParOf" srcId="{88003128-CDAF-4907-B806-16442E0A0B28}" destId="{C5A8F18F-DE78-484C-BFEF-2974A7630991}" srcOrd="7" destOrd="0" presId="urn:microsoft.com/office/officeart/2024/3/layout/SimpleTimeline"/>
    <dgm:cxn modelId="{BE7DA5E2-B672-4908-8987-A0220766B6AE}" type="presParOf" srcId="{88003128-CDAF-4907-B806-16442E0A0B28}" destId="{333D7227-D2CF-4D1F-B8E1-D8836DA7E792}" srcOrd="8" destOrd="0" presId="urn:microsoft.com/office/officeart/2024/3/layout/SimpleTimeline"/>
    <dgm:cxn modelId="{6FFD9D2A-FF85-419A-9E60-987E41734962}" type="presParOf" srcId="{333D7227-D2CF-4D1F-B8E1-D8836DA7E792}" destId="{FE06943A-A60F-4EF1-A418-FA7C217A23EF}" srcOrd="0" destOrd="0" presId="urn:microsoft.com/office/officeart/2024/3/layout/SimpleTimeline"/>
    <dgm:cxn modelId="{EC7D1974-0DBD-4749-9213-6CA91DAFFBDE}" type="presParOf" srcId="{333D7227-D2CF-4D1F-B8E1-D8836DA7E792}" destId="{97B24191-ACBE-4CFA-ADE8-4B5DF9A1B030}" srcOrd="1" destOrd="0" presId="urn:microsoft.com/office/officeart/2024/3/layout/SimpleTimeline"/>
    <dgm:cxn modelId="{CDE9DF18-E51C-4421-9397-7F8073A11789}" type="presParOf" srcId="{97B24191-ACBE-4CFA-ADE8-4B5DF9A1B030}" destId="{7B7AB6DA-1090-4458-9419-6B48D3CDE084}" srcOrd="0" destOrd="0" presId="urn:microsoft.com/office/officeart/2024/3/layout/SimpleTimeline"/>
    <dgm:cxn modelId="{2D6C4553-4A54-4CAC-ABCF-85343582CF7C}" type="presParOf" srcId="{97B24191-ACBE-4CFA-ADE8-4B5DF9A1B030}" destId="{E2923121-D6A5-40C6-9AB1-42DDA54882F7}" srcOrd="1" destOrd="0" presId="urn:microsoft.com/office/officeart/2024/3/layout/SimpleTimeline"/>
    <dgm:cxn modelId="{6E9F1851-48E7-4B73-BE22-2C7A06FB76D2}" type="presParOf" srcId="{333D7227-D2CF-4D1F-B8E1-D8836DA7E792}" destId="{9E40DAFE-929A-4AED-8BC0-80B0E4E7D667}" srcOrd="2" destOrd="0" presId="urn:microsoft.com/office/officeart/2024/3/layout/SimpleTimeline"/>
    <dgm:cxn modelId="{69E589D9-F2C3-451F-B5DC-F497D05ACA46}" type="presParOf" srcId="{333D7227-D2CF-4D1F-B8E1-D8836DA7E792}" destId="{1B606B3B-4665-4CC7-AC8D-A12117A916A2}" srcOrd="3" destOrd="0" presId="urn:microsoft.com/office/officeart/2024/3/layout/SimpleTimeline"/>
    <dgm:cxn modelId="{285ABE93-E642-4636-8806-429295D34A67}" type="presParOf" srcId="{333D7227-D2CF-4D1F-B8E1-D8836DA7E792}" destId="{54AFCEAE-5C71-4AAA-8DE4-4F7F19C1C450}" srcOrd="4" destOrd="0" presId="urn:microsoft.com/office/officeart/2024/3/layout/SimpleTimeline"/>
    <dgm:cxn modelId="{3CC6D084-D97A-4D00-8482-00EEEF965EA2}" type="presParOf" srcId="{333D7227-D2CF-4D1F-B8E1-D8836DA7E792}" destId="{8699F029-7A2C-4D9D-9D3A-AE42FC2FAB19}" srcOrd="5" destOrd="0" presId="urn:microsoft.com/office/officeart/2024/3/layout/Simp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351F0-0C4A-447E-8EE4-86779A1DD4F5}">
      <dsp:nvSpPr>
        <dsp:cNvPr id="0" name=""/>
        <dsp:cNvSpPr/>
      </dsp:nvSpPr>
      <dsp:spPr>
        <a:xfrm>
          <a:off x="0" y="1437441"/>
          <a:ext cx="9601196" cy="0"/>
        </a:xfrm>
        <a:prstGeom prst="line">
          <a:avLst/>
        </a:prstGeom>
        <a:solidFill>
          <a:schemeClr val="lt2">
            <a:alpha val="90000"/>
            <a:hueOff val="0"/>
            <a:satOff val="0"/>
            <a:lumOff val="0"/>
            <a:alphaOff val="0"/>
          </a:schemeClr>
        </a:solidFill>
        <a:ln w="12050" cap="flat" cmpd="sng" algn="ctr">
          <a:solidFill>
            <a:schemeClr val="dk2">
              <a:hueOff val="0"/>
              <a:satOff val="0"/>
              <a:lumOff val="0"/>
              <a:alphaOff val="0"/>
            </a:schemeClr>
          </a:solidFill>
          <a:prstDash val="solid"/>
          <a:tailEnd type="arrow" w="med" len="med"/>
        </a:ln>
        <a:effectLst/>
      </dsp:spPr>
      <dsp:style>
        <a:lnRef idx="2">
          <a:scrgbClr r="0" g="0" b="0"/>
        </a:lnRef>
        <a:fillRef idx="1">
          <a:scrgbClr r="0" g="0" b="0"/>
        </a:fillRef>
        <a:effectRef idx="0">
          <a:scrgbClr r="0" g="0" b="0"/>
        </a:effectRef>
        <a:fontRef idx="minor"/>
      </dsp:style>
    </dsp:sp>
    <dsp:sp modelId="{357C80A8-539F-4C07-9440-33EABE299F72}">
      <dsp:nvSpPr>
        <dsp:cNvPr id="0" name=""/>
        <dsp:cNvSpPr/>
      </dsp:nvSpPr>
      <dsp:spPr>
        <a:xfrm>
          <a:off x="284555" y="-39220"/>
          <a:ext cx="2659776" cy="2541629"/>
        </a:xfrm>
        <a:prstGeom prst="rect">
          <a:avLst/>
        </a:prstGeom>
        <a:noFill/>
        <a:ln>
          <a:noFill/>
        </a:ln>
        <a:effectLst/>
      </dsp:spPr>
      <dsp:style>
        <a:lnRef idx="0">
          <a:scrgbClr r="0" g="0" b="0"/>
        </a:lnRef>
        <a:fillRef idx="0">
          <a:scrgbClr r="0" g="0" b="0"/>
        </a:fillRef>
        <a:effectRef idx="0">
          <a:scrgbClr r="0" g="0" b="0"/>
        </a:effectRef>
        <a:fontRef idx="minor"/>
      </dsp:style>
    </dsp:sp>
    <dsp:sp modelId="{9A8D7677-4B19-4F08-9105-8986E9322130}">
      <dsp:nvSpPr>
        <dsp:cNvPr id="0" name=""/>
        <dsp:cNvSpPr/>
      </dsp:nvSpPr>
      <dsp:spPr>
        <a:xfrm>
          <a:off x="284555" y="210115"/>
          <a:ext cx="2659776" cy="893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latin typeface="Gill Sans MT"/>
              <a:cs typeface="Gill Sans MT"/>
            </a:rPr>
            <a:t>Non-profit</a:t>
          </a:r>
          <a:r>
            <a:rPr lang="en-US" sz="2000" b="1" kern="1200" spc="210" dirty="0">
              <a:latin typeface="Gill Sans MT"/>
              <a:cs typeface="Gill Sans MT"/>
            </a:rPr>
            <a:t> </a:t>
          </a:r>
          <a:r>
            <a:rPr lang="en-US" sz="2000" b="1" kern="1200" spc="50" dirty="0">
              <a:latin typeface="Gill Sans MT"/>
              <a:cs typeface="Gill Sans MT"/>
            </a:rPr>
            <a:t>organizations</a:t>
          </a:r>
          <a:endParaRPr lang="en-US" sz="2000" kern="1200" dirty="0"/>
        </a:p>
      </dsp:txBody>
      <dsp:txXfrm>
        <a:off x="284555" y="210115"/>
        <a:ext cx="2659776" cy="893004"/>
      </dsp:txXfrm>
    </dsp:sp>
    <dsp:sp modelId="{468AC689-6A9A-41C3-BB78-7947E4164D84}">
      <dsp:nvSpPr>
        <dsp:cNvPr id="0" name=""/>
        <dsp:cNvSpPr/>
      </dsp:nvSpPr>
      <dsp:spPr>
        <a:xfrm>
          <a:off x="213736" y="246021"/>
          <a:ext cx="0" cy="1149953"/>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EDA2D9C-C75E-45CE-AADD-A1D7C72BE8BF}">
      <dsp:nvSpPr>
        <dsp:cNvPr id="0" name=""/>
        <dsp:cNvSpPr/>
      </dsp:nvSpPr>
      <dsp:spPr>
        <a:xfrm>
          <a:off x="179352" y="1361591"/>
          <a:ext cx="68767" cy="68767"/>
        </a:xfrm>
        <a:prstGeom prst="ellipse">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84EAD4-36FF-4E47-B680-D0511F7D35A0}">
      <dsp:nvSpPr>
        <dsp:cNvPr id="0" name=""/>
        <dsp:cNvSpPr/>
      </dsp:nvSpPr>
      <dsp:spPr>
        <a:xfrm>
          <a:off x="1930271" y="2121948"/>
          <a:ext cx="2659776" cy="459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142875" bIns="95250" numCol="1" spcCol="1270" anchor="t" anchorCtr="0">
          <a:noAutofit/>
        </a:bodyPr>
        <a:lstStyle/>
        <a:p>
          <a:pPr marL="0" lvl="0" indent="0" algn="l" defTabSz="666750">
            <a:lnSpc>
              <a:spcPct val="90000"/>
            </a:lnSpc>
            <a:spcBef>
              <a:spcPct val="0"/>
            </a:spcBef>
            <a:spcAft>
              <a:spcPct val="35000"/>
            </a:spcAft>
            <a:buNone/>
          </a:pPr>
          <a:endParaRPr lang="en-US" sz="1500" kern="1200" dirty="0"/>
        </a:p>
      </dsp:txBody>
      <dsp:txXfrm>
        <a:off x="1930271" y="2121948"/>
        <a:ext cx="2659776" cy="459981"/>
      </dsp:txXfrm>
    </dsp:sp>
    <dsp:sp modelId="{665106FA-6B8C-4BB4-92BA-DCA8DD5B0C41}">
      <dsp:nvSpPr>
        <dsp:cNvPr id="0" name=""/>
        <dsp:cNvSpPr/>
      </dsp:nvSpPr>
      <dsp:spPr>
        <a:xfrm>
          <a:off x="1930271" y="1661967"/>
          <a:ext cx="2659776" cy="620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Community Anchor Institutions</a:t>
          </a:r>
        </a:p>
        <a:p>
          <a:pPr marL="0" lvl="0" indent="0" algn="l" defTabSz="889000">
            <a:lnSpc>
              <a:spcPct val="90000"/>
            </a:lnSpc>
            <a:spcBef>
              <a:spcPct val="0"/>
            </a:spcBef>
            <a:spcAft>
              <a:spcPct val="35000"/>
            </a:spcAft>
            <a:buNone/>
            <a:defRPr b="1"/>
          </a:pPr>
          <a:endParaRPr lang="en-US" sz="2000" kern="1200" dirty="0"/>
        </a:p>
      </dsp:txBody>
      <dsp:txXfrm>
        <a:off x="1930271" y="1661967"/>
        <a:ext cx="2659776" cy="620974"/>
      </dsp:txXfrm>
    </dsp:sp>
    <dsp:sp modelId="{525E3D20-7FEA-46D5-A5DD-3D4ABA4C54B1}">
      <dsp:nvSpPr>
        <dsp:cNvPr id="0" name=""/>
        <dsp:cNvSpPr/>
      </dsp:nvSpPr>
      <dsp:spPr>
        <a:xfrm>
          <a:off x="1751280" y="1437441"/>
          <a:ext cx="0" cy="1149953"/>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F311B0-77C7-4153-9249-9FE8D5223D83}">
      <dsp:nvSpPr>
        <dsp:cNvPr id="0" name=""/>
        <dsp:cNvSpPr/>
      </dsp:nvSpPr>
      <dsp:spPr>
        <a:xfrm>
          <a:off x="1716896" y="1403057"/>
          <a:ext cx="68767" cy="68767"/>
        </a:xfrm>
        <a:prstGeom prst="ellipse">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7BE8D0-F401-4A2B-AE82-E395145E6B66}">
      <dsp:nvSpPr>
        <dsp:cNvPr id="0" name=""/>
        <dsp:cNvSpPr/>
      </dsp:nvSpPr>
      <dsp:spPr>
        <a:xfrm>
          <a:off x="3575987" y="955603"/>
          <a:ext cx="2659776" cy="850965"/>
        </a:xfrm>
        <a:prstGeom prst="rect">
          <a:avLst/>
        </a:prstGeom>
        <a:noFill/>
        <a:ln>
          <a:noFill/>
        </a:ln>
        <a:effectLst/>
      </dsp:spPr>
      <dsp:style>
        <a:lnRef idx="0">
          <a:scrgbClr r="0" g="0" b="0"/>
        </a:lnRef>
        <a:fillRef idx="0">
          <a:scrgbClr r="0" g="0" b="0"/>
        </a:fillRef>
        <a:effectRef idx="0">
          <a:scrgbClr r="0" g="0" b="0"/>
        </a:effectRef>
        <a:fontRef idx="minor"/>
      </dsp:style>
    </dsp:sp>
    <dsp:sp modelId="{F30151F5-76D2-48A3-A3F1-F5F7A0AD85EC}">
      <dsp:nvSpPr>
        <dsp:cNvPr id="0" name=""/>
        <dsp:cNvSpPr/>
      </dsp:nvSpPr>
      <dsp:spPr>
        <a:xfrm>
          <a:off x="3575987" y="656615"/>
          <a:ext cx="2659776" cy="298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8900" bIns="0" numCol="1" spcCol="1270" anchor="ctr" anchorCtr="0">
          <a:noAutofit/>
        </a:bodyPr>
        <a:lstStyle/>
        <a:p>
          <a:pPr marL="0" lvl="0" indent="0" algn="l" defTabSz="622300">
            <a:lnSpc>
              <a:spcPct val="90000"/>
            </a:lnSpc>
            <a:spcBef>
              <a:spcPct val="0"/>
            </a:spcBef>
            <a:spcAft>
              <a:spcPct val="35000"/>
            </a:spcAft>
            <a:buNone/>
            <a:defRPr b="1"/>
          </a:pPr>
          <a:r>
            <a:rPr lang="en-US" sz="1400" b="1" kern="1200" dirty="0">
              <a:latin typeface="Gill Sans MT"/>
              <a:cs typeface="Gill Sans MT"/>
            </a:rPr>
            <a:t>Units</a:t>
          </a:r>
          <a:r>
            <a:rPr lang="en-US" sz="1400" b="1" kern="1200" spc="-35" dirty="0">
              <a:latin typeface="Gill Sans MT"/>
              <a:cs typeface="Gill Sans MT"/>
            </a:rPr>
            <a:t> </a:t>
          </a:r>
          <a:r>
            <a:rPr lang="en-US" sz="1400" b="1" kern="1200" spc="105" dirty="0">
              <a:latin typeface="Gill Sans MT"/>
              <a:cs typeface="Gill Sans MT"/>
            </a:rPr>
            <a:t>of</a:t>
          </a:r>
          <a:r>
            <a:rPr lang="en-US" sz="1400" b="1" kern="1200" spc="-35" dirty="0">
              <a:latin typeface="Gill Sans MT"/>
              <a:cs typeface="Gill Sans MT"/>
            </a:rPr>
            <a:t> </a:t>
          </a:r>
          <a:r>
            <a:rPr lang="en-US" sz="1400" b="1" kern="1200" dirty="0">
              <a:latin typeface="Gill Sans MT"/>
              <a:cs typeface="Gill Sans MT"/>
            </a:rPr>
            <a:t>Government</a:t>
          </a:r>
          <a:r>
            <a:rPr lang="en-US" sz="1400" b="1" kern="1200" spc="-35" dirty="0">
              <a:latin typeface="Gill Sans MT"/>
              <a:cs typeface="Gill Sans MT"/>
            </a:rPr>
            <a:t> </a:t>
          </a:r>
          <a:r>
            <a:rPr lang="en-US" sz="1400" b="1" kern="1200" spc="105" dirty="0">
              <a:latin typeface="Gill Sans MT"/>
              <a:cs typeface="Gill Sans MT"/>
            </a:rPr>
            <a:t>of</a:t>
          </a:r>
          <a:r>
            <a:rPr lang="en-US" sz="1400" b="1" kern="1200" spc="-35" dirty="0">
              <a:latin typeface="Gill Sans MT"/>
              <a:cs typeface="Gill Sans MT"/>
            </a:rPr>
            <a:t> </a:t>
          </a:r>
          <a:r>
            <a:rPr lang="en-US" sz="1400" b="1" kern="1200" dirty="0">
              <a:latin typeface="Gill Sans MT"/>
              <a:cs typeface="Gill Sans MT"/>
            </a:rPr>
            <a:t>the</a:t>
          </a:r>
          <a:r>
            <a:rPr lang="en-US" sz="1400" b="1" kern="1200" spc="-30" dirty="0">
              <a:latin typeface="Gill Sans MT"/>
              <a:cs typeface="Gill Sans MT"/>
            </a:rPr>
            <a:t> </a:t>
          </a:r>
          <a:r>
            <a:rPr lang="en-US" sz="1400" b="1" kern="1200" spc="-20" dirty="0">
              <a:latin typeface="Gill Sans MT"/>
              <a:cs typeface="Gill Sans MT"/>
            </a:rPr>
            <a:t>USVI </a:t>
          </a:r>
          <a:r>
            <a:rPr lang="en-US" sz="1400" b="1" kern="1200" dirty="0">
              <a:latin typeface="Gill Sans MT"/>
              <a:cs typeface="Gill Sans MT"/>
            </a:rPr>
            <a:t>Autonomous</a:t>
          </a:r>
          <a:r>
            <a:rPr lang="en-US" sz="1400" b="1" kern="1200" spc="215" dirty="0">
              <a:latin typeface="Gill Sans MT"/>
              <a:cs typeface="Gill Sans MT"/>
            </a:rPr>
            <a:t> </a:t>
          </a:r>
          <a:r>
            <a:rPr lang="en-US" sz="1400" b="1" kern="1200" spc="-10" dirty="0">
              <a:latin typeface="Gill Sans MT"/>
              <a:cs typeface="Gill Sans MT"/>
            </a:rPr>
            <a:t>instrumentalities</a:t>
          </a:r>
          <a:endParaRPr lang="en-US" sz="1400" kern="1200" dirty="0">
            <a:latin typeface="Gill Sans MT"/>
            <a:cs typeface="Gill Sans MT"/>
          </a:endParaRPr>
        </a:p>
        <a:p>
          <a:pPr marL="0" lvl="0" indent="0" algn="l" defTabSz="622300">
            <a:lnSpc>
              <a:spcPct val="90000"/>
            </a:lnSpc>
            <a:spcBef>
              <a:spcPct val="0"/>
            </a:spcBef>
            <a:spcAft>
              <a:spcPct val="35000"/>
            </a:spcAft>
            <a:buNone/>
            <a:defRPr b="1"/>
          </a:pPr>
          <a:r>
            <a:rPr lang="en-US" sz="1400" b="1" kern="1200" spc="65" dirty="0">
              <a:latin typeface="Gill Sans MT"/>
              <a:cs typeface="Gill Sans MT"/>
            </a:rPr>
            <a:t>Semi-</a:t>
          </a:r>
          <a:r>
            <a:rPr lang="en-US" sz="1400" b="1" kern="1200" spc="50" dirty="0">
              <a:latin typeface="Gill Sans MT"/>
              <a:cs typeface="Gill Sans MT"/>
            </a:rPr>
            <a:t>autonomous</a:t>
          </a:r>
          <a:r>
            <a:rPr lang="en-US" sz="1400" b="1" kern="1200" spc="-85" dirty="0">
              <a:latin typeface="Gill Sans MT"/>
              <a:cs typeface="Gill Sans MT"/>
            </a:rPr>
            <a:t> </a:t>
          </a:r>
          <a:r>
            <a:rPr lang="en-US" sz="1400" b="1" kern="1200" spc="-10" dirty="0">
              <a:latin typeface="Gill Sans MT"/>
              <a:cs typeface="Gill Sans MT"/>
            </a:rPr>
            <a:t>instrumentalities</a:t>
          </a:r>
          <a:endParaRPr lang="en-US" sz="1400" kern="1200" dirty="0"/>
        </a:p>
      </dsp:txBody>
      <dsp:txXfrm>
        <a:off x="3575987" y="656615"/>
        <a:ext cx="2659776" cy="298987"/>
      </dsp:txXfrm>
    </dsp:sp>
    <dsp:sp modelId="{FFEF3917-C884-4CED-9ECA-74AF54EC3E49}">
      <dsp:nvSpPr>
        <dsp:cNvPr id="0" name=""/>
        <dsp:cNvSpPr/>
      </dsp:nvSpPr>
      <dsp:spPr>
        <a:xfrm>
          <a:off x="3347817" y="287488"/>
          <a:ext cx="0" cy="1149953"/>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87187A1-9BE0-4E2D-A6CB-C67EE01238D2}">
      <dsp:nvSpPr>
        <dsp:cNvPr id="0" name=""/>
        <dsp:cNvSpPr/>
      </dsp:nvSpPr>
      <dsp:spPr>
        <a:xfrm>
          <a:off x="3313433" y="1403057"/>
          <a:ext cx="68767" cy="68767"/>
        </a:xfrm>
        <a:prstGeom prst="ellipse">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C007CF-A7A3-486F-824A-F816AA74B123}">
      <dsp:nvSpPr>
        <dsp:cNvPr id="0" name=""/>
        <dsp:cNvSpPr/>
      </dsp:nvSpPr>
      <dsp:spPr>
        <a:xfrm>
          <a:off x="5123345" y="2259600"/>
          <a:ext cx="2659776" cy="459981"/>
        </a:xfrm>
        <a:prstGeom prst="rect">
          <a:avLst/>
        </a:prstGeom>
        <a:noFill/>
        <a:ln>
          <a:noFill/>
        </a:ln>
        <a:effectLst/>
      </dsp:spPr>
      <dsp:style>
        <a:lnRef idx="0">
          <a:scrgbClr r="0" g="0" b="0"/>
        </a:lnRef>
        <a:fillRef idx="0">
          <a:scrgbClr r="0" g="0" b="0"/>
        </a:fillRef>
        <a:effectRef idx="0">
          <a:scrgbClr r="0" g="0" b="0"/>
        </a:effectRef>
        <a:fontRef idx="minor"/>
      </dsp:style>
    </dsp:sp>
    <dsp:sp modelId="{2A7B5DC7-ACF8-4A2D-8DE1-7F3B51FE5CEB}">
      <dsp:nvSpPr>
        <dsp:cNvPr id="0" name=""/>
        <dsp:cNvSpPr/>
      </dsp:nvSpPr>
      <dsp:spPr>
        <a:xfrm>
          <a:off x="5123345" y="1799619"/>
          <a:ext cx="2659776" cy="620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Providers of supporting services for vulnerable populations</a:t>
          </a:r>
        </a:p>
        <a:p>
          <a:pPr marL="0" lvl="0" indent="0" algn="l" defTabSz="889000">
            <a:lnSpc>
              <a:spcPct val="90000"/>
            </a:lnSpc>
            <a:spcBef>
              <a:spcPct val="0"/>
            </a:spcBef>
            <a:spcAft>
              <a:spcPct val="35000"/>
            </a:spcAft>
            <a:buNone/>
            <a:defRPr b="1"/>
          </a:pPr>
          <a:endParaRPr lang="en-US" sz="2000" kern="1200" dirty="0"/>
        </a:p>
      </dsp:txBody>
      <dsp:txXfrm>
        <a:off x="5123345" y="1799619"/>
        <a:ext cx="2659776" cy="620974"/>
      </dsp:txXfrm>
    </dsp:sp>
    <dsp:sp modelId="{61FEA836-37C2-4053-B5D2-BFCC1AC898BC}">
      <dsp:nvSpPr>
        <dsp:cNvPr id="0" name=""/>
        <dsp:cNvSpPr/>
      </dsp:nvSpPr>
      <dsp:spPr>
        <a:xfrm>
          <a:off x="4944354" y="1437441"/>
          <a:ext cx="0" cy="1149953"/>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2199A0-8142-4B7C-85D9-A9C3021947CE}">
      <dsp:nvSpPr>
        <dsp:cNvPr id="0" name=""/>
        <dsp:cNvSpPr/>
      </dsp:nvSpPr>
      <dsp:spPr>
        <a:xfrm>
          <a:off x="4909970" y="1403057"/>
          <a:ext cx="68767" cy="68767"/>
        </a:xfrm>
        <a:prstGeom prst="ellipse">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40DAFE-929A-4AED-8BC0-80B0E4E7D667}">
      <dsp:nvSpPr>
        <dsp:cNvPr id="0" name=""/>
        <dsp:cNvSpPr/>
      </dsp:nvSpPr>
      <dsp:spPr>
        <a:xfrm>
          <a:off x="6621550" y="656618"/>
          <a:ext cx="2659776" cy="850965"/>
        </a:xfrm>
        <a:prstGeom prst="rect">
          <a:avLst/>
        </a:prstGeom>
        <a:noFill/>
        <a:ln>
          <a:noFill/>
        </a:ln>
        <a:effectLst/>
      </dsp:spPr>
      <dsp:style>
        <a:lnRef idx="0">
          <a:scrgbClr r="0" g="0" b="0"/>
        </a:lnRef>
        <a:fillRef idx="0">
          <a:scrgbClr r="0" g="0" b="0"/>
        </a:fillRef>
        <a:effectRef idx="0">
          <a:scrgbClr r="0" g="0" b="0"/>
        </a:effectRef>
        <a:fontRef idx="minor"/>
      </dsp:style>
    </dsp:sp>
    <dsp:sp modelId="{1B606B3B-4665-4CC7-AC8D-A12117A916A2}">
      <dsp:nvSpPr>
        <dsp:cNvPr id="0" name=""/>
        <dsp:cNvSpPr/>
      </dsp:nvSpPr>
      <dsp:spPr>
        <a:xfrm>
          <a:off x="6621550" y="357630"/>
          <a:ext cx="2659776" cy="298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spc="50" dirty="0">
              <a:latin typeface="Gill Sans MT"/>
              <a:cs typeface="Gill Sans MT"/>
            </a:rPr>
            <a:t>Public</a:t>
          </a:r>
          <a:r>
            <a:rPr lang="en-US" sz="2000" b="1" kern="1200" spc="-50" dirty="0">
              <a:latin typeface="Gill Sans MT"/>
              <a:cs typeface="Gill Sans MT"/>
            </a:rPr>
            <a:t> </a:t>
          </a:r>
          <a:r>
            <a:rPr lang="en-US" sz="2000" b="1" kern="1200" dirty="0">
              <a:latin typeface="Gill Sans MT"/>
              <a:cs typeface="Gill Sans MT"/>
            </a:rPr>
            <a:t>or</a:t>
          </a:r>
          <a:r>
            <a:rPr lang="en-US" sz="2000" b="1" kern="1200" spc="-50" dirty="0">
              <a:latin typeface="Gill Sans MT"/>
              <a:cs typeface="Gill Sans MT"/>
            </a:rPr>
            <a:t> </a:t>
          </a:r>
          <a:r>
            <a:rPr lang="en-US" sz="2000" b="1" kern="1200" dirty="0">
              <a:latin typeface="Gill Sans MT"/>
              <a:cs typeface="Gill Sans MT"/>
            </a:rPr>
            <a:t>Private</a:t>
          </a:r>
          <a:r>
            <a:rPr lang="en-US" sz="2000" b="1" kern="1200" spc="-50" dirty="0">
              <a:latin typeface="Gill Sans MT"/>
              <a:cs typeface="Gill Sans MT"/>
            </a:rPr>
            <a:t> </a:t>
          </a:r>
          <a:r>
            <a:rPr lang="en-US" sz="2000" b="1" kern="1200" spc="-10" dirty="0">
              <a:latin typeface="Gill Sans MT"/>
              <a:cs typeface="Gill Sans MT"/>
            </a:rPr>
            <a:t>Utilities</a:t>
          </a:r>
          <a:endParaRPr lang="en-US" sz="2000" kern="1200" dirty="0"/>
        </a:p>
      </dsp:txBody>
      <dsp:txXfrm>
        <a:off x="6621550" y="357630"/>
        <a:ext cx="2659776" cy="298987"/>
      </dsp:txXfrm>
    </dsp:sp>
    <dsp:sp modelId="{54AFCEAE-5C71-4AAA-8DE4-4F7F19C1C450}">
      <dsp:nvSpPr>
        <dsp:cNvPr id="0" name=""/>
        <dsp:cNvSpPr/>
      </dsp:nvSpPr>
      <dsp:spPr>
        <a:xfrm>
          <a:off x="6540891" y="287488"/>
          <a:ext cx="0" cy="1149953"/>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06943A-A60F-4EF1-A418-FA7C217A23EF}">
      <dsp:nvSpPr>
        <dsp:cNvPr id="0" name=""/>
        <dsp:cNvSpPr/>
      </dsp:nvSpPr>
      <dsp:spPr>
        <a:xfrm>
          <a:off x="6506507" y="1403057"/>
          <a:ext cx="68767" cy="68767"/>
        </a:xfrm>
        <a:prstGeom prst="ellipse">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3/layout/SimpleTimeline">
  <dgm:title val="Simple Timeline"/>
  <dgm:desc val="Displays events in chronological order. Each event should have a date or name up to medium length and the option to add a description that can be medium or a bit longer in length."/>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2050">
                    <a:solidFill>
                      <a:srgbClr val="000000"/>
                    </a:solidFill>
                    <a:tailEnd type="arrow" w="med" len="med"/>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arrow" w="med" len="med"/>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t" refFor="ch" refForName="DropPinPlaceHolder1"/>
                        <dgm:constr type="t" for="ch" forName="L1TextContainer1" refType="h" fact="0.6"/>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t" refFor="ch" refForName="DropPinPlaceHolder1"/>
                        <dgm:constr type="t" for="ch" forName="L1TextContainer1" refType="h" fact="0.6"/>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7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6"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20" fact="NaN" max="NaN"/>
                </dgm:ruleLst>
              </dgm:layoutNode>
              <dgm:layoutNode name="ConnectLine1" styleLbl="sibTrans1D1">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fact="2"/>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t" refFor="ch" refForName="DropPinPlaceHolder"/>
                        <dgm:constr type="t" for="ch" forName="L1TextContainer" refType="h" fact="0.6"/>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t" refFor="ch" refForName="DropPinPlaceHolder"/>
                        <dgm:constr type="t" for="ch" forName="L1TextContainer" refType="h" fact="0.6"/>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7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6"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20" fact="NaN" max="NaN"/>
                </dgm:ruleLst>
              </dgm:layoutNode>
              <dgm:layoutNode name="ConnectLine" styleLbl="sibTrans1D1">
                <dgm:alg type="sp"/>
                <dgm:shape xmlns:r="http://schemas.openxmlformats.org/officeDocument/2006/relationships" type="line" r:blip="">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01DD8D36-A104-410D-9288-4E51CE94A6CB}"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767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3C0D98-99F8-4052-A3E4-A13A5D563C42}" type="datetimeFigureOut">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274518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5240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2799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1467747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8665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6796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6201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994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4178600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0D98-99F8-4052-A3E4-A13A5D563C42}" type="datetimeFigureOut">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D8D36-A104-410D-9288-4E51CE94A6CB}"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148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0D98-99F8-4052-A3E4-A13A5D563C42}" type="datetimeFigureOut">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158096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0D98-99F8-4052-A3E4-A13A5D563C42}" type="datetimeFigureOut">
              <a:rPr lang="en-US" smtClean="0"/>
              <a:t>4/8/2025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DD8D36-A104-410D-9288-4E51CE94A6CB}"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09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0D98-99F8-4052-A3E4-A13A5D563C42}" type="datetimeFigureOut">
              <a:rPr lang="en-US" smtClean="0"/>
              <a:t>4/8/2025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DD8D36-A104-410D-9288-4E51CE94A6C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707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0D98-99F8-4052-A3E4-A13A5D563C42}" type="datetimeFigureOut">
              <a:rPr lang="en-US" smtClean="0"/>
              <a:t>4/8/2025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2756529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3C0D98-99F8-4052-A3E4-A13A5D563C42}" type="datetimeFigureOut">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D8D36-A104-410D-9288-4E51CE94A6CB}"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835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3C0D98-99F8-4052-A3E4-A13A5D563C42}" type="datetimeFigureOut">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D8D36-A104-410D-9288-4E51CE94A6CB}" type="slidenum">
              <a:rPr lang="en-US" smtClean="0"/>
              <a:t>‹#›</a:t>
            </a:fld>
            <a:endParaRPr lang="en-US"/>
          </a:p>
        </p:txBody>
      </p:sp>
    </p:spTree>
    <p:extLst>
      <p:ext uri="{BB962C8B-B14F-4D97-AF65-F5344CB8AC3E}">
        <p14:creationId xmlns:p14="http://schemas.microsoft.com/office/powerpoint/2010/main" val="1925477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23C0D98-99F8-4052-A3E4-A13A5D563C42}" type="datetimeFigureOut">
              <a:rPr lang="en-US" smtClean="0"/>
              <a:t>4/8/2025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DD8D36-A104-410D-9288-4E51CE94A6CB}" type="slidenum">
              <a:rPr lang="en-US" smtClean="0"/>
              <a:t>‹#›</a:t>
            </a:fld>
            <a:endParaRPr lang="en-US"/>
          </a:p>
        </p:txBody>
      </p:sp>
    </p:spTree>
    <p:extLst>
      <p:ext uri="{BB962C8B-B14F-4D97-AF65-F5344CB8AC3E}">
        <p14:creationId xmlns:p14="http://schemas.microsoft.com/office/powerpoint/2010/main" val="270907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00534-48B5-E7A6-670F-B5FE618BF15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7BCF22A-7B24-1126-2DD1-FE7BAEF2DA28}"/>
              </a:ext>
            </a:extLst>
          </p:cNvPr>
          <p:cNvSpPr/>
          <p:nvPr/>
        </p:nvSpPr>
        <p:spPr>
          <a:xfrm>
            <a:off x="6096000" y="-610253"/>
            <a:ext cx="8080574" cy="8080574"/>
          </a:xfrm>
          <a:custGeom>
            <a:avLst/>
            <a:gdLst/>
            <a:ahLst/>
            <a:cxnLst/>
            <a:rect l="l" t="t" r="r" b="b"/>
            <a:pathLst>
              <a:path w="12120861" h="12120861">
                <a:moveTo>
                  <a:pt x="0" y="0"/>
                </a:moveTo>
                <a:lnTo>
                  <a:pt x="12120861" y="0"/>
                </a:lnTo>
                <a:lnTo>
                  <a:pt x="12120861" y="12120860"/>
                </a:lnTo>
                <a:lnTo>
                  <a:pt x="0" y="12120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4" name="Group 4">
            <a:extLst>
              <a:ext uri="{FF2B5EF4-FFF2-40B4-BE49-F238E27FC236}">
                <a16:creationId xmlns:a16="http://schemas.microsoft.com/office/drawing/2014/main" id="{D891DD42-3762-6F3D-24B1-94B343BA9B8B}"/>
              </a:ext>
            </a:extLst>
          </p:cNvPr>
          <p:cNvGrpSpPr/>
          <p:nvPr/>
        </p:nvGrpSpPr>
        <p:grpSpPr>
          <a:xfrm>
            <a:off x="0" y="1029860"/>
            <a:ext cx="13432418" cy="4830593"/>
            <a:chOff x="0" y="0"/>
            <a:chExt cx="5306634" cy="1908382"/>
          </a:xfrm>
        </p:grpSpPr>
        <p:sp>
          <p:nvSpPr>
            <p:cNvPr id="5" name="Freeform 5">
              <a:extLst>
                <a:ext uri="{FF2B5EF4-FFF2-40B4-BE49-F238E27FC236}">
                  <a16:creationId xmlns:a16="http://schemas.microsoft.com/office/drawing/2014/main" id="{536D4E55-2A30-9D4C-056F-E5B092AF3F13}"/>
                </a:ext>
              </a:extLst>
            </p:cNvPr>
            <p:cNvSpPr/>
            <p:nvPr/>
          </p:nvSpPr>
          <p:spPr>
            <a:xfrm>
              <a:off x="0" y="0"/>
              <a:ext cx="5306634" cy="1908382"/>
            </a:xfrm>
            <a:custGeom>
              <a:avLst/>
              <a:gdLst/>
              <a:ahLst/>
              <a:cxnLst/>
              <a:rect l="l" t="t" r="r" b="b"/>
              <a:pathLst>
                <a:path w="5306634" h="1908382">
                  <a:moveTo>
                    <a:pt x="0" y="0"/>
                  </a:moveTo>
                  <a:lnTo>
                    <a:pt x="5306634" y="0"/>
                  </a:lnTo>
                  <a:lnTo>
                    <a:pt x="5306634" y="1908382"/>
                  </a:lnTo>
                  <a:lnTo>
                    <a:pt x="0" y="1908382"/>
                  </a:lnTo>
                  <a:close/>
                </a:path>
              </a:pathLst>
            </a:custGeom>
            <a:gradFill rotWithShape="1">
              <a:gsLst>
                <a:gs pos="0">
                  <a:srgbClr val="003780">
                    <a:alpha val="100000"/>
                  </a:srgbClr>
                </a:gs>
                <a:gs pos="100000">
                  <a:srgbClr val="011F47">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a:extLst>
                <a:ext uri="{FF2B5EF4-FFF2-40B4-BE49-F238E27FC236}">
                  <a16:creationId xmlns:a16="http://schemas.microsoft.com/office/drawing/2014/main" id="{F8287C77-1879-C624-7CFA-E19908F6BCAC}"/>
                </a:ext>
              </a:extLst>
            </p:cNvPr>
            <p:cNvSpPr txBox="1"/>
            <p:nvPr/>
          </p:nvSpPr>
          <p:spPr>
            <a:xfrm>
              <a:off x="0" y="-38100"/>
              <a:ext cx="5306634" cy="194648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7" name="Group 7">
            <a:extLst>
              <a:ext uri="{FF2B5EF4-FFF2-40B4-BE49-F238E27FC236}">
                <a16:creationId xmlns:a16="http://schemas.microsoft.com/office/drawing/2014/main" id="{65C06C46-D445-3CD4-88CD-370EA41A6771}"/>
              </a:ext>
            </a:extLst>
          </p:cNvPr>
          <p:cNvGrpSpPr/>
          <p:nvPr/>
        </p:nvGrpSpPr>
        <p:grpSpPr>
          <a:xfrm>
            <a:off x="-342900" y="4010873"/>
            <a:ext cx="6438900" cy="586095"/>
            <a:chOff x="0" y="0"/>
            <a:chExt cx="2543763" cy="231544"/>
          </a:xfrm>
        </p:grpSpPr>
        <p:sp>
          <p:nvSpPr>
            <p:cNvPr id="8" name="Freeform 8">
              <a:extLst>
                <a:ext uri="{FF2B5EF4-FFF2-40B4-BE49-F238E27FC236}">
                  <a16:creationId xmlns:a16="http://schemas.microsoft.com/office/drawing/2014/main" id="{CC05873C-434F-F573-3D8C-A8456EB6AC97}"/>
                </a:ext>
              </a:extLst>
            </p:cNvPr>
            <p:cNvSpPr/>
            <p:nvPr/>
          </p:nvSpPr>
          <p:spPr>
            <a:xfrm>
              <a:off x="0" y="0"/>
              <a:ext cx="2543763" cy="231544"/>
            </a:xfrm>
            <a:custGeom>
              <a:avLst/>
              <a:gdLst/>
              <a:ahLst/>
              <a:cxnLst/>
              <a:rect l="l" t="t" r="r" b="b"/>
              <a:pathLst>
                <a:path w="2543763" h="231544">
                  <a:moveTo>
                    <a:pt x="80158" y="0"/>
                  </a:moveTo>
                  <a:lnTo>
                    <a:pt x="2463605" y="0"/>
                  </a:lnTo>
                  <a:cubicBezTo>
                    <a:pt x="2484864" y="0"/>
                    <a:pt x="2505253" y="8445"/>
                    <a:pt x="2520285" y="23478"/>
                  </a:cubicBezTo>
                  <a:cubicBezTo>
                    <a:pt x="2535318" y="38510"/>
                    <a:pt x="2543763" y="58899"/>
                    <a:pt x="2543763" y="80158"/>
                  </a:cubicBezTo>
                  <a:lnTo>
                    <a:pt x="2543763" y="151386"/>
                  </a:lnTo>
                  <a:cubicBezTo>
                    <a:pt x="2543763" y="195656"/>
                    <a:pt x="2507875" y="231544"/>
                    <a:pt x="2463605" y="231544"/>
                  </a:cubicBezTo>
                  <a:lnTo>
                    <a:pt x="80158" y="231544"/>
                  </a:lnTo>
                  <a:cubicBezTo>
                    <a:pt x="58899" y="231544"/>
                    <a:pt x="38510" y="223098"/>
                    <a:pt x="23478" y="208066"/>
                  </a:cubicBezTo>
                  <a:cubicBezTo>
                    <a:pt x="8445" y="193033"/>
                    <a:pt x="0" y="172645"/>
                    <a:pt x="0" y="151386"/>
                  </a:cubicBezTo>
                  <a:lnTo>
                    <a:pt x="0" y="80158"/>
                  </a:lnTo>
                  <a:cubicBezTo>
                    <a:pt x="0" y="58899"/>
                    <a:pt x="8445" y="38510"/>
                    <a:pt x="23478" y="23478"/>
                  </a:cubicBezTo>
                  <a:cubicBezTo>
                    <a:pt x="38510" y="8445"/>
                    <a:pt x="58899" y="0"/>
                    <a:pt x="80158" y="0"/>
                  </a:cubicBezTo>
                  <a:close/>
                </a:path>
              </a:pathLst>
            </a:custGeom>
            <a:gradFill rotWithShape="1">
              <a:gsLst>
                <a:gs pos="0">
                  <a:srgbClr val="FF8A01">
                    <a:alpha val="100000"/>
                  </a:srgbClr>
                </a:gs>
                <a:gs pos="100000">
                  <a:srgbClr val="FFCF01">
                    <a:alpha val="100000"/>
                  </a:srgbClr>
                </a:gs>
              </a:gsLst>
              <a:lin ang="27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a:extLst>
                <a:ext uri="{FF2B5EF4-FFF2-40B4-BE49-F238E27FC236}">
                  <a16:creationId xmlns:a16="http://schemas.microsoft.com/office/drawing/2014/main" id="{453A66F0-ACEF-7F4B-6DA2-5E2EDB9FFD28}"/>
                </a:ext>
              </a:extLst>
            </p:cNvPr>
            <p:cNvSpPr txBox="1"/>
            <p:nvPr/>
          </p:nvSpPr>
          <p:spPr>
            <a:xfrm>
              <a:off x="0" y="-38100"/>
              <a:ext cx="2543763" cy="269644"/>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a:extLst>
              <a:ext uri="{FF2B5EF4-FFF2-40B4-BE49-F238E27FC236}">
                <a16:creationId xmlns:a16="http://schemas.microsoft.com/office/drawing/2014/main" id="{65764CA2-0AAB-020C-2749-B03EE90BF65C}"/>
              </a:ext>
            </a:extLst>
          </p:cNvPr>
          <p:cNvGrpSpPr/>
          <p:nvPr/>
        </p:nvGrpSpPr>
        <p:grpSpPr>
          <a:xfrm>
            <a:off x="6893996" y="-140891"/>
            <a:ext cx="501270" cy="501270"/>
            <a:chOff x="0" y="0"/>
            <a:chExt cx="812800" cy="812800"/>
          </a:xfrm>
        </p:grpSpPr>
        <p:sp>
          <p:nvSpPr>
            <p:cNvPr id="11" name="Freeform 11">
              <a:extLst>
                <a:ext uri="{FF2B5EF4-FFF2-40B4-BE49-F238E27FC236}">
                  <a16:creationId xmlns:a16="http://schemas.microsoft.com/office/drawing/2014/main" id="{4DEE563E-77C6-F7C7-9D43-59F2D84DBD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003780">
                    <a:alpha val="100000"/>
                  </a:srgbClr>
                </a:gs>
                <a:gs pos="100000">
                  <a:srgbClr val="011F47">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a:extLst>
                <a:ext uri="{FF2B5EF4-FFF2-40B4-BE49-F238E27FC236}">
                  <a16:creationId xmlns:a16="http://schemas.microsoft.com/office/drawing/2014/main" id="{1493AC20-5241-C796-DE9C-E2906E442EF7}"/>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3" name="Group 13">
            <a:extLst>
              <a:ext uri="{FF2B5EF4-FFF2-40B4-BE49-F238E27FC236}">
                <a16:creationId xmlns:a16="http://schemas.microsoft.com/office/drawing/2014/main" id="{F65CF60C-55E4-CA88-590C-CD218E7CBCEB}"/>
              </a:ext>
            </a:extLst>
          </p:cNvPr>
          <p:cNvGrpSpPr/>
          <p:nvPr/>
        </p:nvGrpSpPr>
        <p:grpSpPr>
          <a:xfrm>
            <a:off x="6805006" y="215292"/>
            <a:ext cx="6459729" cy="6459729"/>
            <a:chOff x="0" y="0"/>
            <a:chExt cx="812800" cy="812800"/>
          </a:xfrm>
        </p:grpSpPr>
        <p:sp>
          <p:nvSpPr>
            <p:cNvPr id="14" name="Freeform 14">
              <a:extLst>
                <a:ext uri="{FF2B5EF4-FFF2-40B4-BE49-F238E27FC236}">
                  <a16:creationId xmlns:a16="http://schemas.microsoft.com/office/drawing/2014/main" id="{BE5FAA90-0B36-7437-1586-3B1C960CF4D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003780">
                    <a:alpha val="100000"/>
                  </a:srgbClr>
                </a:gs>
                <a:gs pos="100000">
                  <a:srgbClr val="011F47">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TextBox 15">
              <a:extLst>
                <a:ext uri="{FF2B5EF4-FFF2-40B4-BE49-F238E27FC236}">
                  <a16:creationId xmlns:a16="http://schemas.microsoft.com/office/drawing/2014/main" id="{D67FB133-FABA-07F4-9460-41EEB95301BA}"/>
                </a:ext>
              </a:extLst>
            </p:cNvPr>
            <p:cNvSpPr txBox="1"/>
            <p:nvPr/>
          </p:nvSpPr>
          <p:spPr>
            <a:xfrm>
              <a:off x="76200" y="38100"/>
              <a:ext cx="660400" cy="698500"/>
            </a:xfrm>
            <a:prstGeom prst="rect">
              <a:avLst/>
            </a:prstGeom>
          </p:spPr>
          <p:txBody>
            <a:bodyPr lIns="44753" tIns="44753" rIns="44753" bIns="4475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spcBef>
                  <a:spcPct val="0"/>
                </a:spcBef>
              </a:pPr>
              <a:endParaRPr sz="800"/>
            </a:p>
          </p:txBody>
        </p:sp>
      </p:grpSp>
      <p:grpSp>
        <p:nvGrpSpPr>
          <p:cNvPr id="16" name="Group 16">
            <a:extLst>
              <a:ext uri="{FF2B5EF4-FFF2-40B4-BE49-F238E27FC236}">
                <a16:creationId xmlns:a16="http://schemas.microsoft.com/office/drawing/2014/main" id="{EAF43301-3EA1-CA61-2AED-4B0688EF05B6}"/>
              </a:ext>
            </a:extLst>
          </p:cNvPr>
          <p:cNvGrpSpPr>
            <a:grpSpLocks noChangeAspect="1"/>
          </p:cNvGrpSpPr>
          <p:nvPr/>
        </p:nvGrpSpPr>
        <p:grpSpPr>
          <a:xfrm>
            <a:off x="7066920" y="656217"/>
            <a:ext cx="5577879" cy="5577879"/>
            <a:chOff x="0" y="0"/>
            <a:chExt cx="6350000" cy="6350000"/>
          </a:xfrm>
        </p:grpSpPr>
        <p:sp>
          <p:nvSpPr>
            <p:cNvPr id="17" name="Freeform 17">
              <a:extLst>
                <a:ext uri="{FF2B5EF4-FFF2-40B4-BE49-F238E27FC236}">
                  <a16:creationId xmlns:a16="http://schemas.microsoft.com/office/drawing/2014/main" id="{D1976F40-3627-7045-4FFF-62DAA8444759}"/>
                </a:ext>
              </a:extLst>
            </p:cNvPr>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gradFill rotWithShape="1">
              <a:gsLst>
                <a:gs pos="0">
                  <a:srgbClr val="FFCF01">
                    <a:alpha val="100000"/>
                  </a:srgbClr>
                </a:gs>
                <a:gs pos="100000">
                  <a:srgbClr val="FF8A01">
                    <a:alpha val="100000"/>
                  </a:srgbClr>
                </a:gs>
              </a:gsLst>
              <a:lin ang="27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8" name="Freeform 18">
              <a:extLst>
                <a:ext uri="{FF2B5EF4-FFF2-40B4-BE49-F238E27FC236}">
                  <a16:creationId xmlns:a16="http://schemas.microsoft.com/office/drawing/2014/main" id="{5380591F-8BD0-A47F-DC6F-B313A7A16A15}"/>
                </a:ext>
              </a:extLst>
            </p:cNvPr>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4"/>
              <a:stretch>
                <a:fillRect l="223" r="223"/>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grpSp>
        <p:nvGrpSpPr>
          <p:cNvPr id="19" name="Group 19">
            <a:extLst>
              <a:ext uri="{FF2B5EF4-FFF2-40B4-BE49-F238E27FC236}">
                <a16:creationId xmlns:a16="http://schemas.microsoft.com/office/drawing/2014/main" id="{87C4D368-74AA-0FC1-0718-7F41F0A14D4E}"/>
              </a:ext>
            </a:extLst>
          </p:cNvPr>
          <p:cNvGrpSpPr/>
          <p:nvPr/>
        </p:nvGrpSpPr>
        <p:grpSpPr>
          <a:xfrm>
            <a:off x="6787461" y="5559029"/>
            <a:ext cx="523660" cy="523660"/>
            <a:chOff x="0" y="0"/>
            <a:chExt cx="812800" cy="812800"/>
          </a:xfrm>
        </p:grpSpPr>
        <p:sp>
          <p:nvSpPr>
            <p:cNvPr id="20" name="Freeform 20">
              <a:extLst>
                <a:ext uri="{FF2B5EF4-FFF2-40B4-BE49-F238E27FC236}">
                  <a16:creationId xmlns:a16="http://schemas.microsoft.com/office/drawing/2014/main" id="{34E28EF1-B1A7-F4C5-B727-55463E4CB0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CF01">
                    <a:alpha val="100000"/>
                  </a:srgbClr>
                </a:gs>
                <a:gs pos="100000">
                  <a:srgbClr val="FF8A01">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1" name="TextBox 21">
              <a:extLst>
                <a:ext uri="{FF2B5EF4-FFF2-40B4-BE49-F238E27FC236}">
                  <a16:creationId xmlns:a16="http://schemas.microsoft.com/office/drawing/2014/main" id="{6EE10902-0B73-1B81-C9FD-D589892FEF0B}"/>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22" name="Group 22">
            <a:extLst>
              <a:ext uri="{FF2B5EF4-FFF2-40B4-BE49-F238E27FC236}">
                <a16:creationId xmlns:a16="http://schemas.microsoft.com/office/drawing/2014/main" id="{31DEDEFD-194F-C304-6309-35238E6BE5E5}"/>
              </a:ext>
            </a:extLst>
          </p:cNvPr>
          <p:cNvGrpSpPr/>
          <p:nvPr/>
        </p:nvGrpSpPr>
        <p:grpSpPr>
          <a:xfrm>
            <a:off x="7527308" y="6172200"/>
            <a:ext cx="1295927" cy="1295927"/>
            <a:chOff x="0" y="0"/>
            <a:chExt cx="812800" cy="812800"/>
          </a:xfrm>
        </p:grpSpPr>
        <p:sp>
          <p:nvSpPr>
            <p:cNvPr id="23" name="Freeform 23">
              <a:extLst>
                <a:ext uri="{FF2B5EF4-FFF2-40B4-BE49-F238E27FC236}">
                  <a16:creationId xmlns:a16="http://schemas.microsoft.com/office/drawing/2014/main" id="{533E39C7-D3B2-CF9E-7A50-6868966BE9D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CF01">
                    <a:alpha val="100000"/>
                  </a:srgbClr>
                </a:gs>
                <a:gs pos="100000">
                  <a:srgbClr val="FF8A01">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4" name="TextBox 24">
              <a:extLst>
                <a:ext uri="{FF2B5EF4-FFF2-40B4-BE49-F238E27FC236}">
                  <a16:creationId xmlns:a16="http://schemas.microsoft.com/office/drawing/2014/main" id="{727BB58A-9F01-1E2C-707B-13A1FC0CED03}"/>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25" name="Group 25">
            <a:extLst>
              <a:ext uri="{FF2B5EF4-FFF2-40B4-BE49-F238E27FC236}">
                <a16:creationId xmlns:a16="http://schemas.microsoft.com/office/drawing/2014/main" id="{64D2DA89-4A14-CD2E-CBD4-B8710C168CDA}"/>
              </a:ext>
            </a:extLst>
          </p:cNvPr>
          <p:cNvGrpSpPr/>
          <p:nvPr/>
        </p:nvGrpSpPr>
        <p:grpSpPr>
          <a:xfrm>
            <a:off x="11406021" y="-538220"/>
            <a:ext cx="1295927" cy="1295927"/>
            <a:chOff x="0" y="0"/>
            <a:chExt cx="812800" cy="812800"/>
          </a:xfrm>
        </p:grpSpPr>
        <p:sp>
          <p:nvSpPr>
            <p:cNvPr id="26" name="Freeform 26">
              <a:extLst>
                <a:ext uri="{FF2B5EF4-FFF2-40B4-BE49-F238E27FC236}">
                  <a16:creationId xmlns:a16="http://schemas.microsoft.com/office/drawing/2014/main" id="{50267BF2-B7DB-6ADE-897D-FA00F52F541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CF01">
                    <a:alpha val="100000"/>
                  </a:srgbClr>
                </a:gs>
                <a:gs pos="100000">
                  <a:srgbClr val="FF8A01">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7" name="TextBox 27">
              <a:extLst>
                <a:ext uri="{FF2B5EF4-FFF2-40B4-BE49-F238E27FC236}">
                  <a16:creationId xmlns:a16="http://schemas.microsoft.com/office/drawing/2014/main" id="{C01DE89C-ADC5-26E2-8D45-83861966CD7B}"/>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28" name="Group 28">
            <a:extLst>
              <a:ext uri="{FF2B5EF4-FFF2-40B4-BE49-F238E27FC236}">
                <a16:creationId xmlns:a16="http://schemas.microsoft.com/office/drawing/2014/main" id="{FF1E0807-31F7-D67E-5368-BDD87DF2C7A5}"/>
              </a:ext>
            </a:extLst>
          </p:cNvPr>
          <p:cNvGrpSpPr/>
          <p:nvPr/>
        </p:nvGrpSpPr>
        <p:grpSpPr>
          <a:xfrm>
            <a:off x="11506200" y="6500849"/>
            <a:ext cx="881352" cy="881352"/>
            <a:chOff x="0" y="0"/>
            <a:chExt cx="812800" cy="812800"/>
          </a:xfrm>
        </p:grpSpPr>
        <p:sp>
          <p:nvSpPr>
            <p:cNvPr id="29" name="Freeform 29">
              <a:extLst>
                <a:ext uri="{FF2B5EF4-FFF2-40B4-BE49-F238E27FC236}">
                  <a16:creationId xmlns:a16="http://schemas.microsoft.com/office/drawing/2014/main" id="{4A662EAF-F2B7-C1E3-D091-445D4A85F6A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003780">
                    <a:alpha val="100000"/>
                  </a:srgbClr>
                </a:gs>
                <a:gs pos="100000">
                  <a:srgbClr val="011F47">
                    <a:alpha val="100000"/>
                  </a:srgbClr>
                </a:gs>
              </a:gsLst>
              <a:lin ang="5400000"/>
            </a:gra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0" name="TextBox 30">
              <a:extLst>
                <a:ext uri="{FF2B5EF4-FFF2-40B4-BE49-F238E27FC236}">
                  <a16:creationId xmlns:a16="http://schemas.microsoft.com/office/drawing/2014/main" id="{2B3D7CA6-B108-BDFA-FE8D-81D5E266CF29}"/>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31" name="Freeform 31">
            <a:extLst>
              <a:ext uri="{FF2B5EF4-FFF2-40B4-BE49-F238E27FC236}">
                <a16:creationId xmlns:a16="http://schemas.microsoft.com/office/drawing/2014/main" id="{E729164D-BBA7-1155-C2CC-45F222A9F244}"/>
              </a:ext>
            </a:extLst>
          </p:cNvPr>
          <p:cNvSpPr/>
          <p:nvPr/>
        </p:nvSpPr>
        <p:spPr>
          <a:xfrm>
            <a:off x="6620971" y="1826611"/>
            <a:ext cx="523660" cy="238920"/>
          </a:xfrm>
          <a:custGeom>
            <a:avLst/>
            <a:gdLst/>
            <a:ahLst/>
            <a:cxnLst/>
            <a:rect l="l" t="t" r="r" b="b"/>
            <a:pathLst>
              <a:path w="785490" h="358380">
                <a:moveTo>
                  <a:pt x="0" y="0"/>
                </a:moveTo>
                <a:lnTo>
                  <a:pt x="785490" y="0"/>
                </a:lnTo>
                <a:lnTo>
                  <a:pt x="785490" y="358379"/>
                </a:lnTo>
                <a:lnTo>
                  <a:pt x="0" y="3583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2" name="Freeform 32">
            <a:extLst>
              <a:ext uri="{FF2B5EF4-FFF2-40B4-BE49-F238E27FC236}">
                <a16:creationId xmlns:a16="http://schemas.microsoft.com/office/drawing/2014/main" id="{D3B30FB2-23FB-5DEA-702C-C28D5AB4CBD7}"/>
              </a:ext>
            </a:extLst>
          </p:cNvPr>
          <p:cNvSpPr/>
          <p:nvPr/>
        </p:nvSpPr>
        <p:spPr>
          <a:xfrm>
            <a:off x="4737234" y="5061613"/>
            <a:ext cx="523660" cy="238920"/>
          </a:xfrm>
          <a:custGeom>
            <a:avLst/>
            <a:gdLst/>
            <a:ahLst/>
            <a:cxnLst/>
            <a:rect l="l" t="t" r="r" b="b"/>
            <a:pathLst>
              <a:path w="785490" h="358380">
                <a:moveTo>
                  <a:pt x="0" y="0"/>
                </a:moveTo>
                <a:lnTo>
                  <a:pt x="785490" y="0"/>
                </a:lnTo>
                <a:lnTo>
                  <a:pt x="785490" y="358380"/>
                </a:lnTo>
                <a:lnTo>
                  <a:pt x="0" y="358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3" name="TextBox 33">
            <a:extLst>
              <a:ext uri="{FF2B5EF4-FFF2-40B4-BE49-F238E27FC236}">
                <a16:creationId xmlns:a16="http://schemas.microsoft.com/office/drawing/2014/main" id="{C6A3BA0A-5709-852E-BA78-6155FBC5FCEC}"/>
              </a:ext>
            </a:extLst>
          </p:cNvPr>
          <p:cNvSpPr txBox="1"/>
          <p:nvPr/>
        </p:nvSpPr>
        <p:spPr>
          <a:xfrm>
            <a:off x="584304" y="2078230"/>
            <a:ext cx="6131905" cy="50013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934"/>
              </a:lnSpc>
            </a:pPr>
            <a:r>
              <a:rPr lang="en-US" sz="3400" b="1" dirty="0">
                <a:solidFill>
                  <a:srgbClr val="FFCF01"/>
                </a:solidFill>
                <a:latin typeface="Montserrat Bold"/>
                <a:ea typeface="Montserrat Bold"/>
                <a:cs typeface="Montserrat Bold"/>
                <a:sym typeface="Montserrat Bold"/>
              </a:rPr>
              <a:t>BEAD Webinar</a:t>
            </a:r>
          </a:p>
        </p:txBody>
      </p:sp>
      <p:sp>
        <p:nvSpPr>
          <p:cNvPr id="34" name="TextBox 34">
            <a:extLst>
              <a:ext uri="{FF2B5EF4-FFF2-40B4-BE49-F238E27FC236}">
                <a16:creationId xmlns:a16="http://schemas.microsoft.com/office/drawing/2014/main" id="{6A725039-067E-A041-4492-BCB582E23A16}"/>
              </a:ext>
            </a:extLst>
          </p:cNvPr>
          <p:cNvSpPr txBox="1"/>
          <p:nvPr/>
        </p:nvSpPr>
        <p:spPr>
          <a:xfrm>
            <a:off x="167393" y="4063881"/>
            <a:ext cx="6208196" cy="37593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079"/>
              </a:lnSpc>
            </a:pPr>
            <a:r>
              <a:rPr lang="en-US" sz="2199" b="1">
                <a:solidFill>
                  <a:srgbClr val="00357B"/>
                </a:solidFill>
                <a:latin typeface="Montserrat Bold"/>
                <a:ea typeface="Montserrat Bold"/>
                <a:cs typeface="Montserrat Bold"/>
                <a:sym typeface="Montserrat Bold"/>
              </a:rPr>
              <a:t>Presented by: Somere Webber</a:t>
            </a:r>
          </a:p>
        </p:txBody>
      </p:sp>
    </p:spTree>
    <p:extLst>
      <p:ext uri="{BB962C8B-B14F-4D97-AF65-F5344CB8AC3E}">
        <p14:creationId xmlns:p14="http://schemas.microsoft.com/office/powerpoint/2010/main" val="3525027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1BA47-F006-654E-4D82-6CBC1284D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2943C-3F8D-0FF9-1F90-9A3A8BEA417C}"/>
              </a:ext>
            </a:extLst>
          </p:cNvPr>
          <p:cNvSpPr>
            <a:spLocks noGrp="1"/>
          </p:cNvSpPr>
          <p:nvPr>
            <p:ph type="title"/>
          </p:nvPr>
        </p:nvSpPr>
        <p:spPr/>
        <p:txBody>
          <a:bodyPr/>
          <a:lstStyle/>
          <a:p>
            <a:r>
              <a:rPr lang="en-US" dirty="0"/>
              <a:t>Proposal Submission</a:t>
            </a:r>
          </a:p>
        </p:txBody>
      </p:sp>
      <p:sp>
        <p:nvSpPr>
          <p:cNvPr id="3" name="Content Placeholder 2">
            <a:extLst>
              <a:ext uri="{FF2B5EF4-FFF2-40B4-BE49-F238E27FC236}">
                <a16:creationId xmlns:a16="http://schemas.microsoft.com/office/drawing/2014/main" id="{9BBAD3D6-EC05-D6BB-2D5E-7C3EC53706BD}"/>
              </a:ext>
            </a:extLst>
          </p:cNvPr>
          <p:cNvSpPr>
            <a:spLocks noGrp="1"/>
          </p:cNvSpPr>
          <p:nvPr>
            <p:ph idx="1"/>
          </p:nvPr>
        </p:nvSpPr>
        <p:spPr/>
        <p:txBody>
          <a:bodyPr>
            <a:normAutofit/>
          </a:bodyPr>
          <a:lstStyle/>
          <a:p>
            <a:r>
              <a:rPr lang="en-US" dirty="0"/>
              <a:t> Submit via the OMB portal: [omb.vi.gov]</a:t>
            </a:r>
          </a:p>
          <a:p>
            <a:pPr marL="342900" marR="0" lvl="0" indent="-342900">
              <a:lnSpc>
                <a:spcPct val="107000"/>
              </a:lnSpc>
              <a:spcAft>
                <a:spcPts val="800"/>
              </a:spcAft>
              <a:buFont typeface="+mj-lt"/>
              <a:buAutoNum type="arabicPeriod"/>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Supporting docs: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Business License</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GVI Vendor Number</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Certificate of Good Standing</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SAM Registration</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Cash Flow Statement</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Organizational Chart</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Staff Resumes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2685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9" name="Picture 8">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5" name="Rectangle 24">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2" name="Picture 11">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26" name="Straight Connector 25">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9401732C-37EE-4B98-A709-9530173F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654E48C8-2A00-4C54-BC9C-B18EE49E9C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12229962" cy="6856214"/>
            <a:chOff x="-15736" y="0"/>
            <a:chExt cx="12229962" cy="6856214"/>
          </a:xfrm>
        </p:grpSpPr>
        <p:pic>
          <p:nvPicPr>
            <p:cNvPr id="19" name="Picture 18">
              <a:extLst>
                <a:ext uri="{FF2B5EF4-FFF2-40B4-BE49-F238E27FC236}">
                  <a16:creationId xmlns:a16="http://schemas.microsoft.com/office/drawing/2014/main" id="{CE0A0544-8F52-43F0-AC3E-DF683908B5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9" name="Rectangle 28">
              <a:extLst>
                <a:ext uri="{FF2B5EF4-FFF2-40B4-BE49-F238E27FC236}">
                  <a16:creationId xmlns:a16="http://schemas.microsoft.com/office/drawing/2014/main" id="{2F4057D3-A680-4443-9E51-ED920A691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1" name="Picture 20">
              <a:extLst>
                <a:ext uri="{FF2B5EF4-FFF2-40B4-BE49-F238E27FC236}">
                  <a16:creationId xmlns:a16="http://schemas.microsoft.com/office/drawing/2014/main" id="{2F6853A4-7B38-4FDE-B024-AE8BA71E7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0" name="Picture 29">
              <a:extLst>
                <a:ext uri="{FF2B5EF4-FFF2-40B4-BE49-F238E27FC236}">
                  <a16:creationId xmlns:a16="http://schemas.microsoft.com/office/drawing/2014/main" id="{86ADF4DB-4290-4441-8F8E-04152FE6063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3" name="Rectangle 1">
            <a:extLst>
              <a:ext uri="{FF2B5EF4-FFF2-40B4-BE49-F238E27FC236}">
                <a16:creationId xmlns:a16="http://schemas.microsoft.com/office/drawing/2014/main" id="{B75FD162-815D-31EF-E47C-A53E052962D7}"/>
              </a:ext>
            </a:extLst>
          </p:cNvPr>
          <p:cNvSpPr>
            <a:spLocks noChangeArrowheads="1"/>
          </p:cNvSpPr>
          <p:nvPr/>
        </p:nvSpPr>
        <p:spPr bwMode="auto">
          <a:xfrm>
            <a:off x="997528" y="982132"/>
            <a:ext cx="4094017" cy="282388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b" anchorCtr="0" compatLnSpc="1">
            <a:prstTxWarp prst="textNoShape">
              <a:avLst/>
            </a:prstTxWarp>
            <a:normAutofit/>
          </a:bodyPr>
          <a:lstStyle/>
          <a:p>
            <a:pPr marL="0" marR="0" lvl="0" indent="0" algn="ctr" fontAlgn="base">
              <a:spcBef>
                <a:spcPct val="0"/>
              </a:spcBef>
              <a:spcAft>
                <a:spcPts val="600"/>
              </a:spcAft>
              <a:buClrTx/>
              <a:buSzTx/>
              <a:tabLst/>
            </a:pPr>
            <a:r>
              <a:rPr kumimoji="0" lang="en-US" altLang="en-US" sz="4800" b="1" i="0" u="none" strike="noStrike" normalizeH="0" baseline="0" bmk="_Toc191470757">
                <a:ln w="3175" cmpd="sng">
                  <a:noFill/>
                </a:ln>
                <a:solidFill>
                  <a:srgbClr val="262626"/>
                </a:solidFill>
                <a:latin typeface="+mj-lt"/>
                <a:ea typeface="+mj-ea"/>
                <a:cs typeface="+mj-cs"/>
              </a:rPr>
              <a:t>Scoring Summary:</a:t>
            </a:r>
            <a:endParaRPr kumimoji="0" lang="en-US" altLang="en-US" sz="4800" b="0" i="0" u="none" strike="noStrike" normalizeH="0" baseline="0">
              <a:ln w="3175" cmpd="sng">
                <a:noFill/>
              </a:ln>
              <a:solidFill>
                <a:srgbClr val="262626"/>
              </a:solidFill>
              <a:latin typeface="+mj-lt"/>
              <a:ea typeface="+mj-ea"/>
              <a:cs typeface="+mj-cs"/>
            </a:endParaRPr>
          </a:p>
        </p:txBody>
      </p:sp>
      <p:graphicFrame>
        <p:nvGraphicFramePr>
          <p:cNvPr id="2" name="Table 1">
            <a:extLst>
              <a:ext uri="{FF2B5EF4-FFF2-40B4-BE49-F238E27FC236}">
                <a16:creationId xmlns:a16="http://schemas.microsoft.com/office/drawing/2014/main" id="{43426CDC-E10F-9348-1B30-32D83A49E2C7}"/>
              </a:ext>
            </a:extLst>
          </p:cNvPr>
          <p:cNvGraphicFramePr>
            <a:graphicFrameLocks noGrp="1"/>
          </p:cNvGraphicFramePr>
          <p:nvPr>
            <p:extLst>
              <p:ext uri="{D42A27DB-BD31-4B8C-83A1-F6EECF244321}">
                <p14:modId xmlns:p14="http://schemas.microsoft.com/office/powerpoint/2010/main" val="3458211348"/>
              </p:ext>
            </p:extLst>
          </p:nvPr>
        </p:nvGraphicFramePr>
        <p:xfrm>
          <a:off x="5091546" y="716097"/>
          <a:ext cx="6111392" cy="5398260"/>
        </p:xfrm>
        <a:graphic>
          <a:graphicData uri="http://schemas.openxmlformats.org/drawingml/2006/table">
            <a:tbl>
              <a:tblPr firstRow="1" firstCol="1" bandRow="1">
                <a:noFill/>
                <a:tableStyleId>{5C22544A-7EE6-4342-B048-85BDC9FD1C3A}</a:tableStyleId>
              </a:tblPr>
              <a:tblGrid>
                <a:gridCol w="4572271">
                  <a:extLst>
                    <a:ext uri="{9D8B030D-6E8A-4147-A177-3AD203B41FA5}">
                      <a16:colId xmlns:a16="http://schemas.microsoft.com/office/drawing/2014/main" val="3190435332"/>
                    </a:ext>
                  </a:extLst>
                </a:gridCol>
                <a:gridCol w="1539121">
                  <a:extLst>
                    <a:ext uri="{9D8B030D-6E8A-4147-A177-3AD203B41FA5}">
                      <a16:colId xmlns:a16="http://schemas.microsoft.com/office/drawing/2014/main" val="498860019"/>
                    </a:ext>
                  </a:extLst>
                </a:gridCol>
              </a:tblGrid>
              <a:tr h="385611">
                <a:tc>
                  <a:txBody>
                    <a:bodyPr/>
                    <a:lstStyle/>
                    <a:p>
                      <a:pPr marL="0" marR="0">
                        <a:lnSpc>
                          <a:spcPct val="107000"/>
                        </a:lnSpc>
                        <a:spcAft>
                          <a:spcPts val="800"/>
                        </a:spcAft>
                        <a:buNone/>
                      </a:pPr>
                      <a:r>
                        <a:rPr lang="en-US" sz="1100" b="1" cap="none" spc="0">
                          <a:solidFill>
                            <a:schemeClr val="bg1"/>
                          </a:solidFill>
                          <a:effectLst/>
                        </a:rPr>
                        <a:t>Category</a:t>
                      </a:r>
                      <a:endParaRPr lang="en-US" sz="1100" b="1"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71460" marB="71460" anchor="ctr">
                    <a:lnL w="12700" cmpd="sng">
                      <a:noFill/>
                    </a:lnL>
                    <a:lnR w="12700" cmpd="sng">
                      <a:noFill/>
                    </a:lnR>
                    <a:lnT w="19050" cap="flat" cmpd="sng" algn="ctr">
                      <a:noFill/>
                      <a:prstDash val="solid"/>
                    </a:lnT>
                    <a:lnB w="38100" cmpd="sng">
                      <a:noFill/>
                    </a:lnB>
                    <a:solidFill>
                      <a:schemeClr val="tx1"/>
                    </a:solidFill>
                  </a:tcPr>
                </a:tc>
                <a:tc>
                  <a:txBody>
                    <a:bodyPr/>
                    <a:lstStyle/>
                    <a:p>
                      <a:pPr marL="0" marR="0">
                        <a:lnSpc>
                          <a:spcPct val="107000"/>
                        </a:lnSpc>
                        <a:spcAft>
                          <a:spcPts val="800"/>
                        </a:spcAft>
                        <a:buNone/>
                      </a:pPr>
                      <a:r>
                        <a:rPr lang="en-US" sz="1100" b="1" cap="none" spc="0">
                          <a:solidFill>
                            <a:schemeClr val="bg1"/>
                          </a:solidFill>
                          <a:effectLst/>
                        </a:rPr>
                        <a:t>Maximum Points</a:t>
                      </a:r>
                      <a:endParaRPr lang="en-US" sz="1100" b="1"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71460" marB="71460" anchor="ctr">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607952258"/>
                  </a:ext>
                </a:extLst>
              </a:tr>
              <a:tr h="284727">
                <a:tc>
                  <a:txBody>
                    <a:bodyPr/>
                    <a:lstStyle/>
                    <a:p>
                      <a:pPr marL="0" marR="0">
                        <a:lnSpc>
                          <a:spcPct val="107000"/>
                        </a:lnSpc>
                        <a:spcAft>
                          <a:spcPts val="800"/>
                        </a:spcAft>
                        <a:buNone/>
                      </a:pPr>
                      <a:r>
                        <a:rPr lang="en-US" sz="900" b="1" cap="none" spc="0">
                          <a:solidFill>
                            <a:schemeClr val="tx1"/>
                          </a:solidFill>
                          <a:effectLst/>
                        </a:rPr>
                        <a:t>Technical Merit (45 points possible)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nSpc>
                          <a:spcPct val="107000"/>
                        </a:lnSpc>
                      </a:pPr>
                      <a:endParaRPr lang="en-US" sz="900" cap="none" spc="0">
                        <a:solidFill>
                          <a:schemeClr val="tx1"/>
                        </a:solidFill>
                        <a:effectLst/>
                        <a:latin typeface="Aptos" panose="020B0004020202020204" pitchFamily="34" charset="0"/>
                      </a:endParaRPr>
                    </a:p>
                  </a:txBody>
                  <a:tcPr marL="50022" marR="35730" marT="6320" marB="71460" anchor="ctr">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val="558508551"/>
                  </a:ext>
                </a:extLst>
              </a:tr>
              <a:tr h="284727">
                <a:tc>
                  <a:txBody>
                    <a:bodyPr/>
                    <a:lstStyle/>
                    <a:p>
                      <a:pPr marL="0" marR="0">
                        <a:lnSpc>
                          <a:spcPct val="107000"/>
                        </a:lnSpc>
                        <a:spcAft>
                          <a:spcPts val="800"/>
                        </a:spcAft>
                        <a:buNone/>
                      </a:pPr>
                      <a:r>
                        <a:rPr lang="en-US" sz="900" b="1" cap="none" spc="0">
                          <a:solidFill>
                            <a:schemeClr val="tx1"/>
                          </a:solidFill>
                          <a:effectLst/>
                        </a:rPr>
                        <a:t>Project purpose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15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84313167"/>
                  </a:ext>
                </a:extLst>
              </a:tr>
              <a:tr h="284727">
                <a:tc>
                  <a:txBody>
                    <a:bodyPr/>
                    <a:lstStyle/>
                    <a:p>
                      <a:pPr marL="0" marR="0">
                        <a:lnSpc>
                          <a:spcPct val="107000"/>
                        </a:lnSpc>
                        <a:spcAft>
                          <a:spcPts val="800"/>
                        </a:spcAft>
                        <a:buNone/>
                      </a:pPr>
                      <a:r>
                        <a:rPr lang="en-US" sz="900" b="1" cap="none" spc="0">
                          <a:solidFill>
                            <a:schemeClr val="tx1"/>
                          </a:solidFill>
                          <a:effectLst/>
                        </a:rPr>
                        <a:t>Project Impact and Reach	</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15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898575245"/>
                  </a:ext>
                </a:extLst>
              </a:tr>
              <a:tr h="284727">
                <a:tc>
                  <a:txBody>
                    <a:bodyPr/>
                    <a:lstStyle/>
                    <a:p>
                      <a:pPr marL="0" marR="0">
                        <a:lnSpc>
                          <a:spcPct val="107000"/>
                        </a:lnSpc>
                        <a:spcAft>
                          <a:spcPts val="800"/>
                        </a:spcAft>
                        <a:buNone/>
                      </a:pPr>
                      <a:r>
                        <a:rPr lang="en-US" sz="900" b="1" cap="none" spc="0">
                          <a:solidFill>
                            <a:schemeClr val="tx1"/>
                          </a:solidFill>
                          <a:effectLst/>
                        </a:rPr>
                        <a:t>Project feasibility</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15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602964828"/>
                  </a:ext>
                </a:extLst>
              </a:tr>
              <a:tr h="284727">
                <a:tc>
                  <a:txBody>
                    <a:bodyPr/>
                    <a:lstStyle/>
                    <a:p>
                      <a:pPr marL="0" marR="0">
                        <a:lnSpc>
                          <a:spcPct val="107000"/>
                        </a:lnSpc>
                        <a:spcAft>
                          <a:spcPts val="800"/>
                        </a:spcAft>
                        <a:buNone/>
                      </a:pPr>
                      <a:r>
                        <a:rPr lang="en-US" sz="900" b="1" cap="none" spc="0">
                          <a:solidFill>
                            <a:schemeClr val="tx1"/>
                          </a:solidFill>
                          <a:effectLst/>
                        </a:rPr>
                        <a:t>Qualifications and Expertise (20 points possible)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 </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812444238"/>
                  </a:ext>
                </a:extLst>
              </a:tr>
              <a:tr h="284727">
                <a:tc>
                  <a:txBody>
                    <a:bodyPr/>
                    <a:lstStyle/>
                    <a:p>
                      <a:pPr marL="0" marR="0">
                        <a:lnSpc>
                          <a:spcPct val="107000"/>
                        </a:lnSpc>
                        <a:spcAft>
                          <a:spcPts val="800"/>
                        </a:spcAft>
                        <a:buNone/>
                      </a:pPr>
                      <a:r>
                        <a:rPr lang="en-US" sz="900" b="1" cap="none" spc="0">
                          <a:solidFill>
                            <a:schemeClr val="tx1"/>
                          </a:solidFill>
                          <a:effectLst/>
                        </a:rPr>
                        <a:t>Technical and operational capability </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10</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67146389"/>
                  </a:ext>
                </a:extLst>
              </a:tr>
              <a:tr h="284727">
                <a:tc>
                  <a:txBody>
                    <a:bodyPr/>
                    <a:lstStyle/>
                    <a:p>
                      <a:pPr marL="0" marR="0">
                        <a:lnSpc>
                          <a:spcPct val="107000"/>
                        </a:lnSpc>
                        <a:spcAft>
                          <a:spcPts val="800"/>
                        </a:spcAft>
                        <a:buNone/>
                      </a:pPr>
                      <a:r>
                        <a:rPr lang="en-US" sz="900" b="1" cap="none" spc="0" dirty="0">
                          <a:solidFill>
                            <a:schemeClr val="tx1"/>
                          </a:solidFill>
                          <a:effectLst/>
                        </a:rPr>
                        <a:t>Financial and managerial capacity</a:t>
                      </a:r>
                      <a:endParaRPr lang="en-US" sz="900" b="1"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10</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737793875"/>
                  </a:ext>
                </a:extLst>
              </a:tr>
              <a:tr h="284727">
                <a:tc>
                  <a:txBody>
                    <a:bodyPr/>
                    <a:lstStyle/>
                    <a:p>
                      <a:pPr marL="0" marR="0">
                        <a:lnSpc>
                          <a:spcPct val="107000"/>
                        </a:lnSpc>
                        <a:spcAft>
                          <a:spcPts val="800"/>
                        </a:spcAft>
                        <a:buNone/>
                      </a:pPr>
                      <a:r>
                        <a:rPr lang="en-US" sz="900" b="1" cap="none" spc="0">
                          <a:solidFill>
                            <a:schemeClr val="tx1"/>
                          </a:solidFill>
                          <a:effectLst/>
                        </a:rPr>
                        <a:t>Local Coordination (10 points possible)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 </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732377522"/>
                  </a:ext>
                </a:extLst>
              </a:tr>
              <a:tr h="284727">
                <a:tc>
                  <a:txBody>
                    <a:bodyPr/>
                    <a:lstStyle/>
                    <a:p>
                      <a:pPr marL="0" marR="0">
                        <a:lnSpc>
                          <a:spcPct val="107000"/>
                        </a:lnSpc>
                        <a:spcAft>
                          <a:spcPts val="800"/>
                        </a:spcAft>
                        <a:buNone/>
                      </a:pPr>
                      <a:r>
                        <a:rPr lang="en-US" sz="900" b="1" cap="none" spc="0">
                          <a:solidFill>
                            <a:schemeClr val="tx1"/>
                          </a:solidFill>
                          <a:effectLst/>
                        </a:rPr>
                        <a:t>Proof of community engagement in proposed service area </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980265902"/>
                  </a:ext>
                </a:extLst>
              </a:tr>
              <a:tr h="284727">
                <a:tc>
                  <a:txBody>
                    <a:bodyPr/>
                    <a:lstStyle/>
                    <a:p>
                      <a:pPr marL="0" marR="0">
                        <a:lnSpc>
                          <a:spcPct val="107000"/>
                        </a:lnSpc>
                        <a:spcAft>
                          <a:spcPts val="800"/>
                        </a:spcAft>
                        <a:buNone/>
                      </a:pPr>
                      <a:r>
                        <a:rPr lang="en-US" sz="900" b="1" cap="none" spc="0">
                          <a:solidFill>
                            <a:schemeClr val="tx1"/>
                          </a:solidFill>
                          <a:effectLst/>
                        </a:rPr>
                        <a:t>Letter(s) of support</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44824827"/>
                  </a:ext>
                </a:extLst>
              </a:tr>
              <a:tr h="284727">
                <a:tc>
                  <a:txBody>
                    <a:bodyPr/>
                    <a:lstStyle/>
                    <a:p>
                      <a:pPr marL="0" marR="0">
                        <a:lnSpc>
                          <a:spcPct val="107000"/>
                        </a:lnSpc>
                        <a:spcAft>
                          <a:spcPts val="800"/>
                        </a:spcAft>
                        <a:buNone/>
                      </a:pPr>
                      <a:r>
                        <a:rPr lang="en-US" sz="900" b="1" cap="none" spc="0">
                          <a:solidFill>
                            <a:schemeClr val="tx1"/>
                          </a:solidFill>
                          <a:effectLst/>
                        </a:rPr>
                        <a:t>Project Budget (15 points possible)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 </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934437469"/>
                  </a:ext>
                </a:extLst>
              </a:tr>
              <a:tr h="284727">
                <a:tc>
                  <a:txBody>
                    <a:bodyPr/>
                    <a:lstStyle/>
                    <a:p>
                      <a:pPr marL="0" marR="0">
                        <a:lnSpc>
                          <a:spcPct val="107000"/>
                        </a:lnSpc>
                        <a:spcAft>
                          <a:spcPts val="800"/>
                        </a:spcAft>
                        <a:buNone/>
                      </a:pPr>
                      <a:r>
                        <a:rPr lang="en-US" sz="900" b="1" cap="none" spc="0">
                          <a:solidFill>
                            <a:schemeClr val="tx1"/>
                          </a:solidFill>
                          <a:effectLst/>
                        </a:rPr>
                        <a:t>Cost Efficiency</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10</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796025548"/>
                  </a:ext>
                </a:extLst>
              </a:tr>
              <a:tr h="284727">
                <a:tc>
                  <a:txBody>
                    <a:bodyPr/>
                    <a:lstStyle/>
                    <a:p>
                      <a:pPr marL="0" marR="0">
                        <a:lnSpc>
                          <a:spcPct val="107000"/>
                        </a:lnSpc>
                        <a:spcAft>
                          <a:spcPts val="800"/>
                        </a:spcAft>
                        <a:buNone/>
                      </a:pPr>
                      <a:r>
                        <a:rPr lang="en-US" sz="900" b="1" cap="none" spc="0">
                          <a:solidFill>
                            <a:schemeClr val="tx1"/>
                          </a:solidFill>
                          <a:effectLst/>
                        </a:rPr>
                        <a:t>Budget Transparency</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2424923220"/>
                  </a:ext>
                </a:extLst>
              </a:tr>
              <a:tr h="284727">
                <a:tc>
                  <a:txBody>
                    <a:bodyPr/>
                    <a:lstStyle/>
                    <a:p>
                      <a:pPr marL="0" marR="0">
                        <a:lnSpc>
                          <a:spcPct val="107000"/>
                        </a:lnSpc>
                        <a:spcAft>
                          <a:spcPts val="800"/>
                        </a:spcAft>
                        <a:buNone/>
                      </a:pPr>
                      <a:r>
                        <a:rPr lang="en-US" sz="900" b="1" cap="none" spc="0">
                          <a:solidFill>
                            <a:schemeClr val="tx1"/>
                          </a:solidFill>
                          <a:effectLst/>
                        </a:rPr>
                        <a:t>Other (10 points possible)</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 </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252128175"/>
                  </a:ext>
                </a:extLst>
              </a:tr>
              <a:tr h="457017">
                <a:tc>
                  <a:txBody>
                    <a:bodyPr/>
                    <a:lstStyle/>
                    <a:p>
                      <a:pPr marL="0" marR="0">
                        <a:lnSpc>
                          <a:spcPct val="107000"/>
                        </a:lnSpc>
                        <a:spcAft>
                          <a:spcPts val="800"/>
                        </a:spcAft>
                        <a:buNone/>
                      </a:pPr>
                      <a:r>
                        <a:rPr lang="en-US" sz="900" b="1" cap="none" spc="0">
                          <a:solidFill>
                            <a:schemeClr val="tx1"/>
                          </a:solidFill>
                          <a:effectLst/>
                        </a:rPr>
                        <a:t>Minority Business Enterprise, Woman Business Enterprise, or Labor Surplus Area Firm</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a:lnSpc>
                          <a:spcPct val="107000"/>
                        </a:lnSpc>
                        <a:spcAft>
                          <a:spcPts val="800"/>
                        </a:spcAft>
                        <a:buNone/>
                      </a:pPr>
                      <a:r>
                        <a:rPr lang="en-US" sz="900" cap="none" spc="0">
                          <a:solidFill>
                            <a:schemeClr val="tx1"/>
                          </a:solidFill>
                          <a:effectLst/>
                        </a:rPr>
                        <a:t>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986957279"/>
                  </a:ext>
                </a:extLst>
              </a:tr>
              <a:tr h="284727">
                <a:tc>
                  <a:txBody>
                    <a:bodyPr/>
                    <a:lstStyle/>
                    <a:p>
                      <a:pPr marL="0" marR="0">
                        <a:lnSpc>
                          <a:spcPct val="107000"/>
                        </a:lnSpc>
                        <a:spcAft>
                          <a:spcPts val="800"/>
                        </a:spcAft>
                        <a:buNone/>
                      </a:pPr>
                      <a:r>
                        <a:rPr lang="en-US" sz="900" b="1" cap="none" spc="0">
                          <a:solidFill>
                            <a:schemeClr val="tx1"/>
                          </a:solidFill>
                          <a:effectLst/>
                        </a:rPr>
                        <a:t>Sustainability</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a:lnSpc>
                          <a:spcPct val="107000"/>
                        </a:lnSpc>
                        <a:spcAft>
                          <a:spcPts val="800"/>
                        </a:spcAft>
                        <a:buNone/>
                      </a:pPr>
                      <a:r>
                        <a:rPr lang="en-US" sz="900" cap="none" spc="0">
                          <a:solidFill>
                            <a:schemeClr val="tx1"/>
                          </a:solidFill>
                          <a:effectLst/>
                        </a:rPr>
                        <a:t>5</a:t>
                      </a:r>
                      <a:endParaRPr lang="en-US" sz="9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717602213"/>
                  </a:ext>
                </a:extLst>
              </a:tr>
              <a:tr h="284727">
                <a:tc>
                  <a:txBody>
                    <a:bodyPr/>
                    <a:lstStyle/>
                    <a:p>
                      <a:pPr marL="0" marR="0">
                        <a:lnSpc>
                          <a:spcPct val="107000"/>
                        </a:lnSpc>
                        <a:spcAft>
                          <a:spcPts val="800"/>
                        </a:spcAft>
                        <a:buNone/>
                      </a:pPr>
                      <a:r>
                        <a:rPr lang="en-US" sz="900" b="1" cap="none" spc="0">
                          <a:solidFill>
                            <a:schemeClr val="tx1"/>
                          </a:solidFill>
                          <a:effectLst/>
                        </a:rPr>
                        <a:t>Total</a:t>
                      </a:r>
                      <a:endParaRPr lang="en-US" sz="900" b="1"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lnSpc>
                          <a:spcPct val="107000"/>
                        </a:lnSpc>
                        <a:spcAft>
                          <a:spcPts val="800"/>
                        </a:spcAft>
                        <a:buNone/>
                      </a:pPr>
                      <a:r>
                        <a:rPr lang="en-US" sz="900" cap="none" spc="0" dirty="0">
                          <a:solidFill>
                            <a:schemeClr val="tx1"/>
                          </a:solidFill>
                          <a:effectLst/>
                        </a:rPr>
                        <a:t>100</a:t>
                      </a:r>
                      <a:endParaRPr lang="en-US" sz="900"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0022" marR="35730" marT="6320" marB="71460"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46411226"/>
                  </a:ext>
                </a:extLst>
              </a:tr>
            </a:tbl>
          </a:graphicData>
        </a:graphic>
      </p:graphicFrame>
    </p:spTree>
    <p:extLst>
      <p:ext uri="{BB962C8B-B14F-4D97-AF65-F5344CB8AC3E}">
        <p14:creationId xmlns:p14="http://schemas.microsoft.com/office/powerpoint/2010/main" val="1821887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B17BD-8C33-DBA4-27B7-C8C1BE75955D}"/>
              </a:ext>
            </a:extLst>
          </p:cNvPr>
          <p:cNvSpPr>
            <a:spLocks noGrp="1"/>
          </p:cNvSpPr>
          <p:nvPr>
            <p:ph type="title"/>
          </p:nvPr>
        </p:nvSpPr>
        <p:spPr/>
        <p:txBody>
          <a:bodyPr/>
          <a:lstStyle/>
          <a:p>
            <a:r>
              <a:rPr lang="en-US" sz="1800" b="1" dirty="0">
                <a:effectLst/>
                <a:latin typeface="Times New Roman" panose="02020603050405020304" pitchFamily="18" charset="0"/>
                <a:ea typeface="Times New Roman" panose="02020603050405020304" pitchFamily="18" charset="0"/>
              </a:rPr>
              <a:t>Required Reporting Components</a:t>
            </a:r>
            <a:br>
              <a:rPr lang="en-US" sz="1800" b="1" dirty="0">
                <a:effectLst/>
                <a:latin typeface="Times New Roman" panose="02020603050405020304" pitchFamily="18" charset="0"/>
                <a:ea typeface="Times New Roman" panose="02020603050405020304" pitchFamily="18" charset="0"/>
              </a:rPr>
            </a:br>
            <a:r>
              <a:rPr lang="en-US" sz="1400" dirty="0">
                <a:effectLst/>
                <a:latin typeface="Times New Roman" panose="02020603050405020304" pitchFamily="18" charset="0"/>
                <a:ea typeface="Times New Roman" panose="02020603050405020304" pitchFamily="18" charset="0"/>
              </a:rPr>
              <a:t>Performance and Financial </a:t>
            </a:r>
            <a:endParaRPr lang="en-US" dirty="0"/>
          </a:p>
        </p:txBody>
      </p:sp>
      <p:sp>
        <p:nvSpPr>
          <p:cNvPr id="3" name="Content Placeholder 2">
            <a:extLst>
              <a:ext uri="{FF2B5EF4-FFF2-40B4-BE49-F238E27FC236}">
                <a16:creationId xmlns:a16="http://schemas.microsoft.com/office/drawing/2014/main" id="{420C1D11-384E-0ADE-F84F-CF2165C12946}"/>
              </a:ext>
            </a:extLst>
          </p:cNvPr>
          <p:cNvSpPr>
            <a:spLocks noGrp="1"/>
          </p:cNvSpPr>
          <p:nvPr>
            <p:ph idx="1"/>
          </p:nvPr>
        </p:nvSpPr>
        <p:spPr/>
        <p:txBody>
          <a:bodyPr>
            <a:normAutofit fontScale="55000" lnSpcReduction="20000"/>
          </a:bodyPr>
          <a:lstStyle/>
          <a:p>
            <a:r>
              <a:rPr lang="en-US" dirty="0"/>
              <a:t>Each quarterly report must include:</a:t>
            </a:r>
          </a:p>
          <a:p>
            <a:r>
              <a:rPr lang="en-US" dirty="0"/>
              <a:t>•	Activities conducted &amp; milestones achieved</a:t>
            </a:r>
          </a:p>
          <a:p>
            <a:r>
              <a:rPr lang="en-US" dirty="0"/>
              <a:t>•	Demographics of program participants</a:t>
            </a:r>
          </a:p>
          <a:p>
            <a:r>
              <a:rPr lang="en-US" dirty="0"/>
              <a:t>•	Partner organizations and their contributions</a:t>
            </a:r>
          </a:p>
          <a:p>
            <a:r>
              <a:rPr lang="en-US" dirty="0"/>
              <a:t>•	Resources used (curriculum, tools, materials)</a:t>
            </a:r>
          </a:p>
          <a:p>
            <a:r>
              <a:rPr lang="en-US" dirty="0"/>
              <a:t>•	Outcomes: certifications, workshops, job placements</a:t>
            </a:r>
          </a:p>
          <a:p>
            <a:r>
              <a:rPr lang="en-US" dirty="0"/>
              <a:t>•	Marketing efforts and engagement results</a:t>
            </a:r>
          </a:p>
          <a:p>
            <a:r>
              <a:rPr lang="en-US" dirty="0"/>
              <a:t>•	Support services provided (counseling, mentorship)</a:t>
            </a:r>
          </a:p>
          <a:p>
            <a:r>
              <a:rPr lang="en-US" dirty="0"/>
              <a:t>•	Budget updates with detailed expense spreadsheet</a:t>
            </a:r>
          </a:p>
          <a:p>
            <a:r>
              <a:rPr lang="en-US" dirty="0"/>
              <a:t>•	Lessons learned and improvement areas</a:t>
            </a:r>
          </a:p>
          <a:p>
            <a:r>
              <a:rPr lang="en-US" dirty="0"/>
              <a:t>•   SF-425, invoices and checks (Financial)</a:t>
            </a:r>
          </a:p>
          <a:p>
            <a:endParaRPr lang="en-US" dirty="0"/>
          </a:p>
        </p:txBody>
      </p:sp>
    </p:spTree>
    <p:extLst>
      <p:ext uri="{BB962C8B-B14F-4D97-AF65-F5344CB8AC3E}">
        <p14:creationId xmlns:p14="http://schemas.microsoft.com/office/powerpoint/2010/main" val="153291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C36C-66AA-8270-8E30-ADB9BC2E79BD}"/>
              </a:ext>
            </a:extLst>
          </p:cNvPr>
          <p:cNvSpPr>
            <a:spLocks noGrp="1"/>
          </p:cNvSpPr>
          <p:nvPr>
            <p:ph type="title"/>
          </p:nvPr>
        </p:nvSpPr>
        <p:spPr/>
        <p:txBody>
          <a:bodyPr>
            <a:normAutofit fontScale="90000"/>
          </a:bodyPr>
          <a:lstStyle/>
          <a:p>
            <a:r>
              <a:rPr lang="en-US" dirty="0"/>
              <a:t>Funding mechanism and performance-based Reimbursement</a:t>
            </a:r>
            <a:br>
              <a:rPr lang="en-US" dirty="0"/>
            </a:br>
            <a:endParaRPr lang="en-US" dirty="0"/>
          </a:p>
        </p:txBody>
      </p:sp>
      <p:sp>
        <p:nvSpPr>
          <p:cNvPr id="3" name="Content Placeholder 2">
            <a:extLst>
              <a:ext uri="{FF2B5EF4-FFF2-40B4-BE49-F238E27FC236}">
                <a16:creationId xmlns:a16="http://schemas.microsoft.com/office/drawing/2014/main" id="{234CC18D-213B-2835-0E8C-A1C8348B52D3}"/>
              </a:ext>
            </a:extLst>
          </p:cNvPr>
          <p:cNvSpPr>
            <a:spLocks noGrp="1"/>
          </p:cNvSpPr>
          <p:nvPr>
            <p:ph idx="1"/>
          </p:nvPr>
        </p:nvSpPr>
        <p:spPr/>
        <p:txBody>
          <a:bodyPr>
            <a:normAutofit fontScale="92500" lnSpcReduction="10000"/>
          </a:bodyPr>
          <a:lstStyle/>
          <a:p>
            <a:r>
              <a:rPr lang="en-US" dirty="0"/>
              <a:t>Funding is distributed on a reimbursement basis</a:t>
            </a:r>
          </a:p>
          <a:p>
            <a:r>
              <a:rPr lang="en-US" dirty="0"/>
              <a:t>Performance-based disbursements tied to progress milestones to encourages accountability and measurable outcomes.</a:t>
            </a:r>
          </a:p>
          <a:p>
            <a:pPr marL="0" marR="0">
              <a:lnSpc>
                <a:spcPct val="107000"/>
              </a:lnSpc>
              <a:spcAft>
                <a:spcPts val="80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Key Milestone Examples:</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Program initiation</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Number of individuals enrolled and trained</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Certifications awarded</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Job or apprenticeship placements</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graphicFrame>
        <p:nvGraphicFramePr>
          <p:cNvPr id="5" name="Object 4">
            <a:extLst>
              <a:ext uri="{FF2B5EF4-FFF2-40B4-BE49-F238E27FC236}">
                <a16:creationId xmlns:a16="http://schemas.microsoft.com/office/drawing/2014/main" id="{8CCE9114-40FB-EF8C-0C9F-D57DD4123430}"/>
              </a:ext>
            </a:extLst>
          </p:cNvPr>
          <p:cNvGraphicFramePr>
            <a:graphicFrameLocks noChangeAspect="1"/>
          </p:cNvGraphicFramePr>
          <p:nvPr>
            <p:extLst>
              <p:ext uri="{D42A27DB-BD31-4B8C-83A1-F6EECF244321}">
                <p14:modId xmlns:p14="http://schemas.microsoft.com/office/powerpoint/2010/main" val="778440430"/>
              </p:ext>
            </p:extLst>
          </p:nvPr>
        </p:nvGraphicFramePr>
        <p:xfrm>
          <a:off x="5481638" y="3232150"/>
          <a:ext cx="1228725" cy="390525"/>
        </p:xfrm>
        <a:graphic>
          <a:graphicData uri="http://schemas.openxmlformats.org/presentationml/2006/ole">
            <mc:AlternateContent xmlns:mc="http://schemas.openxmlformats.org/markup-compatibility/2006">
              <mc:Choice xmlns:v="urn:schemas-microsoft-com:vml" Requires="v">
                <p:oleObj name="Worksheet" r:id="rId2" imgW="1228801" imgH="390628" progId="Excel.Sheet.12">
                  <p:embed/>
                </p:oleObj>
              </mc:Choice>
              <mc:Fallback>
                <p:oleObj name="Worksheet" r:id="rId2" imgW="1228801" imgH="390628" progId="Excel.Sheet.12">
                  <p:embed/>
                  <p:pic>
                    <p:nvPicPr>
                      <p:cNvPr id="0" name=""/>
                      <p:cNvPicPr/>
                      <p:nvPr/>
                    </p:nvPicPr>
                    <p:blipFill>
                      <a:blip r:embed="rId3"/>
                      <a:stretch>
                        <a:fillRect/>
                      </a:stretch>
                    </p:blipFill>
                    <p:spPr>
                      <a:xfrm>
                        <a:off x="5481638" y="3232150"/>
                        <a:ext cx="1228725" cy="390525"/>
                      </a:xfrm>
                      <a:prstGeom prst="rect">
                        <a:avLst/>
                      </a:prstGeom>
                    </p:spPr>
                  </p:pic>
                </p:oleObj>
              </mc:Fallback>
            </mc:AlternateContent>
          </a:graphicData>
        </a:graphic>
      </p:graphicFrame>
    </p:spTree>
    <p:extLst>
      <p:ext uri="{BB962C8B-B14F-4D97-AF65-F5344CB8AC3E}">
        <p14:creationId xmlns:p14="http://schemas.microsoft.com/office/powerpoint/2010/main" val="1442245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421B-5272-FE98-608B-C1BF3CCFCD8E}"/>
              </a:ext>
            </a:extLst>
          </p:cNvPr>
          <p:cNvSpPr>
            <a:spLocks noGrp="1"/>
          </p:cNvSpPr>
          <p:nvPr>
            <p:ph type="title"/>
          </p:nvPr>
        </p:nvSpPr>
        <p:spPr/>
        <p:txBody>
          <a:bodyPr/>
          <a:lstStyle/>
          <a:p>
            <a:r>
              <a:rPr lang="en-US" dirty="0"/>
              <a:t>Reimbursement Process</a:t>
            </a:r>
          </a:p>
        </p:txBody>
      </p:sp>
      <p:sp>
        <p:nvSpPr>
          <p:cNvPr id="3" name="Content Placeholder 2">
            <a:extLst>
              <a:ext uri="{FF2B5EF4-FFF2-40B4-BE49-F238E27FC236}">
                <a16:creationId xmlns:a16="http://schemas.microsoft.com/office/drawing/2014/main" id="{DDB496C0-AC63-B722-30BD-683FF8E97071}"/>
              </a:ext>
            </a:extLst>
          </p:cNvPr>
          <p:cNvSpPr>
            <a:spLocks noGrp="1"/>
          </p:cNvSpPr>
          <p:nvPr>
            <p:ph idx="1"/>
          </p:nvPr>
        </p:nvSpPr>
        <p:spPr/>
        <p:txBody>
          <a:bodyPr/>
          <a:lstStyle/>
          <a:p>
            <a:r>
              <a:rPr lang="en-US" dirty="0"/>
              <a:t>Must follow a mutually agreed-upon work plan with milestones.</a:t>
            </a:r>
          </a:p>
          <a:p>
            <a:r>
              <a:rPr lang="en-US" dirty="0"/>
              <a:t>All required reports must be submitted.</a:t>
            </a:r>
          </a:p>
          <a:p>
            <a:r>
              <a:rPr lang="en-US" dirty="0"/>
              <a:t>Completed SF-270</a:t>
            </a:r>
          </a:p>
          <a:p>
            <a:r>
              <a:rPr lang="en-US" dirty="0"/>
              <a:t>Invoices, copy of checks and supporting documents</a:t>
            </a:r>
          </a:p>
          <a:p>
            <a:r>
              <a:rPr lang="en-US" dirty="0"/>
              <a:t>Reimbursement requests should be submitted to Bead@omb.vi.gov</a:t>
            </a:r>
          </a:p>
          <a:p>
            <a:endParaRPr lang="en-US" dirty="0"/>
          </a:p>
        </p:txBody>
      </p:sp>
    </p:spTree>
    <p:extLst>
      <p:ext uri="{BB962C8B-B14F-4D97-AF65-F5344CB8AC3E}">
        <p14:creationId xmlns:p14="http://schemas.microsoft.com/office/powerpoint/2010/main" val="126914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387DF-296A-BE1B-1DC5-83ADC529ABB1}"/>
              </a:ext>
            </a:extLst>
          </p:cNvPr>
          <p:cNvSpPr>
            <a:spLocks noGrp="1"/>
          </p:cNvSpPr>
          <p:nvPr>
            <p:ph type="title"/>
          </p:nvPr>
        </p:nvSpPr>
        <p:spPr/>
        <p:txBody>
          <a:bodyPr>
            <a:normAutofit fontScale="90000"/>
          </a:bodyPr>
          <a:lstStyle/>
          <a:p>
            <a:pPr marL="0" marR="0">
              <a:lnSpc>
                <a:spcPct val="107000"/>
              </a:lnSpc>
              <a:spcAft>
                <a:spcPts val="800"/>
              </a:spcAft>
            </a:pPr>
            <a:r>
              <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rPr>
              <a:t>Transparency &amp; Accountability</a:t>
            </a:r>
            <a:br>
              <a:rPr lang="en-US" sz="1800" dirty="0">
                <a:effectLst/>
                <a:latin typeface="Aptos" panose="020B0004020202020204" pitchFamily="34" charset="0"/>
                <a:ea typeface="Aptos" panose="020B0004020202020204" pitchFamily="34" charset="0"/>
                <a:cs typeface="Times New Roman" panose="02020603050405020304" pitchFamily="18" charset="0"/>
              </a:rPr>
            </a:br>
            <a:br>
              <a:rPr lang="en-US" sz="18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8BA8EA0-1864-39AB-578C-49085AD40BD6}"/>
              </a:ext>
            </a:extLst>
          </p:cNvPr>
          <p:cNvSpPr>
            <a:spLocks noGrp="1"/>
          </p:cNvSpPr>
          <p:nvPr>
            <p:ph idx="1"/>
          </p:nvPr>
        </p:nvSpPr>
        <p:spPr/>
        <p:txBody>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Quarterly reporting to VIBO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Expense documentation and audit-ready records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Ethics office contact info must be publicly available for reporting fraud</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Subgrantees must:</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Prevent waste and abuse</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Use funds to further BEAD’s mission</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Provide access to data for federal reporting (2 C.F.R. § 200.337)</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66183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DBDC9-0B74-D085-8BF4-21C581FBE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7D6AE-0906-F323-30BA-885708903CF4}"/>
              </a:ext>
            </a:extLst>
          </p:cNvPr>
          <p:cNvSpPr>
            <a:spLocks noGrp="1"/>
          </p:cNvSpPr>
          <p:nvPr>
            <p:ph type="title"/>
          </p:nvPr>
        </p:nvSpPr>
        <p:spPr/>
        <p:txBody>
          <a:bodyPr>
            <a:normAutofit fontScale="90000"/>
          </a:bodyPr>
          <a:lstStyle/>
          <a:p>
            <a:pPr marL="0" marR="0">
              <a:lnSpc>
                <a:spcPct val="107000"/>
              </a:lnSpc>
              <a:spcAft>
                <a:spcPts val="800"/>
              </a:spcAft>
            </a:pPr>
            <a:r>
              <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rPr>
              <a:t>Transparency &amp; Accountability</a:t>
            </a:r>
            <a:br>
              <a:rPr lang="en-US" sz="1800" dirty="0">
                <a:effectLst/>
                <a:latin typeface="Aptos" panose="020B0004020202020204" pitchFamily="34" charset="0"/>
                <a:ea typeface="Aptos" panose="020B0004020202020204" pitchFamily="34" charset="0"/>
                <a:cs typeface="Times New Roman" panose="02020603050405020304" pitchFamily="18" charset="0"/>
              </a:rPr>
            </a:br>
            <a:br>
              <a:rPr lang="en-US" sz="18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0D5A266-F72E-DA76-3A9C-E3B572DE169C}"/>
              </a:ext>
            </a:extLst>
          </p:cNvPr>
          <p:cNvSpPr>
            <a:spLocks noGrp="1"/>
          </p:cNvSpPr>
          <p:nvPr>
            <p:ph idx="1"/>
          </p:nvPr>
        </p:nvSpPr>
        <p:spPr/>
        <p:txBody>
          <a:bodyPr/>
          <a:lstStyle/>
          <a:p>
            <a:pPr marL="0" marR="0" lvl="0" indent="0">
              <a:lnSpc>
                <a:spcPct val="107000"/>
              </a:lnSpc>
              <a:spcAft>
                <a:spcPts val="800"/>
              </a:spcAft>
              <a:buSzPts val="1000"/>
              <a:buNone/>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Single Audit Requirement</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Required if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$750,000+</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in federal assistance is expended</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Audit has two parts: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Font typeface="+mj-lt"/>
              <a:buAutoNum type="arabicPeriod"/>
              <a:tabLst>
                <a:tab pos="914400" algn="l"/>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Financial Statements</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 Internal control &amp; fiscal documentation</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Font typeface="+mj-lt"/>
              <a:buAutoNum type="arabicPeriod"/>
              <a:tabLst>
                <a:tab pos="914400" algn="l"/>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Programmatic Evaluation</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 Effectiveness of program implementation</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For-profit and foreign entities are exempt unless specifically required</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4400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14046-17BF-6D21-1524-64C5FBF73C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BB2F974-92EC-04C6-12FE-232A4996EA7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43007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63B7-EB87-A734-37E4-EECD66853334}"/>
              </a:ext>
            </a:extLst>
          </p:cNvPr>
          <p:cNvSpPr>
            <a:spLocks noGrp="1"/>
          </p:cNvSpPr>
          <p:nvPr>
            <p:ph type="title"/>
          </p:nvPr>
        </p:nvSpPr>
        <p:spPr>
          <a:xfrm>
            <a:off x="978522" y="927743"/>
            <a:ext cx="3602356" cy="5179925"/>
          </a:xfrm>
        </p:spPr>
        <p:txBody>
          <a:bodyPr anchor="ctr">
            <a:normAutofit/>
          </a:bodyPr>
          <a:lstStyle/>
          <a:p>
            <a:r>
              <a:rPr lang="en-US" dirty="0"/>
              <a:t>Agenda</a:t>
            </a:r>
          </a:p>
        </p:txBody>
      </p:sp>
      <p:sp>
        <p:nvSpPr>
          <p:cNvPr id="3" name="Content Placeholder 2">
            <a:extLst>
              <a:ext uri="{FF2B5EF4-FFF2-40B4-BE49-F238E27FC236}">
                <a16:creationId xmlns:a16="http://schemas.microsoft.com/office/drawing/2014/main" id="{A6BCB366-C7A6-A7F3-823D-0D6B3AD5F820}"/>
              </a:ext>
            </a:extLst>
          </p:cNvPr>
          <p:cNvSpPr>
            <a:spLocks noGrp="1"/>
          </p:cNvSpPr>
          <p:nvPr>
            <p:ph idx="1"/>
            <p:extLst>
              <p:ext uri="{E7BDC344-281C-4309-B0C6-D0EE65EED2A8}">
                <p202:designPr xmlns:p202="http://schemas.microsoft.com/office/powerpoint/2020/02/main">
                  <p202:designTagLst>
                    <p202:designTag name="ARCH:1:CLS" val="BulletedText"/>
                  </p202:designTagLst>
                </p202:designPr>
              </p:ext>
            </p:extLst>
          </p:nvPr>
        </p:nvSpPr>
        <p:spPr>
          <a:xfrm>
            <a:off x="5496041" y="1301843"/>
            <a:ext cx="6144768" cy="5179925"/>
          </a:xfrm>
        </p:spPr>
        <p:txBody>
          <a:bodyPr anchor="ctr">
            <a:normAutofit/>
          </a:bodyPr>
          <a:lstStyle/>
          <a:p>
            <a:pPr>
              <a:buFont typeface="Arial" panose="020B0604020202020204" pitchFamily="34" charset="0"/>
              <a:buChar char="•"/>
            </a:pPr>
            <a:r>
              <a:rPr lang="en-US" sz="1800" dirty="0"/>
              <a:t>What </a:t>
            </a:r>
            <a:r>
              <a:rPr lang="en-US" sz="1800"/>
              <a:t>is BEAD?</a:t>
            </a:r>
            <a:endParaRPr lang="en-US" sz="1800" dirty="0"/>
          </a:p>
          <a:p>
            <a:pPr>
              <a:buFont typeface="Arial" panose="020B0604020202020204" pitchFamily="34" charset="0"/>
              <a:buChar char="•"/>
            </a:pPr>
            <a:r>
              <a:rPr lang="en-US" sz="1800" dirty="0"/>
              <a:t>Subgrantee Eligibility </a:t>
            </a:r>
          </a:p>
          <a:p>
            <a:pPr>
              <a:buFont typeface="Arial" panose="020B0604020202020204" pitchFamily="34" charset="0"/>
              <a:buChar char="•"/>
            </a:pPr>
            <a:r>
              <a:rPr lang="en-US" sz="1800" dirty="0"/>
              <a:t>Funding mechanism and performance-based disbursement</a:t>
            </a:r>
          </a:p>
          <a:p>
            <a:pPr>
              <a:buFont typeface="Arial" panose="020B0604020202020204" pitchFamily="34" charset="0"/>
              <a:buChar char="•"/>
            </a:pPr>
            <a:r>
              <a:rPr lang="en-US" sz="1800" dirty="0"/>
              <a:t>Allowable and non-allowable uses of funds</a:t>
            </a:r>
          </a:p>
          <a:p>
            <a:pPr>
              <a:buFont typeface="Arial" panose="020B0604020202020204" pitchFamily="34" charset="0"/>
              <a:buChar char="•"/>
            </a:pPr>
            <a:r>
              <a:rPr lang="en-US" sz="1800" dirty="0"/>
              <a:t>Work plan and budget</a:t>
            </a:r>
          </a:p>
          <a:p>
            <a:pPr>
              <a:buFont typeface="Arial" panose="020B0604020202020204" pitchFamily="34" charset="0"/>
              <a:buChar char="•"/>
            </a:pPr>
            <a:r>
              <a:rPr lang="en-US" sz="1800" dirty="0"/>
              <a:t>Compliance, transparency, and audit requirements</a:t>
            </a:r>
          </a:p>
          <a:p>
            <a:pPr>
              <a:buFont typeface="Arial" panose="020B0604020202020204" pitchFamily="34" charset="0"/>
              <a:buChar char="•"/>
            </a:pPr>
            <a:r>
              <a:rPr lang="en-US" sz="1800" dirty="0"/>
              <a:t>Proposals</a:t>
            </a:r>
          </a:p>
        </p:txBody>
      </p:sp>
    </p:spTree>
    <p:extLst>
      <p:ext uri="{BB962C8B-B14F-4D97-AF65-F5344CB8AC3E}">
        <p14:creationId xmlns:p14="http://schemas.microsoft.com/office/powerpoint/2010/main" val="3666089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E5E839-040E-4D3E-B50A-8D803DFE4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F3F4B4-A2E6-47B5-92FB-37BEEAFA4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FA781D-57BA-0299-8A10-DC1DEE1810D6}"/>
              </a:ext>
            </a:extLst>
          </p:cNvPr>
          <p:cNvSpPr>
            <a:spLocks noGrp="1"/>
          </p:cNvSpPr>
          <p:nvPr>
            <p:ph type="title"/>
          </p:nvPr>
        </p:nvSpPr>
        <p:spPr>
          <a:xfrm>
            <a:off x="735773" y="651457"/>
            <a:ext cx="3354470" cy="5586984"/>
          </a:xfrm>
        </p:spPr>
        <p:txBody>
          <a:bodyPr>
            <a:normAutofit/>
          </a:bodyPr>
          <a:lstStyle/>
          <a:p>
            <a:r>
              <a:rPr lang="en-US" sz="4800" dirty="0">
                <a:solidFill>
                  <a:schemeClr val="tx2"/>
                </a:solidFill>
              </a:rPr>
              <a:t>What is BEAD?</a:t>
            </a:r>
          </a:p>
        </p:txBody>
      </p:sp>
      <p:sp>
        <p:nvSpPr>
          <p:cNvPr id="12" name="Rectangle 11">
            <a:extLst>
              <a:ext uri="{FF2B5EF4-FFF2-40B4-BE49-F238E27FC236}">
                <a16:creationId xmlns:a16="http://schemas.microsoft.com/office/drawing/2014/main" id="{1D124D17-3A82-47D5-80C1-F990ABB1E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B99FBD-B74E-8611-BC84-C4BBAA919337}"/>
              </a:ext>
            </a:extLst>
          </p:cNvPr>
          <p:cNvSpPr>
            <a:spLocks noGrp="1"/>
          </p:cNvSpPr>
          <p:nvPr>
            <p:ph idx="1"/>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5390070" y="635507"/>
            <a:ext cx="6162752" cy="5602933"/>
          </a:xfrm>
        </p:spPr>
        <p:txBody>
          <a:bodyPr>
            <a:normAutofit fontScale="85000" lnSpcReduction="20000"/>
          </a:bodyPr>
          <a:lstStyle/>
          <a:p>
            <a:pPr marL="0" indent="0">
              <a:spcBef>
                <a:spcPts val="2500"/>
              </a:spcBef>
              <a:buFont typeface="Arial" panose="020B0604020202020204" pitchFamily="34" charset="0"/>
              <a:buNone/>
            </a:pPr>
            <a:r>
              <a:rPr lang="en-US" sz="1400" b="1" dirty="0">
                <a:solidFill>
                  <a:schemeClr val="bg1"/>
                </a:solidFill>
              </a:rPr>
              <a:t>Broadband Access Equity and Deployment </a:t>
            </a:r>
          </a:p>
          <a:p>
            <a:pPr marL="285750" lvl="1"/>
            <a:r>
              <a:rPr lang="en-US" sz="1400" dirty="0">
                <a:solidFill>
                  <a:schemeClr val="bg1"/>
                </a:solidFill>
              </a:rPr>
              <a:t>Funded under the Infrastructure Investment and Jobs Act (IIJA)</a:t>
            </a:r>
          </a:p>
          <a:p>
            <a:pPr marL="285750" lvl="1"/>
            <a:r>
              <a:rPr lang="en-US" sz="1400" dirty="0">
                <a:solidFill>
                  <a:schemeClr val="bg1"/>
                </a:solidFill>
              </a:rPr>
              <a:t>Its primary purpose is to expand high-speed internet access across the United States, particularly in underserved and unserved communities. </a:t>
            </a:r>
          </a:p>
          <a:p>
            <a:pPr marL="0" lvl="1" indent="0">
              <a:buFont typeface="Arial" panose="020B0604020202020204" pitchFamily="34" charset="0"/>
              <a:buNone/>
            </a:pPr>
            <a:r>
              <a:rPr lang="en-US" sz="1400" b="1" dirty="0">
                <a:solidFill>
                  <a:schemeClr val="bg1"/>
                </a:solidFill>
              </a:rPr>
              <a:t>USVI Eligible Uses</a:t>
            </a:r>
          </a:p>
          <a:p>
            <a:pPr marL="0" lvl="1" indent="0">
              <a:buFont typeface="Arial" panose="020B0604020202020204" pitchFamily="34" charset="0"/>
              <a:buNone/>
            </a:pPr>
            <a:r>
              <a:rPr lang="en-US" sz="1400" dirty="0">
                <a:solidFill>
                  <a:schemeClr val="bg1"/>
                </a:solidFill>
              </a:rPr>
              <a:t>•	User training with respect to cybersecurity, privacy, and other digital safety matters.</a:t>
            </a:r>
          </a:p>
          <a:p>
            <a:pPr marL="0" lvl="1" indent="0">
              <a:buFont typeface="Arial" panose="020B0604020202020204" pitchFamily="34" charset="0"/>
              <a:buNone/>
            </a:pPr>
            <a:r>
              <a:rPr lang="en-US" sz="1400" dirty="0">
                <a:solidFill>
                  <a:schemeClr val="bg1"/>
                </a:solidFill>
              </a:rPr>
              <a:t>•	Remote learning or telehealth services/facilities.</a:t>
            </a:r>
          </a:p>
          <a:p>
            <a:pPr marL="0" lvl="1" indent="0">
              <a:buFont typeface="Arial" panose="020B0604020202020204" pitchFamily="34" charset="0"/>
              <a:buNone/>
            </a:pPr>
            <a:r>
              <a:rPr lang="en-US" sz="1400" dirty="0">
                <a:solidFill>
                  <a:schemeClr val="bg1"/>
                </a:solidFill>
              </a:rPr>
              <a:t>•	Digital literacy/upskilling (from beginner-level to advanced).</a:t>
            </a:r>
          </a:p>
          <a:p>
            <a:pPr marL="0" lvl="1" indent="0">
              <a:buFont typeface="Arial" panose="020B0604020202020204" pitchFamily="34" charset="0"/>
              <a:buNone/>
            </a:pPr>
            <a:r>
              <a:rPr lang="en-US" sz="1400" dirty="0">
                <a:solidFill>
                  <a:schemeClr val="bg1"/>
                </a:solidFill>
              </a:rPr>
              <a:t>•	Computer science, coding and cybersecurity education programs.</a:t>
            </a:r>
          </a:p>
          <a:p>
            <a:pPr marL="0" lvl="1" indent="0">
              <a:buFont typeface="Arial" panose="020B0604020202020204" pitchFamily="34" charset="0"/>
              <a:buNone/>
            </a:pPr>
            <a:r>
              <a:rPr lang="en-US" sz="1400" dirty="0">
                <a:solidFill>
                  <a:schemeClr val="bg1"/>
                </a:solidFill>
              </a:rPr>
              <a:t>•	Implementation of Eligible Entity digital equity plans (to supplement, but not to duplicate or 	supplant, Planning Grant funds received by the Eligible Entity in connection with the Digital 	Equity 	Act of 2021).</a:t>
            </a:r>
          </a:p>
          <a:p>
            <a:pPr marL="0" lvl="1" indent="0">
              <a:buFont typeface="Arial" panose="020B0604020202020204" pitchFamily="34" charset="0"/>
              <a:buNone/>
            </a:pPr>
            <a:r>
              <a:rPr lang="en-US" sz="1400" dirty="0">
                <a:solidFill>
                  <a:schemeClr val="bg1"/>
                </a:solidFill>
              </a:rPr>
              <a:t>•	Broadband sign-up assistance and programs that provide technology support.</a:t>
            </a:r>
          </a:p>
          <a:p>
            <a:pPr marL="0" lvl="1" indent="0">
              <a:buFont typeface="Arial" panose="020B0604020202020204" pitchFamily="34" charset="0"/>
              <a:buNone/>
            </a:pPr>
            <a:r>
              <a:rPr lang="en-US" sz="1400" dirty="0">
                <a:solidFill>
                  <a:schemeClr val="bg1"/>
                </a:solidFill>
              </a:rPr>
              <a:t>•	Multi-lingual outreach to support adoption and digital literacy.</a:t>
            </a:r>
          </a:p>
          <a:p>
            <a:pPr marL="0" lvl="1" indent="0">
              <a:buFont typeface="Arial" panose="020B0604020202020204" pitchFamily="34" charset="0"/>
              <a:buNone/>
            </a:pPr>
            <a:r>
              <a:rPr lang="en-US" sz="1400" dirty="0">
                <a:solidFill>
                  <a:schemeClr val="bg1"/>
                </a:solidFill>
              </a:rPr>
              <a:t>•	Prisoner education to promote pre-release digital literacy, job skills, online job acquisition 	skills, etc.</a:t>
            </a:r>
          </a:p>
          <a:p>
            <a:pPr marL="0" lvl="1" indent="0">
              <a:buFont typeface="Arial" panose="020B0604020202020204" pitchFamily="34" charset="0"/>
              <a:buNone/>
            </a:pPr>
            <a:r>
              <a:rPr lang="en-US" sz="1400" dirty="0">
                <a:solidFill>
                  <a:schemeClr val="bg1"/>
                </a:solidFill>
              </a:rPr>
              <a:t>•	Digital navigators.</a:t>
            </a:r>
          </a:p>
          <a:p>
            <a:pPr marL="0" lvl="1" indent="0">
              <a:buFont typeface="Arial" panose="020B0604020202020204" pitchFamily="34" charset="0"/>
              <a:buNone/>
            </a:pPr>
            <a:r>
              <a:rPr lang="en-US" sz="1400" dirty="0">
                <a:solidFill>
                  <a:schemeClr val="bg1"/>
                </a:solidFill>
              </a:rPr>
              <a:t>•	Direct subsidies for use towards broadband subscription, where the Eligible Entity shows the 	subsidies will improve affordability for the end user population (and to supplement, but not 	to duplicate or supplant, the subsidies provided by the Affordable Connectivity Program).</a:t>
            </a:r>
          </a:p>
          <a:p>
            <a:pPr marL="0" lvl="1" indent="0">
              <a:buFont typeface="Arial" panose="020B0604020202020204" pitchFamily="34" charset="0"/>
              <a:buNone/>
            </a:pPr>
            <a:r>
              <a:rPr lang="en-US" sz="1400" dirty="0">
                <a:solidFill>
                  <a:schemeClr val="bg1"/>
                </a:solidFill>
              </a:rPr>
              <a:t>•	Costs associated with stakeholder engagement, including travel, capacity-building, or contract 	support.</a:t>
            </a:r>
          </a:p>
          <a:p>
            <a:pPr marL="0" lvl="1" indent="0">
              <a:buFont typeface="Arial" panose="020B0604020202020204" pitchFamily="34" charset="0"/>
              <a:buNone/>
            </a:pPr>
            <a:r>
              <a:rPr lang="en-US" sz="1400" dirty="0">
                <a:solidFill>
                  <a:schemeClr val="bg1"/>
                </a:solidFill>
              </a:rPr>
              <a:t>•	Other allowable costs necessary to carrying out programmatic activities of an award, not to 	include ineligible costs described below in Section V.H.2 of BEAD NOFO.</a:t>
            </a:r>
          </a:p>
        </p:txBody>
      </p:sp>
      <p:sp>
        <p:nvSpPr>
          <p:cNvPr id="14" name="Rectangle 13">
            <a:extLst>
              <a:ext uri="{FF2B5EF4-FFF2-40B4-BE49-F238E27FC236}">
                <a16:creationId xmlns:a16="http://schemas.microsoft.com/office/drawing/2014/main" id="{AB4A78C8-C0E0-45DA-BC2C-2C8D4153B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3908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6C03E-A274-FCD1-9062-F43CCBD42E0A}"/>
              </a:ext>
            </a:extLst>
          </p:cNvPr>
          <p:cNvSpPr>
            <a:spLocks noGrp="1"/>
          </p:cNvSpPr>
          <p:nvPr>
            <p:ph type="title"/>
          </p:nvPr>
        </p:nvSpPr>
        <p:spPr>
          <a:xfrm>
            <a:off x="1295402" y="982132"/>
            <a:ext cx="9601196" cy="1303867"/>
          </a:xfrm>
        </p:spPr>
        <p:txBody>
          <a:bodyPr>
            <a:normAutofit fontScale="90000"/>
          </a:bodyPr>
          <a:lstStyle/>
          <a:p>
            <a:r>
              <a:rPr lang="en-US" dirty="0">
                <a:solidFill>
                  <a:srgbClr val="262626"/>
                </a:solidFill>
              </a:rPr>
              <a:t>Subgrantee Eligibility </a:t>
            </a:r>
            <a:br>
              <a:rPr lang="en-US" dirty="0">
                <a:solidFill>
                  <a:srgbClr val="262626"/>
                </a:solidFill>
              </a:rPr>
            </a:br>
            <a:endParaRPr lang="en-US" dirty="0">
              <a:solidFill>
                <a:srgbClr val="262626"/>
              </a:solidFill>
            </a:endParaRPr>
          </a:p>
        </p:txBody>
      </p:sp>
      <p:graphicFrame>
        <p:nvGraphicFramePr>
          <p:cNvPr id="5" name="Content Placeholder 4" descr="Basic Timeline">
            <a:extLst>
              <a:ext uri="{FF2B5EF4-FFF2-40B4-BE49-F238E27FC236}">
                <a16:creationId xmlns:a16="http://schemas.microsoft.com/office/drawing/2014/main" id="{AF4F82EB-3F3B-DA75-BCC5-71526D3FBFAC}"/>
              </a:ext>
            </a:extLst>
          </p:cNvPr>
          <p:cNvGraphicFramePr>
            <a:graphicFrameLocks noGrp="1"/>
          </p:cNvGraphicFramePr>
          <p:nvPr>
            <p:ph idx="1"/>
            <p:extLst>
              <p:ext uri="{D42A27DB-BD31-4B8C-83A1-F6EECF244321}">
                <p14:modId xmlns:p14="http://schemas.microsoft.com/office/powerpoint/2010/main" val="1377350074"/>
              </p:ext>
              <p:ext uri="{E7BDC344-281C-4309-B0C6-D0EE65EED2A8}">
                <p202:designPr xmlns:p202="http://schemas.microsoft.com/office/powerpoint/2020/02/main">
                  <p202:designTagLst>
                    <p202:designTag name="ARCH:1:CLS" val="SmartArt"/>
                    <p202:designTag name="ARCH:1:VSVAR" val="Timeline"/>
                  </p202:designTagLst>
                </p202:designPr>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157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08FE5-4BB8-1B11-D044-6DF3FBD3D931}"/>
              </a:ext>
            </a:extLst>
          </p:cNvPr>
          <p:cNvSpPr>
            <a:spLocks noGrp="1"/>
          </p:cNvSpPr>
          <p:nvPr>
            <p:ph type="title"/>
          </p:nvPr>
        </p:nvSpPr>
        <p:spPr/>
        <p:txBody>
          <a:bodyPr>
            <a:normAutofit fontScale="90000"/>
          </a:bodyPr>
          <a:lstStyle/>
          <a:p>
            <a:r>
              <a:rPr lang="en-US" dirty="0"/>
              <a:t>Subgrantee Eligibility </a:t>
            </a:r>
            <a:br>
              <a:rPr lang="en-US" dirty="0"/>
            </a:br>
            <a:endParaRPr lang="en-US" dirty="0"/>
          </a:p>
        </p:txBody>
      </p:sp>
      <p:sp>
        <p:nvSpPr>
          <p:cNvPr id="3" name="Content Placeholder 2">
            <a:extLst>
              <a:ext uri="{FF2B5EF4-FFF2-40B4-BE49-F238E27FC236}">
                <a16:creationId xmlns:a16="http://schemas.microsoft.com/office/drawing/2014/main" id="{EA3DE27E-D6BB-76B6-6832-BB92551649DF}"/>
              </a:ext>
            </a:extLst>
          </p:cNvPr>
          <p:cNvSpPr>
            <a:spLocks noGrp="1"/>
          </p:cNvSpPr>
          <p:nvPr>
            <p:ph idx="1"/>
          </p:nvPr>
        </p:nvSpPr>
        <p:spPr/>
        <p:txBody>
          <a:bodyPr>
            <a:normAutofit/>
          </a:bodyPr>
          <a:lstStyle/>
          <a:p>
            <a:r>
              <a:rPr lang="en-US" sz="2000" dirty="0">
                <a:latin typeface="Angsana New" panose="02020603050405020304" pitchFamily="18" charset="-34"/>
                <a:cs typeface="Angsana New" panose="02020603050405020304" pitchFamily="18" charset="-34"/>
              </a:rPr>
              <a:t>Active SAM.GOV registration</a:t>
            </a:r>
          </a:p>
          <a:p>
            <a:r>
              <a:rPr lang="en-US" sz="2000" dirty="0">
                <a:solidFill>
                  <a:srgbClr val="000000"/>
                </a:solidFill>
                <a:latin typeface="Angsana New" panose="02020603050405020304" pitchFamily="18" charset="-34"/>
                <a:cs typeface="Angsana New" panose="02020603050405020304" pitchFamily="18" charset="-34"/>
              </a:rPr>
              <a:t>Active </a:t>
            </a:r>
            <a:r>
              <a:rPr lang="en-US" sz="2000" i="0" u="none" strike="noStrike" baseline="0" dirty="0">
                <a:solidFill>
                  <a:srgbClr val="000000"/>
                </a:solidFill>
                <a:latin typeface="Angsana New" panose="02020603050405020304" pitchFamily="18" charset="-34"/>
                <a:cs typeface="Angsana New" panose="02020603050405020304" pitchFamily="18" charset="-34"/>
              </a:rPr>
              <a:t>GVI vendor number</a:t>
            </a:r>
          </a:p>
          <a:p>
            <a:r>
              <a:rPr lang="en-US" sz="2000" dirty="0">
                <a:latin typeface="Angsana New" panose="02020603050405020304" pitchFamily="18" charset="-34"/>
                <a:cs typeface="Angsana New" panose="02020603050405020304" pitchFamily="18" charset="-34"/>
              </a:rPr>
              <a:t>Be in good standing with the GVI.</a:t>
            </a:r>
          </a:p>
          <a:p>
            <a:r>
              <a:rPr lang="en-US" sz="2000" dirty="0">
                <a:latin typeface="Angsana New" panose="02020603050405020304" pitchFamily="18" charset="-34"/>
                <a:cs typeface="Angsana New" panose="02020603050405020304" pitchFamily="18" charset="-34"/>
              </a:rPr>
              <a:t>Qualified Personnel</a:t>
            </a:r>
          </a:p>
          <a:p>
            <a:r>
              <a:rPr lang="en-US" sz="2000" dirty="0">
                <a:latin typeface="Angsana New" panose="02020603050405020304" pitchFamily="18" charset="-34"/>
                <a:cs typeface="Angsana New" panose="02020603050405020304" pitchFamily="18" charset="-34"/>
              </a:rPr>
              <a:t>Financial Capacity</a:t>
            </a:r>
          </a:p>
        </p:txBody>
      </p:sp>
    </p:spTree>
    <p:extLst>
      <p:ext uri="{BB962C8B-B14F-4D97-AF65-F5344CB8AC3E}">
        <p14:creationId xmlns:p14="http://schemas.microsoft.com/office/powerpoint/2010/main" val="3470595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3E326-E0F8-4452-9078-3428C9047F96}"/>
              </a:ext>
            </a:extLst>
          </p:cNvPr>
          <p:cNvSpPr>
            <a:spLocks noGrp="1"/>
          </p:cNvSpPr>
          <p:nvPr>
            <p:ph type="title"/>
          </p:nvPr>
        </p:nvSpPr>
        <p:spPr/>
        <p:txBody>
          <a:bodyPr/>
          <a:lstStyle/>
          <a:p>
            <a:r>
              <a:rPr lang="en-US" dirty="0"/>
              <a:t>Allowable Use of Funds</a:t>
            </a:r>
          </a:p>
        </p:txBody>
      </p:sp>
      <p:sp>
        <p:nvSpPr>
          <p:cNvPr id="3" name="Content Placeholder 2">
            <a:extLst>
              <a:ext uri="{FF2B5EF4-FFF2-40B4-BE49-F238E27FC236}">
                <a16:creationId xmlns:a16="http://schemas.microsoft.com/office/drawing/2014/main" id="{13C769BE-E6AA-A44D-C13B-77F16BA4E9BC}"/>
              </a:ext>
            </a:extLst>
          </p:cNvPr>
          <p:cNvSpPr>
            <a:spLocks noGrp="1"/>
          </p:cNvSpPr>
          <p:nvPr>
            <p:ph idx="1"/>
          </p:nvPr>
        </p:nvSpPr>
        <p:spPr/>
        <p:txBody>
          <a:bodyPr/>
          <a:lstStyle/>
          <a:p>
            <a:r>
              <a:rPr lang="en-US" dirty="0"/>
              <a:t>•	Personnel Costs: Instructors, program managers, support staff</a:t>
            </a:r>
          </a:p>
          <a:p>
            <a:r>
              <a:rPr lang="en-US" dirty="0"/>
              <a:t>•	Training Materials: Curriculum design, training platforms, simulations</a:t>
            </a:r>
          </a:p>
          <a:p>
            <a:r>
              <a:rPr lang="en-US" dirty="0"/>
              <a:t>•	Facilities &amp; Equipment: Broadband-specific tools, classroom rentals, connectivity tech</a:t>
            </a:r>
          </a:p>
          <a:p>
            <a:r>
              <a:rPr lang="en-US" dirty="0"/>
              <a:t>•	Marketing &amp; Outreach: Campaigns to reach underserved communities</a:t>
            </a:r>
          </a:p>
          <a:p>
            <a:r>
              <a:rPr lang="en-US" dirty="0"/>
              <a:t>•	Program Evaluation: Data collection, analysis, and report development</a:t>
            </a:r>
          </a:p>
          <a:p>
            <a:endParaRPr lang="en-US" dirty="0"/>
          </a:p>
        </p:txBody>
      </p:sp>
    </p:spTree>
    <p:extLst>
      <p:ext uri="{BB962C8B-B14F-4D97-AF65-F5344CB8AC3E}">
        <p14:creationId xmlns:p14="http://schemas.microsoft.com/office/powerpoint/2010/main" val="3983216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819C5-152A-F262-5F6B-702D5C3FDB0C}"/>
              </a:ext>
            </a:extLst>
          </p:cNvPr>
          <p:cNvSpPr>
            <a:spLocks noGrp="1"/>
          </p:cNvSpPr>
          <p:nvPr>
            <p:ph type="title"/>
          </p:nvPr>
        </p:nvSpPr>
        <p:spPr/>
        <p:txBody>
          <a:bodyPr/>
          <a:lstStyle/>
          <a:p>
            <a:r>
              <a:rPr lang="en-US" dirty="0"/>
              <a:t>Non-Allowable Uses of Funds</a:t>
            </a:r>
          </a:p>
        </p:txBody>
      </p:sp>
      <p:sp>
        <p:nvSpPr>
          <p:cNvPr id="3" name="Content Placeholder 2">
            <a:extLst>
              <a:ext uri="{FF2B5EF4-FFF2-40B4-BE49-F238E27FC236}">
                <a16:creationId xmlns:a16="http://schemas.microsoft.com/office/drawing/2014/main" id="{97B16715-45B1-D250-46F4-2FBEA4AA4AB5}"/>
              </a:ext>
            </a:extLst>
          </p:cNvPr>
          <p:cNvSpPr>
            <a:spLocks noGrp="1"/>
          </p:cNvSpPr>
          <p:nvPr>
            <p:ph idx="1"/>
          </p:nvPr>
        </p:nvSpPr>
        <p:spPr/>
        <p:txBody>
          <a:bodyPr>
            <a:normAutofit lnSpcReduction="10000"/>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Ineligible Uses: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Administrative overhead not directly tied to training</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Lobbying and political activities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Non-broadband related workforce training</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Construction or land purchases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Office supplies or expenses not used in training</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Buying office furniture</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Hosting unrelated events</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General organization operations not tied to the program</a:t>
            </a:r>
            <a:endParaRPr lang="en-US" sz="1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3356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59F5D-C2F7-C76B-A8FA-8F63F869B963}"/>
              </a:ext>
            </a:extLst>
          </p:cNvPr>
          <p:cNvSpPr>
            <a:spLocks noGrp="1"/>
          </p:cNvSpPr>
          <p:nvPr>
            <p:ph type="title"/>
          </p:nvPr>
        </p:nvSpPr>
        <p:spPr/>
        <p:txBody>
          <a:bodyPr/>
          <a:lstStyle/>
          <a:p>
            <a:r>
              <a:rPr lang="en-US" dirty="0"/>
              <a:t>Proposals</a:t>
            </a:r>
          </a:p>
        </p:txBody>
      </p:sp>
      <p:sp>
        <p:nvSpPr>
          <p:cNvPr id="3" name="Content Placeholder 2">
            <a:extLst>
              <a:ext uri="{FF2B5EF4-FFF2-40B4-BE49-F238E27FC236}">
                <a16:creationId xmlns:a16="http://schemas.microsoft.com/office/drawing/2014/main" id="{C6C56592-EDEC-4E63-E5C1-94DD0959C07D}"/>
              </a:ext>
            </a:extLst>
          </p:cNvPr>
          <p:cNvSpPr>
            <a:spLocks noGrp="1"/>
          </p:cNvSpPr>
          <p:nvPr>
            <p:ph idx="1"/>
          </p:nvPr>
        </p:nvSpPr>
        <p:spPr/>
        <p:txBody>
          <a:bodyPr/>
          <a:lstStyle/>
          <a:p>
            <a:pPr marL="0" marR="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All proposals must include a comprehensive work plan detailing:</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Program Design: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Target audience, learning objectives, format</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Implementation Timeline: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Activities from launch to wrap-up</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Key Milestones: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Curriculum development, recruitment, training delivery, evaluation</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Expected Outcomes: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Certifications, employment stats, skill growth</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Evaluation Framework: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Metrics to measure success and participant outcomes</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4780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C98AD-F6D6-660A-145E-1675E65C779E}"/>
              </a:ext>
            </a:extLst>
          </p:cNvPr>
          <p:cNvSpPr>
            <a:spLocks noGrp="1"/>
          </p:cNvSpPr>
          <p:nvPr>
            <p:ph type="title"/>
          </p:nvPr>
        </p:nvSpPr>
        <p:spPr/>
        <p:txBody>
          <a:bodyPr/>
          <a:lstStyle/>
          <a:p>
            <a:r>
              <a:rPr lang="en-US" dirty="0"/>
              <a:t>Proposal Submission</a:t>
            </a:r>
          </a:p>
        </p:txBody>
      </p:sp>
      <p:sp>
        <p:nvSpPr>
          <p:cNvPr id="3" name="Content Placeholder 2">
            <a:extLst>
              <a:ext uri="{FF2B5EF4-FFF2-40B4-BE49-F238E27FC236}">
                <a16:creationId xmlns:a16="http://schemas.microsoft.com/office/drawing/2014/main" id="{B414EB71-246C-05B0-1602-6E4829357297}"/>
              </a:ext>
            </a:extLst>
          </p:cNvPr>
          <p:cNvSpPr>
            <a:spLocks noGrp="1"/>
          </p:cNvSpPr>
          <p:nvPr>
            <p:ph idx="1"/>
          </p:nvPr>
        </p:nvSpPr>
        <p:spPr/>
        <p:txBody>
          <a:bodyPr>
            <a:normAutofit fontScale="92500" lnSpcReduction="20000"/>
          </a:bodyPr>
          <a:lstStyle/>
          <a:p>
            <a:r>
              <a:rPr lang="en-US" dirty="0"/>
              <a:t> Submit via the OMB portal: [omb.vi.gov]</a:t>
            </a:r>
          </a:p>
          <a:p>
            <a:r>
              <a:rPr lang="en-US" dirty="0"/>
              <a:t>1.	Completed application form</a:t>
            </a:r>
          </a:p>
          <a:p>
            <a:r>
              <a:rPr lang="en-US" dirty="0"/>
              <a:t>2.	Detailed work plan</a:t>
            </a:r>
          </a:p>
          <a:p>
            <a:r>
              <a:rPr lang="en-US" dirty="0"/>
              <a:t>3.	Budget proposal with cost breakdown</a:t>
            </a:r>
          </a:p>
          <a:p>
            <a:r>
              <a:rPr lang="en-US" dirty="0"/>
              <a:t>4.	Timeline for program delivery</a:t>
            </a:r>
          </a:p>
          <a:p>
            <a:r>
              <a:rPr lang="en-US" dirty="0"/>
              <a:t>5.	Organizational capacity and past performance</a:t>
            </a:r>
          </a:p>
          <a:p>
            <a:r>
              <a:rPr lang="en-US" dirty="0"/>
              <a:t>6.	Letters of support (if applicable)</a:t>
            </a:r>
          </a:p>
          <a:p>
            <a:r>
              <a:rPr lang="en-US" dirty="0"/>
              <a:t>7.	Supporting docs:</a:t>
            </a:r>
          </a:p>
          <a:p>
            <a:endParaRPr lang="en-US" dirty="0"/>
          </a:p>
        </p:txBody>
      </p:sp>
    </p:spTree>
    <p:extLst>
      <p:ext uri="{BB962C8B-B14F-4D97-AF65-F5344CB8AC3E}">
        <p14:creationId xmlns:p14="http://schemas.microsoft.com/office/powerpoint/2010/main" val="24971289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3202</TotalTime>
  <Words>1048</Words>
  <Application>Microsoft Office PowerPoint</Application>
  <PresentationFormat>Widescreen</PresentationFormat>
  <Paragraphs>160</Paragraphs>
  <Slides>17</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8" baseType="lpstr">
      <vt:lpstr>Angsana New</vt:lpstr>
      <vt:lpstr>Aptos</vt:lpstr>
      <vt:lpstr>Arial</vt:lpstr>
      <vt:lpstr>Courier New</vt:lpstr>
      <vt:lpstr>Garamond</vt:lpstr>
      <vt:lpstr>Gill Sans MT</vt:lpstr>
      <vt:lpstr>Montserrat Bold</vt:lpstr>
      <vt:lpstr>Symbol</vt:lpstr>
      <vt:lpstr>Times New Roman</vt:lpstr>
      <vt:lpstr>Organic</vt:lpstr>
      <vt:lpstr>Microsoft Excel Worksheet</vt:lpstr>
      <vt:lpstr>PowerPoint Presentation</vt:lpstr>
      <vt:lpstr>Agenda</vt:lpstr>
      <vt:lpstr>What is BEAD?</vt:lpstr>
      <vt:lpstr>Subgrantee Eligibility  </vt:lpstr>
      <vt:lpstr>Subgrantee Eligibility  </vt:lpstr>
      <vt:lpstr>Allowable Use of Funds</vt:lpstr>
      <vt:lpstr>Non-Allowable Uses of Funds</vt:lpstr>
      <vt:lpstr>Proposals</vt:lpstr>
      <vt:lpstr>Proposal Submission</vt:lpstr>
      <vt:lpstr>Proposal Submission</vt:lpstr>
      <vt:lpstr>PowerPoint Presentation</vt:lpstr>
      <vt:lpstr>Required Reporting Components Performance and Financial </vt:lpstr>
      <vt:lpstr>Funding mechanism and performance-based Reimbursement </vt:lpstr>
      <vt:lpstr>Reimbursement Process</vt:lpstr>
      <vt:lpstr>Transparency &amp; Accountability  </vt:lpstr>
      <vt:lpstr>Transparency &amp; Accountability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Somere A. Webber</dc:creator>
  <cp:lastModifiedBy>Somere A. Webber</cp:lastModifiedBy>
  <cp:revision>12</cp:revision>
  <dcterms:created xsi:type="dcterms:W3CDTF">2025-02-24T20:10:50Z</dcterms:created>
  <dcterms:modified xsi:type="dcterms:W3CDTF">2025-04-10T20:22:16Z</dcterms:modified>
</cp:coreProperties>
</file>