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69" r:id="rId5"/>
    <p:sldId id="270" r:id="rId6"/>
    <p:sldId id="276" r:id="rId7"/>
    <p:sldId id="268" r:id="rId8"/>
    <p:sldId id="274" r:id="rId9"/>
    <p:sldId id="278" r:id="rId10"/>
    <p:sldId id="275"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74"/>
    <a:srgbClr val="929A4A"/>
    <a:srgbClr val="3F3F3F"/>
    <a:srgbClr val="014067"/>
    <a:srgbClr val="014E7D"/>
    <a:srgbClr val="013657"/>
    <a:srgbClr val="01456F"/>
    <a:srgbClr val="014B79"/>
    <a:srgbClr val="0937C9"/>
    <a:srgbClr val="EAB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74" autoAdjust="0"/>
  </p:normalViewPr>
  <p:slideViewPr>
    <p:cSldViewPr snapToGrid="0" showGuides="1">
      <p:cViewPr varScale="1">
        <p:scale>
          <a:sx n="111" d="100"/>
          <a:sy n="111" d="100"/>
        </p:scale>
        <p:origin x="594" y="96"/>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62209F-ACF8-4434-B24D-85BF7163DED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7AA2DA5-04CF-40AF-8359-9597F57162F2}">
      <dgm:prSet/>
      <dgm:spPr/>
      <dgm:t>
        <a:bodyPr/>
        <a:lstStyle/>
        <a:p>
          <a:r>
            <a:rPr lang="en-US" b="1" i="0" baseline="0"/>
            <a:t>Property Division</a:t>
          </a:r>
          <a:endParaRPr lang="en-US"/>
        </a:p>
      </dgm:t>
    </dgm:pt>
    <dgm:pt modelId="{BFE1317E-9B2B-4433-8800-A9A3404755DB}" type="parTrans" cxnId="{D63F0CCD-68E4-4100-B0FE-76AED013B812}">
      <dgm:prSet/>
      <dgm:spPr/>
      <dgm:t>
        <a:bodyPr/>
        <a:lstStyle/>
        <a:p>
          <a:endParaRPr lang="en-US"/>
        </a:p>
      </dgm:t>
    </dgm:pt>
    <dgm:pt modelId="{0FEE9E71-1688-4204-9EA0-E2F3BC917FE4}" type="sibTrans" cxnId="{D63F0CCD-68E4-4100-B0FE-76AED013B812}">
      <dgm:prSet/>
      <dgm:spPr/>
      <dgm:t>
        <a:bodyPr/>
        <a:lstStyle/>
        <a:p>
          <a:endParaRPr lang="en-US"/>
        </a:p>
      </dgm:t>
    </dgm:pt>
    <dgm:pt modelId="{3F915B35-58BA-4EF2-97FE-D37B4ED2F6F9}">
      <dgm:prSet/>
      <dgm:spPr/>
      <dgm:t>
        <a:bodyPr/>
        <a:lstStyle/>
        <a:p>
          <a:pPr>
            <a:buFont typeface="Wingdings" panose="05000000000000000000" pitchFamily="2" charset="2"/>
            <a:buChar char="v"/>
          </a:pPr>
          <a:r>
            <a:rPr lang="en-US" b="0" i="0" u="sng" baseline="0" dirty="0"/>
            <a:t>Real Property Leases</a:t>
          </a:r>
          <a:endParaRPr lang="en-US" u="sng" dirty="0"/>
        </a:p>
      </dgm:t>
    </dgm:pt>
    <dgm:pt modelId="{92E4E664-8962-4926-9242-8DF984E7EE1A}" type="parTrans" cxnId="{B37C427E-8A7A-4634-B21F-9D77ABB4AA6A}">
      <dgm:prSet/>
      <dgm:spPr/>
      <dgm:t>
        <a:bodyPr/>
        <a:lstStyle/>
        <a:p>
          <a:endParaRPr lang="en-US"/>
        </a:p>
      </dgm:t>
    </dgm:pt>
    <dgm:pt modelId="{768C7661-3B13-435E-9BCC-733BFB4659C4}" type="sibTrans" cxnId="{B37C427E-8A7A-4634-B21F-9D77ABB4AA6A}">
      <dgm:prSet/>
      <dgm:spPr/>
      <dgm:t>
        <a:bodyPr/>
        <a:lstStyle/>
        <a:p>
          <a:endParaRPr lang="en-US"/>
        </a:p>
      </dgm:t>
    </dgm:pt>
    <dgm:pt modelId="{08CFFF87-1BA4-408D-BB44-5980D33DB766}">
      <dgm:prSet/>
      <dgm:spPr/>
      <dgm:t>
        <a:bodyPr/>
        <a:lstStyle/>
        <a:p>
          <a:r>
            <a:rPr lang="en-US" b="0" i="0" baseline="0" dirty="0"/>
            <a:t>Responsible for managing &amp; controlling the GVI’s real property portfolio and its leasing services (acquisitions, disposals, leasing, easements &amp; estoppels, etc.)</a:t>
          </a:r>
          <a:endParaRPr lang="en-US" dirty="0"/>
        </a:p>
      </dgm:t>
    </dgm:pt>
    <dgm:pt modelId="{D0B124D4-22EA-4A7A-9C4F-5A152A1E42E0}" type="parTrans" cxnId="{3A67680E-61EF-4CC2-BC32-D95F97FE70BF}">
      <dgm:prSet/>
      <dgm:spPr/>
      <dgm:t>
        <a:bodyPr/>
        <a:lstStyle/>
        <a:p>
          <a:endParaRPr lang="en-US"/>
        </a:p>
      </dgm:t>
    </dgm:pt>
    <dgm:pt modelId="{2D82585A-1B4D-40E7-829A-E8812AD3DAD9}" type="sibTrans" cxnId="{3A67680E-61EF-4CC2-BC32-D95F97FE70BF}">
      <dgm:prSet/>
      <dgm:spPr/>
      <dgm:t>
        <a:bodyPr/>
        <a:lstStyle/>
        <a:p>
          <a:endParaRPr lang="en-US"/>
        </a:p>
      </dgm:t>
    </dgm:pt>
    <dgm:pt modelId="{DD50E54A-AAA8-4666-AD3E-401727A679E6}">
      <dgm:prSet/>
      <dgm:spPr/>
      <dgm:t>
        <a:bodyPr/>
        <a:lstStyle/>
        <a:p>
          <a:r>
            <a:rPr lang="en-US" b="0" i="0" baseline="0" dirty="0"/>
            <a:t>Establish equitable Market Values at lease maturity based on Consumer Price Index</a:t>
          </a:r>
          <a:endParaRPr lang="en-US" dirty="0"/>
        </a:p>
      </dgm:t>
    </dgm:pt>
    <dgm:pt modelId="{CA56AE60-A996-40E6-AC3E-845180149880}" type="parTrans" cxnId="{DC7022EA-FFF3-40AE-B706-AF4EF128C383}">
      <dgm:prSet/>
      <dgm:spPr/>
      <dgm:t>
        <a:bodyPr/>
        <a:lstStyle/>
        <a:p>
          <a:endParaRPr lang="en-US"/>
        </a:p>
      </dgm:t>
    </dgm:pt>
    <dgm:pt modelId="{1CA63848-FE67-4D05-9C0B-ED6C43B49B82}" type="sibTrans" cxnId="{DC7022EA-FFF3-40AE-B706-AF4EF128C383}">
      <dgm:prSet/>
      <dgm:spPr/>
      <dgm:t>
        <a:bodyPr/>
        <a:lstStyle/>
        <a:p>
          <a:endParaRPr lang="en-US"/>
        </a:p>
      </dgm:t>
    </dgm:pt>
    <dgm:pt modelId="{CF4D8F30-4C2E-455C-858F-D546151231D6}">
      <dgm:prSet/>
      <dgm:spPr/>
      <dgm:t>
        <a:bodyPr/>
        <a:lstStyle/>
        <a:p>
          <a:r>
            <a:rPr lang="en-US" dirty="0"/>
            <a:t>Conduct Property Appraisals and Inspections</a:t>
          </a:r>
        </a:p>
      </dgm:t>
    </dgm:pt>
    <dgm:pt modelId="{C71D64D1-58B1-4997-9C90-E5401C0DC0F3}" type="parTrans" cxnId="{4B74E623-CAB3-4721-AE2E-34FB1925ED9B}">
      <dgm:prSet/>
      <dgm:spPr/>
      <dgm:t>
        <a:bodyPr/>
        <a:lstStyle/>
        <a:p>
          <a:endParaRPr lang="en-US"/>
        </a:p>
      </dgm:t>
    </dgm:pt>
    <dgm:pt modelId="{EC99DC04-33EF-45AC-ABA2-B2B66C5320AA}" type="sibTrans" cxnId="{4B74E623-CAB3-4721-AE2E-34FB1925ED9B}">
      <dgm:prSet/>
      <dgm:spPr/>
      <dgm:t>
        <a:bodyPr/>
        <a:lstStyle/>
        <a:p>
          <a:endParaRPr lang="en-US"/>
        </a:p>
      </dgm:t>
    </dgm:pt>
    <dgm:pt modelId="{F4957EDE-7A90-4042-B203-B1A1881453E0}">
      <dgm:prSet/>
      <dgm:spPr/>
      <dgm:t>
        <a:bodyPr/>
        <a:lstStyle/>
        <a:p>
          <a:r>
            <a:rPr lang="en-US" dirty="0"/>
            <a:t>Reinstate delinquent fees</a:t>
          </a:r>
        </a:p>
      </dgm:t>
    </dgm:pt>
    <dgm:pt modelId="{74BA4FF9-B015-4D19-802D-FA4363AE3DF3}" type="parTrans" cxnId="{386BAE57-C5D3-4D2C-A5BE-0535E09E4F76}">
      <dgm:prSet/>
      <dgm:spPr/>
    </dgm:pt>
    <dgm:pt modelId="{271EB8D7-7FED-433A-83A1-81F313F004EC}" type="sibTrans" cxnId="{386BAE57-C5D3-4D2C-A5BE-0535E09E4F76}">
      <dgm:prSet/>
      <dgm:spPr/>
    </dgm:pt>
    <dgm:pt modelId="{03202935-9099-448B-9DAF-DB4373081594}" type="pres">
      <dgm:prSet presAssocID="{6E62209F-ACF8-4434-B24D-85BF7163DED0}" presName="Name0" presStyleCnt="0">
        <dgm:presLayoutVars>
          <dgm:dir/>
          <dgm:animLvl val="lvl"/>
          <dgm:resizeHandles val="exact"/>
        </dgm:presLayoutVars>
      </dgm:prSet>
      <dgm:spPr/>
    </dgm:pt>
    <dgm:pt modelId="{0135D3AC-2C09-4D46-B5E3-C990D960A8B5}" type="pres">
      <dgm:prSet presAssocID="{97AA2DA5-04CF-40AF-8359-9597F57162F2}" presName="composite" presStyleCnt="0"/>
      <dgm:spPr/>
    </dgm:pt>
    <dgm:pt modelId="{6B37C32A-0972-4364-95B9-C32997E6460B}" type="pres">
      <dgm:prSet presAssocID="{97AA2DA5-04CF-40AF-8359-9597F57162F2}" presName="parTx" presStyleLbl="alignNode1" presStyleIdx="0" presStyleCnt="1">
        <dgm:presLayoutVars>
          <dgm:chMax val="0"/>
          <dgm:chPref val="0"/>
          <dgm:bulletEnabled val="1"/>
        </dgm:presLayoutVars>
      </dgm:prSet>
      <dgm:spPr/>
    </dgm:pt>
    <dgm:pt modelId="{4E5ED5E7-D08E-424F-8FD7-C559EC49EBB1}" type="pres">
      <dgm:prSet presAssocID="{97AA2DA5-04CF-40AF-8359-9597F57162F2}" presName="desTx" presStyleLbl="alignAccFollowNode1" presStyleIdx="0" presStyleCnt="1" custLinFactNeighborX="-261" custLinFactNeighborY="1376">
        <dgm:presLayoutVars>
          <dgm:bulletEnabled val="1"/>
        </dgm:presLayoutVars>
      </dgm:prSet>
      <dgm:spPr/>
    </dgm:pt>
  </dgm:ptLst>
  <dgm:cxnLst>
    <dgm:cxn modelId="{3A67680E-61EF-4CC2-BC32-D95F97FE70BF}" srcId="{3F915B35-58BA-4EF2-97FE-D37B4ED2F6F9}" destId="{08CFFF87-1BA4-408D-BB44-5980D33DB766}" srcOrd="0" destOrd="0" parTransId="{D0B124D4-22EA-4A7A-9C4F-5A152A1E42E0}" sibTransId="{2D82585A-1B4D-40E7-829A-E8812AD3DAD9}"/>
    <dgm:cxn modelId="{6DBE5817-6802-4037-8E0A-214A2A01516D}" type="presOf" srcId="{08CFFF87-1BA4-408D-BB44-5980D33DB766}" destId="{4E5ED5E7-D08E-424F-8FD7-C559EC49EBB1}" srcOrd="0" destOrd="1" presId="urn:microsoft.com/office/officeart/2005/8/layout/hList1"/>
    <dgm:cxn modelId="{4B74E623-CAB3-4721-AE2E-34FB1925ED9B}" srcId="{3F915B35-58BA-4EF2-97FE-D37B4ED2F6F9}" destId="{CF4D8F30-4C2E-455C-858F-D546151231D6}" srcOrd="2" destOrd="0" parTransId="{C71D64D1-58B1-4997-9C90-E5401C0DC0F3}" sibTransId="{EC99DC04-33EF-45AC-ABA2-B2B66C5320AA}"/>
    <dgm:cxn modelId="{B30E6B3D-EAE5-4E0C-B146-E51632EF31A0}" type="presOf" srcId="{CF4D8F30-4C2E-455C-858F-D546151231D6}" destId="{4E5ED5E7-D08E-424F-8FD7-C559EC49EBB1}" srcOrd="0" destOrd="3" presId="urn:microsoft.com/office/officeart/2005/8/layout/hList1"/>
    <dgm:cxn modelId="{CF61DD5B-BEE1-48CC-98DF-A1A66DE2FCBF}" type="presOf" srcId="{F4957EDE-7A90-4042-B203-B1A1881453E0}" destId="{4E5ED5E7-D08E-424F-8FD7-C559EC49EBB1}" srcOrd="0" destOrd="4" presId="urn:microsoft.com/office/officeart/2005/8/layout/hList1"/>
    <dgm:cxn modelId="{F5926650-B3C5-4323-98A4-6F808A1F138F}" type="presOf" srcId="{6E62209F-ACF8-4434-B24D-85BF7163DED0}" destId="{03202935-9099-448B-9DAF-DB4373081594}" srcOrd="0" destOrd="0" presId="urn:microsoft.com/office/officeart/2005/8/layout/hList1"/>
    <dgm:cxn modelId="{386BAE57-C5D3-4D2C-A5BE-0535E09E4F76}" srcId="{3F915B35-58BA-4EF2-97FE-D37B4ED2F6F9}" destId="{F4957EDE-7A90-4042-B203-B1A1881453E0}" srcOrd="3" destOrd="0" parTransId="{74BA4FF9-B015-4D19-802D-FA4363AE3DF3}" sibTransId="{271EB8D7-7FED-433A-83A1-81F313F004EC}"/>
    <dgm:cxn modelId="{B37C427E-8A7A-4634-B21F-9D77ABB4AA6A}" srcId="{97AA2DA5-04CF-40AF-8359-9597F57162F2}" destId="{3F915B35-58BA-4EF2-97FE-D37B4ED2F6F9}" srcOrd="0" destOrd="0" parTransId="{92E4E664-8962-4926-9242-8DF984E7EE1A}" sibTransId="{768C7661-3B13-435E-9BCC-733BFB4659C4}"/>
    <dgm:cxn modelId="{12484493-90D6-4310-A80C-720D8C4DCB41}" type="presOf" srcId="{3F915B35-58BA-4EF2-97FE-D37B4ED2F6F9}" destId="{4E5ED5E7-D08E-424F-8FD7-C559EC49EBB1}" srcOrd="0" destOrd="0" presId="urn:microsoft.com/office/officeart/2005/8/layout/hList1"/>
    <dgm:cxn modelId="{81BF16BF-D21F-4A02-A718-9BFD98B3648B}" type="presOf" srcId="{97AA2DA5-04CF-40AF-8359-9597F57162F2}" destId="{6B37C32A-0972-4364-95B9-C32997E6460B}" srcOrd="0" destOrd="0" presId="urn:microsoft.com/office/officeart/2005/8/layout/hList1"/>
    <dgm:cxn modelId="{D63F0CCD-68E4-4100-B0FE-76AED013B812}" srcId="{6E62209F-ACF8-4434-B24D-85BF7163DED0}" destId="{97AA2DA5-04CF-40AF-8359-9597F57162F2}" srcOrd="0" destOrd="0" parTransId="{BFE1317E-9B2B-4433-8800-A9A3404755DB}" sibTransId="{0FEE9E71-1688-4204-9EA0-E2F3BC917FE4}"/>
    <dgm:cxn modelId="{DC7022EA-FFF3-40AE-B706-AF4EF128C383}" srcId="{3F915B35-58BA-4EF2-97FE-D37B4ED2F6F9}" destId="{DD50E54A-AAA8-4666-AD3E-401727A679E6}" srcOrd="1" destOrd="0" parTransId="{CA56AE60-A996-40E6-AC3E-845180149880}" sibTransId="{1CA63848-FE67-4D05-9C0B-ED6C43B49B82}"/>
    <dgm:cxn modelId="{0C1ABCF6-20E9-468A-B4C5-B74CA541EAA8}" type="presOf" srcId="{DD50E54A-AAA8-4666-AD3E-401727A679E6}" destId="{4E5ED5E7-D08E-424F-8FD7-C559EC49EBB1}" srcOrd="0" destOrd="2" presId="urn:microsoft.com/office/officeart/2005/8/layout/hList1"/>
    <dgm:cxn modelId="{C3EE48BF-0E03-4490-9FB6-7C9E36C7063E}" type="presParOf" srcId="{03202935-9099-448B-9DAF-DB4373081594}" destId="{0135D3AC-2C09-4D46-B5E3-C990D960A8B5}" srcOrd="0" destOrd="0" presId="urn:microsoft.com/office/officeart/2005/8/layout/hList1"/>
    <dgm:cxn modelId="{39A4B420-3801-4BCA-807B-F8952B44C132}" type="presParOf" srcId="{0135D3AC-2C09-4D46-B5E3-C990D960A8B5}" destId="{6B37C32A-0972-4364-95B9-C32997E6460B}" srcOrd="0" destOrd="0" presId="urn:microsoft.com/office/officeart/2005/8/layout/hList1"/>
    <dgm:cxn modelId="{4EDF824E-68E1-43B6-AD67-39DEE9639A42}" type="presParOf" srcId="{0135D3AC-2C09-4D46-B5E3-C990D960A8B5}" destId="{4E5ED5E7-D08E-424F-8FD7-C559EC49EBB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7C32A-0972-4364-95B9-C32997E6460B}">
      <dsp:nvSpPr>
        <dsp:cNvPr id="0" name=""/>
        <dsp:cNvSpPr/>
      </dsp:nvSpPr>
      <dsp:spPr>
        <a:xfrm>
          <a:off x="0" y="45055"/>
          <a:ext cx="10942493" cy="864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1" i="0" kern="1200" baseline="0"/>
            <a:t>Property Division</a:t>
          </a:r>
          <a:endParaRPr lang="en-US" sz="3000" kern="1200"/>
        </a:p>
      </dsp:txBody>
      <dsp:txXfrm>
        <a:off x="0" y="45055"/>
        <a:ext cx="10942493" cy="864000"/>
      </dsp:txXfrm>
    </dsp:sp>
    <dsp:sp modelId="{4E5ED5E7-D08E-424F-8FD7-C559EC49EBB1}">
      <dsp:nvSpPr>
        <dsp:cNvPr id="0" name=""/>
        <dsp:cNvSpPr/>
      </dsp:nvSpPr>
      <dsp:spPr>
        <a:xfrm>
          <a:off x="0" y="954112"/>
          <a:ext cx="10942493" cy="40351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Font typeface="Wingdings" panose="05000000000000000000" pitchFamily="2" charset="2"/>
            <a:buChar char="v"/>
          </a:pPr>
          <a:r>
            <a:rPr lang="en-US" sz="3000" b="0" i="0" u="sng" kern="1200" baseline="0" dirty="0"/>
            <a:t>Real Property Leases</a:t>
          </a:r>
          <a:endParaRPr lang="en-US" sz="3000" u="sng" kern="1200" dirty="0"/>
        </a:p>
        <a:p>
          <a:pPr marL="571500" lvl="2" indent="-285750" algn="l" defTabSz="1333500">
            <a:lnSpc>
              <a:spcPct val="90000"/>
            </a:lnSpc>
            <a:spcBef>
              <a:spcPct val="0"/>
            </a:spcBef>
            <a:spcAft>
              <a:spcPct val="15000"/>
            </a:spcAft>
            <a:buChar char="•"/>
          </a:pPr>
          <a:r>
            <a:rPr lang="en-US" sz="3000" b="0" i="0" kern="1200" baseline="0" dirty="0"/>
            <a:t>Responsible for managing &amp; controlling the GVI’s real property portfolio and its leasing services (acquisitions, disposals, leasing, easements &amp; estoppels, etc.)</a:t>
          </a:r>
          <a:endParaRPr lang="en-US" sz="3000" kern="1200" dirty="0"/>
        </a:p>
        <a:p>
          <a:pPr marL="571500" lvl="2" indent="-285750" algn="l" defTabSz="1333500">
            <a:lnSpc>
              <a:spcPct val="90000"/>
            </a:lnSpc>
            <a:spcBef>
              <a:spcPct val="0"/>
            </a:spcBef>
            <a:spcAft>
              <a:spcPct val="15000"/>
            </a:spcAft>
            <a:buChar char="•"/>
          </a:pPr>
          <a:r>
            <a:rPr lang="en-US" sz="3000" b="0" i="0" kern="1200" baseline="0" dirty="0"/>
            <a:t>Establish equitable Market Values at lease maturity based on Consumer Price Index</a:t>
          </a:r>
          <a:endParaRPr lang="en-US" sz="3000" kern="1200" dirty="0"/>
        </a:p>
        <a:p>
          <a:pPr marL="571500" lvl="2" indent="-285750" algn="l" defTabSz="1333500">
            <a:lnSpc>
              <a:spcPct val="90000"/>
            </a:lnSpc>
            <a:spcBef>
              <a:spcPct val="0"/>
            </a:spcBef>
            <a:spcAft>
              <a:spcPct val="15000"/>
            </a:spcAft>
            <a:buChar char="•"/>
          </a:pPr>
          <a:r>
            <a:rPr lang="en-US" sz="3000" kern="1200" dirty="0"/>
            <a:t>Conduct Property Appraisals and Inspections</a:t>
          </a:r>
        </a:p>
        <a:p>
          <a:pPr marL="571500" lvl="2" indent="-285750" algn="l" defTabSz="1333500">
            <a:lnSpc>
              <a:spcPct val="90000"/>
            </a:lnSpc>
            <a:spcBef>
              <a:spcPct val="0"/>
            </a:spcBef>
            <a:spcAft>
              <a:spcPct val="15000"/>
            </a:spcAft>
            <a:buChar char="•"/>
          </a:pPr>
          <a:r>
            <a:rPr lang="en-US" sz="3000" kern="1200" dirty="0"/>
            <a:t>Reinstate delinquent fees</a:t>
          </a:r>
        </a:p>
      </dsp:txBody>
      <dsp:txXfrm>
        <a:off x="0" y="954112"/>
        <a:ext cx="10942493" cy="403515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8CBB508-5589-42E7-A433-D119AC0FFB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2BFC85-49E4-447A-A7E3-16153CB2FE2A}" type="datetimeFigureOut">
              <a:rPr lang="en-US" smtClean="0"/>
              <a:t>3/13/2023</a:t>
            </a:fld>
            <a:endParaRPr lang="en-US" dirty="0"/>
          </a:p>
        </p:txBody>
      </p:sp>
      <p:sp>
        <p:nvSpPr>
          <p:cNvPr id="4" name="Footer Placeholder 3">
            <a:extLst>
              <a:ext uri="{FF2B5EF4-FFF2-40B4-BE49-F238E27FC236}">
                <a16:creationId xmlns:a16="http://schemas.microsoft.com/office/drawing/2014/main" id="{E9232ABA-B33A-4B3B-8412-C1773FBF3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AB1832E-3B48-42CB-80A7-CD8E48D52D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1072A3-100F-40A9-915F-8D2D9E6962D8}" type="slidenum">
              <a:rPr lang="en-US" smtClean="0"/>
              <a:t>‹#›</a:t>
            </a:fld>
            <a:endParaRPr lang="en-US" dirty="0"/>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71B50E-4C60-4F9E-B773-52059170945B}" type="datetimeFigureOut">
              <a:rPr lang="en-US" noProof="0" smtClean="0"/>
              <a:t>3/13/2023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30CFA-805A-4FD3-B3A0-DAAA5993DA17}" type="slidenum">
              <a:rPr lang="en-US" noProof="0" smtClean="0"/>
              <a:t>‹#›</a:t>
            </a:fld>
            <a:endParaRPr lang="en-US" noProof="0" dirty="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noProof="0"/>
              <a:t>Click icon to add picture</a:t>
            </a:r>
            <a:endParaRPr lang="en-US" noProof="0" dirty="0"/>
          </a:p>
        </p:txBody>
      </p: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92047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28917915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74596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847377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bg1"/>
                </a:solidFill>
              </a:defRPr>
            </a:lvl1pPr>
          </a:lstStyle>
          <a:p>
            <a:pPr marL="228600" lvl="0" indent="-228600"/>
            <a:r>
              <a:rPr lang="en-US" noProof="0"/>
              <a:t>Click to 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60695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0065975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339084036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7A5C384-78D0-4088-9411-AB6790574770}"/>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extBox 17">
            <a:extLst>
              <a:ext uri="{FF2B5EF4-FFF2-40B4-BE49-F238E27FC236}">
                <a16:creationId xmlns:a16="http://schemas.microsoft.com/office/drawing/2014/main" id="{CC52C5C1-EC33-44C1-9D54-A1058BBF1812}"/>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Parallelogram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Parallelogram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1990684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5BB0367-1AFD-4191-AB6F-E9815D136F63}"/>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
        <p:nvSpPr>
          <p:cNvPr id="4" name="Title 3">
            <a:extLst>
              <a:ext uri="{FF2B5EF4-FFF2-40B4-BE49-F238E27FC236}">
                <a16:creationId xmlns:a16="http://schemas.microsoft.com/office/drawing/2014/main" id="{64D604A2-C574-42DB-B0C4-99715CAA10A7}"/>
              </a:ext>
            </a:extLst>
          </p:cNvPr>
          <p:cNvSpPr>
            <a:spLocks noGrp="1"/>
          </p:cNvSpPr>
          <p:nvPr>
            <p:ph type="title"/>
          </p:nvPr>
        </p:nvSpPr>
        <p:spPr>
          <a:xfrm>
            <a:off x="518678" y="209029"/>
            <a:ext cx="8330184" cy="1147968"/>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65841909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5BB0367-1AFD-4191-AB6F-E9815D136F63}"/>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
        <p:nvSpPr>
          <p:cNvPr id="4" name="Title 3">
            <a:extLst>
              <a:ext uri="{FF2B5EF4-FFF2-40B4-BE49-F238E27FC236}">
                <a16:creationId xmlns:a16="http://schemas.microsoft.com/office/drawing/2014/main" id="{64D604A2-C574-42DB-B0C4-99715CAA10A7}"/>
              </a:ext>
            </a:extLst>
          </p:cNvPr>
          <p:cNvSpPr>
            <a:spLocks noGrp="1"/>
          </p:cNvSpPr>
          <p:nvPr>
            <p:ph type="title"/>
          </p:nvPr>
        </p:nvSpPr>
        <p:spPr>
          <a:xfrm>
            <a:off x="518678" y="209029"/>
            <a:ext cx="8330184" cy="1147968"/>
          </a:xfrm>
        </p:spPr>
        <p:txBody>
          <a:bodyPr/>
          <a:lstStyle>
            <a:lvl1pPr>
              <a:defRPr>
                <a:solidFill>
                  <a:schemeClr val="bg1"/>
                </a:solidFill>
              </a:defRPr>
            </a:lvl1pPr>
          </a:lstStyle>
          <a:p>
            <a:r>
              <a:rPr lang="en-US" noProof="0"/>
              <a:t>Click to edit Master title style</a:t>
            </a:r>
          </a:p>
        </p:txBody>
      </p:sp>
      <p:sp>
        <p:nvSpPr>
          <p:cNvPr id="6" name="Text Placeholder 5">
            <a:extLst>
              <a:ext uri="{FF2B5EF4-FFF2-40B4-BE49-F238E27FC236}">
                <a16:creationId xmlns:a16="http://schemas.microsoft.com/office/drawing/2014/main" id="{C0A2D954-332B-47D0-BE9F-0F2BDE7795D8}"/>
              </a:ext>
            </a:extLst>
          </p:cNvPr>
          <p:cNvSpPr>
            <a:spLocks noGrp="1"/>
          </p:cNvSpPr>
          <p:nvPr>
            <p:ph type="body" sz="quarter" idx="12"/>
          </p:nvPr>
        </p:nvSpPr>
        <p:spPr>
          <a:xfrm>
            <a:off x="1526131" y="1979613"/>
            <a:ext cx="9139738" cy="2898775"/>
          </a:xfrm>
          <a:prstGeom prst="rect">
            <a:avLst/>
          </a:prstGeom>
        </p:spPr>
        <p:txBody>
          <a:bodyPr anchor="ctr"/>
          <a:lstStyle>
            <a:lvl1pPr marL="0" indent="0" algn="ctr">
              <a:buNone/>
              <a:defRPr sz="6000">
                <a:solidFill>
                  <a:schemeClr val="bg1"/>
                </a:solidFill>
              </a:defRPr>
            </a:lvl1pPr>
            <a:lvl2pPr marL="457200" indent="0">
              <a:buNone/>
              <a:defRPr/>
            </a:lvl2pPr>
          </a:lstStyle>
          <a:p>
            <a:pPr lvl="0"/>
            <a:r>
              <a:rPr lang="en-US" noProof="0"/>
              <a:t>Click to edit Master text styles</a:t>
            </a:r>
          </a:p>
        </p:txBody>
      </p:sp>
    </p:spTree>
    <p:extLst>
      <p:ext uri="{BB962C8B-B14F-4D97-AF65-F5344CB8AC3E}">
        <p14:creationId xmlns:p14="http://schemas.microsoft.com/office/powerpoint/2010/main" val="66534080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noProof="0"/>
              <a:t>Click icon to add picture</a:t>
            </a:r>
            <a:endParaRPr lang="en-US" noProof="0" dirty="0"/>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23998309"/>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8918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31" cy="608895"/>
          </a:xfrm>
          <a:prstGeom prst="rect">
            <a:avLst/>
          </a:prstGeom>
        </p:spPr>
        <p:txBody>
          <a:bodyPr/>
          <a:lstStyle>
            <a:lvl1pPr marL="0" indent="0">
              <a:buNone/>
              <a:defRPr sz="2000" spc="300">
                <a:solidFill>
                  <a:schemeClr val="bg2">
                    <a:lumMod val="50000"/>
                  </a:schemeClr>
                </a:solidFill>
              </a:defRPr>
            </a:lvl1pPr>
            <a:lvl2pPr marL="457200" indent="0">
              <a:buNone/>
              <a:defRPr/>
            </a:lvl2pPr>
          </a:lstStyle>
          <a:p>
            <a:pPr lvl="0"/>
            <a:r>
              <a:rPr lang="en-US" noProof="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241109"/>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bg1"/>
                </a:solidFill>
              </a:defRPr>
            </a:lvl1pPr>
          </a:lstStyle>
          <a:p>
            <a:r>
              <a:rPr lang="en-US" noProof="0"/>
              <a:t>Click icon to add picture</a:t>
            </a:r>
            <a:endParaRPr lang="en-US" noProof="0" dirty="0"/>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4223058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457200" anchor="ctr">
            <a:noAutofit/>
          </a:bodyPr>
          <a:lstStyle>
            <a:lvl1pPr marL="0" indent="0" algn="r">
              <a:buNone/>
              <a:defRPr>
                <a:solidFill>
                  <a:schemeClr val="tx1"/>
                </a:solidFill>
              </a:defRPr>
            </a:lvl1pPr>
          </a:lstStyle>
          <a:p>
            <a:r>
              <a:rPr lang="en-US" noProof="0"/>
              <a:t>Click icon to add picture</a:t>
            </a:r>
            <a:endParaRPr lang="en-US" noProof="0" dirty="0"/>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21" cy="608895"/>
          </a:xfrm>
          <a:prstGeom prst="rect">
            <a:avLst/>
          </a:prstGeom>
        </p:spPr>
        <p:txBody>
          <a:bodyPr/>
          <a:lstStyle>
            <a:lvl1pPr marL="0" indent="0">
              <a:buNone/>
              <a:defRPr sz="2000" spc="300">
                <a:solidFill>
                  <a:schemeClr val="bg2">
                    <a:lumMod val="50000"/>
                  </a:schemeClr>
                </a:solidFill>
              </a:defRPr>
            </a:lvl1pPr>
            <a:lvl2pPr marL="457200" indent="0">
              <a:buNone/>
              <a:defRPr/>
            </a:lvl2pPr>
          </a:lstStyle>
          <a:p>
            <a:pPr lvl="0"/>
            <a:r>
              <a:rPr lang="en-US" noProof="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241109"/>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sp>
        <p:nvSpPr>
          <p:cNvPr id="15" name="TextBox 14">
            <a:extLst>
              <a:ext uri="{FF2B5EF4-FFF2-40B4-BE49-F238E27FC236}">
                <a16:creationId xmlns:a16="http://schemas.microsoft.com/office/drawing/2014/main" id="{5E24A5A7-66A2-7F43-9A7A-5E13F74F8C0E}"/>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Tree>
    <p:extLst>
      <p:ext uri="{BB962C8B-B14F-4D97-AF65-F5344CB8AC3E}">
        <p14:creationId xmlns:p14="http://schemas.microsoft.com/office/powerpoint/2010/main" val="428311092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Tree>
    <p:extLst>
      <p:ext uri="{BB962C8B-B14F-4D97-AF65-F5344CB8AC3E}">
        <p14:creationId xmlns:p14="http://schemas.microsoft.com/office/powerpoint/2010/main" val="3256540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r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FB39FF5-7AF5-4963-9346-2640496A3302}"/>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TextBox 15">
            <a:extLst>
              <a:ext uri="{FF2B5EF4-FFF2-40B4-BE49-F238E27FC236}">
                <a16:creationId xmlns:a16="http://schemas.microsoft.com/office/drawing/2014/main" id="{A4F49194-9068-41AA-B460-962319BF96A4}"/>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Parallelogram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3" name="Parallelogram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bg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bg1"/>
                </a:solidFill>
                <a:latin typeface="+mn-lt"/>
                <a:cs typeface="CiscoSans ExtraLight"/>
              </a:defRPr>
            </a:lvl1pPr>
          </a:lstStyle>
          <a:p>
            <a:pPr lvl="0"/>
            <a:r>
              <a:rPr lang="en-US" noProof="0"/>
              <a:t>Click icon to add chart</a:t>
            </a:r>
            <a:endParaRPr lang="en-US" noProof="0" dirty="0"/>
          </a:p>
        </p:txBody>
      </p:sp>
    </p:spTree>
    <p:extLst>
      <p:ext uri="{BB962C8B-B14F-4D97-AF65-F5344CB8AC3E}">
        <p14:creationId xmlns:p14="http://schemas.microsoft.com/office/powerpoint/2010/main" val="220047707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TextBox 15">
            <a:extLst>
              <a:ext uri="{FF2B5EF4-FFF2-40B4-BE49-F238E27FC236}">
                <a16:creationId xmlns:a16="http://schemas.microsoft.com/office/drawing/2014/main" id="{B84020D1-D35E-497E-97F1-84A6EA9D048E}"/>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Parallelogram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341506091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4237576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A6720D-B182-4290-BD91-1D1E4D930603}"/>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Name</a:t>
            </a:r>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Phone Number</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a:t>Email </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Company Website</a:t>
            </a:r>
          </a:p>
        </p:txBody>
      </p:sp>
      <p:sp>
        <p:nvSpPr>
          <p:cNvPr id="14" name="Shape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5" name="Shape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9" name="Shape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0" name="Shape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oAutofit/>
          </a:bodyPr>
          <a:lstStyle>
            <a:lvl1pPr marL="0" indent="0">
              <a:buNone/>
              <a:defRPr>
                <a:solidFill>
                  <a:schemeClr val="bg1"/>
                </a:solidFill>
              </a:defRPr>
            </a:lvl1pPr>
          </a:lstStyle>
          <a:p>
            <a:r>
              <a:rPr lang="en-US" noProof="0"/>
              <a:t>Click icon to add picture</a:t>
            </a:r>
            <a:endParaRPr lang="en-US" noProof="0" dirty="0"/>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Tree>
    <p:extLst>
      <p:ext uri="{BB962C8B-B14F-4D97-AF65-F5344CB8AC3E}">
        <p14:creationId xmlns:p14="http://schemas.microsoft.com/office/powerpoint/2010/main" val="383905128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710" r:id="rId10"/>
    <p:sldLayoutId id="2147483709" r:id="rId11"/>
    <p:sldLayoutId id="2147483711" r:id="rId12"/>
    <p:sldLayoutId id="2147483712" r:id="rId13"/>
    <p:sldLayoutId id="2147483713" r:id="rId14"/>
    <p:sldLayoutId id="2147483714" r:id="rId15"/>
    <p:sldLayoutId id="2147483715" r:id="rId16"/>
    <p:sldLayoutId id="2147483692" r:id="rId17"/>
    <p:sldLayoutId id="2147483697" r:id="rId18"/>
    <p:sldLayoutId id="2147483716" r:id="rId19"/>
    <p:sldLayoutId id="2147483674" r:id="rId20"/>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PPLogoRed2Lettering.ai" descr="DPPLogoRed2Lettering.ai">
            <a:extLst>
              <a:ext uri="{FF2B5EF4-FFF2-40B4-BE49-F238E27FC236}">
                <a16:creationId xmlns:a16="http://schemas.microsoft.com/office/drawing/2014/main" id="{FEEF7788-8E3A-4930-AF4F-442BAC6AC612}"/>
              </a:ext>
            </a:extLst>
          </p:cNvPr>
          <p:cNvPicPr>
            <a:picLocks noChangeAspect="1"/>
          </p:cNvPicPr>
          <p:nvPr/>
        </p:nvPicPr>
        <p:blipFill>
          <a:blip r:embed="rId2"/>
          <a:stretch>
            <a:fillRect/>
          </a:stretch>
        </p:blipFill>
        <p:spPr>
          <a:xfrm>
            <a:off x="2924086" y="3251337"/>
            <a:ext cx="6882645" cy="2738401"/>
          </a:xfrm>
          <a:prstGeom prst="rect">
            <a:avLst/>
          </a:prstGeom>
          <a:ln w="12700">
            <a:miter lim="400000"/>
          </a:ln>
        </p:spPr>
      </p:pic>
    </p:spTree>
    <p:extLst>
      <p:ext uri="{BB962C8B-B14F-4D97-AF65-F5344CB8AC3E}">
        <p14:creationId xmlns:p14="http://schemas.microsoft.com/office/powerpoint/2010/main" val="1495101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PPLogoRed2Lettering.ai" descr="DPPLogoRed2Lettering.ai">
            <a:extLst>
              <a:ext uri="{FF2B5EF4-FFF2-40B4-BE49-F238E27FC236}">
                <a16:creationId xmlns:a16="http://schemas.microsoft.com/office/drawing/2014/main" id="{30E06D3B-B861-41AE-A945-657CC337EE18}"/>
              </a:ext>
            </a:extLst>
          </p:cNvPr>
          <p:cNvPicPr>
            <a:picLocks noChangeAspect="1"/>
          </p:cNvPicPr>
          <p:nvPr/>
        </p:nvPicPr>
        <p:blipFill>
          <a:blip r:embed="rId2"/>
          <a:stretch>
            <a:fillRect/>
          </a:stretch>
        </p:blipFill>
        <p:spPr>
          <a:xfrm>
            <a:off x="1542635" y="5327010"/>
            <a:ext cx="3817930" cy="1613585"/>
          </a:xfrm>
          <a:prstGeom prst="rect">
            <a:avLst/>
          </a:prstGeom>
          <a:ln w="12700">
            <a:miter lim="400000"/>
          </a:ln>
        </p:spPr>
      </p:pic>
      <p:sp>
        <p:nvSpPr>
          <p:cNvPr id="7" name="TextBox 6">
            <a:extLst>
              <a:ext uri="{FF2B5EF4-FFF2-40B4-BE49-F238E27FC236}">
                <a16:creationId xmlns:a16="http://schemas.microsoft.com/office/drawing/2014/main" id="{683761AC-2CB2-4A05-8A8F-D5527AA32B58}"/>
              </a:ext>
            </a:extLst>
          </p:cNvPr>
          <p:cNvSpPr txBox="1"/>
          <p:nvPr/>
        </p:nvSpPr>
        <p:spPr>
          <a:xfrm>
            <a:off x="3451599" y="3021296"/>
            <a:ext cx="8393655" cy="1754326"/>
          </a:xfrm>
          <a:prstGeom prst="rect">
            <a:avLst/>
          </a:prstGeom>
          <a:noFill/>
        </p:spPr>
        <p:txBody>
          <a:bodyPr wrap="square">
            <a:spAutoFit/>
          </a:bodyPr>
          <a:lstStyle/>
          <a:p>
            <a:pPr algn="ctr"/>
            <a:r>
              <a:rPr lang="en-US" sz="3600" b="1" dirty="0">
                <a:solidFill>
                  <a:srgbClr val="FF0000"/>
                </a:solidFill>
              </a:rPr>
              <a:t>FY2023 – FY 2024 </a:t>
            </a:r>
          </a:p>
          <a:p>
            <a:pPr algn="ctr"/>
            <a:r>
              <a:rPr lang="en-US" sz="3600" b="1" dirty="0">
                <a:solidFill>
                  <a:srgbClr val="FF0000"/>
                </a:solidFill>
              </a:rPr>
              <a:t>SPRING REVENUE ESTIMATING</a:t>
            </a:r>
            <a:br>
              <a:rPr lang="en-US" sz="3600" b="1" dirty="0">
                <a:solidFill>
                  <a:srgbClr val="FF0000"/>
                </a:solidFill>
              </a:rPr>
            </a:br>
            <a:r>
              <a:rPr lang="en-US" sz="3600" b="1" dirty="0">
                <a:solidFill>
                  <a:srgbClr val="FF0000"/>
                </a:solidFill>
              </a:rPr>
              <a:t>CONFERENCE</a:t>
            </a:r>
          </a:p>
        </p:txBody>
      </p:sp>
    </p:spTree>
    <p:extLst>
      <p:ext uri="{BB962C8B-B14F-4D97-AF65-F5344CB8AC3E}">
        <p14:creationId xmlns:p14="http://schemas.microsoft.com/office/powerpoint/2010/main" val="3854602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4A6B33D2-8395-5D1E-0E47-A5F48905F1DC}"/>
              </a:ext>
            </a:extLst>
          </p:cNvPr>
          <p:cNvSpPr>
            <a:spLocks noGrp="1"/>
          </p:cNvSpPr>
          <p:nvPr>
            <p:ph type="pic" sz="quarter" idx="13"/>
          </p:nvPr>
        </p:nvSpPr>
        <p:spPr>
          <a:xfrm>
            <a:off x="155298" y="828881"/>
            <a:ext cx="11473542" cy="5532003"/>
          </a:xfrm>
        </p:spPr>
      </p:sp>
      <p:sp>
        <p:nvSpPr>
          <p:cNvPr id="11" name="Title 2">
            <a:extLst>
              <a:ext uri="{FF2B5EF4-FFF2-40B4-BE49-F238E27FC236}">
                <a16:creationId xmlns:a16="http://schemas.microsoft.com/office/drawing/2014/main" id="{D4CB32D1-EC59-69E3-CB46-F00E7C4DA24A}"/>
              </a:ext>
            </a:extLst>
          </p:cNvPr>
          <p:cNvSpPr>
            <a:spLocks noGrp="1"/>
          </p:cNvSpPr>
          <p:nvPr>
            <p:ph type="title"/>
          </p:nvPr>
        </p:nvSpPr>
        <p:spPr>
          <a:xfrm>
            <a:off x="359229" y="157654"/>
            <a:ext cx="8333222" cy="337834"/>
          </a:xfrm>
        </p:spPr>
        <p:txBody>
          <a:bodyPr>
            <a:normAutofit/>
          </a:bodyPr>
          <a:lstStyle/>
          <a:p>
            <a:r>
              <a:rPr lang="en-US" sz="2000" dirty="0">
                <a:solidFill>
                  <a:srgbClr val="FF0000"/>
                </a:solidFill>
              </a:rPr>
              <a:t>PERFORMANCE OUTLINE:</a:t>
            </a:r>
          </a:p>
        </p:txBody>
      </p:sp>
      <p:graphicFrame>
        <p:nvGraphicFramePr>
          <p:cNvPr id="13" name="Content Placeholder 2">
            <a:extLst>
              <a:ext uri="{FF2B5EF4-FFF2-40B4-BE49-F238E27FC236}">
                <a16:creationId xmlns:a16="http://schemas.microsoft.com/office/drawing/2014/main" id="{5B07327C-2C27-60F5-6779-C5C6C0DF0550}"/>
              </a:ext>
            </a:extLst>
          </p:cNvPr>
          <p:cNvGraphicFramePr/>
          <p:nvPr>
            <p:extLst>
              <p:ext uri="{D42A27DB-BD31-4B8C-83A1-F6EECF244321}">
                <p14:modId xmlns:p14="http://schemas.microsoft.com/office/powerpoint/2010/main" val="1249679780"/>
              </p:ext>
            </p:extLst>
          </p:nvPr>
        </p:nvGraphicFramePr>
        <p:xfrm>
          <a:off x="359228" y="1266368"/>
          <a:ext cx="10942493" cy="4989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55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7D05B99E-5698-41F5-9D1E-FFBE1CE9D080}"/>
              </a:ext>
            </a:extLst>
          </p:cNvPr>
          <p:cNvSpPr txBox="1"/>
          <p:nvPr/>
        </p:nvSpPr>
        <p:spPr>
          <a:xfrm>
            <a:off x="471182" y="956345"/>
            <a:ext cx="11048301" cy="5427678"/>
          </a:xfrm>
          <a:prstGeom prst="rect">
            <a:avLst/>
          </a:prstGeom>
          <a:solidFill>
            <a:schemeClr val="bg1"/>
          </a:solidFill>
        </p:spPr>
        <p:txBody>
          <a:bodyPr wrap="square" rtlCol="0">
            <a:spAutoFit/>
          </a:bodyPr>
          <a:lstStyle/>
          <a:p>
            <a:endParaRPr lang="en-US" dirty="0"/>
          </a:p>
        </p:txBody>
      </p:sp>
      <p:sp>
        <p:nvSpPr>
          <p:cNvPr id="16" name="Subtitle 15">
            <a:extLst>
              <a:ext uri="{FF2B5EF4-FFF2-40B4-BE49-F238E27FC236}">
                <a16:creationId xmlns:a16="http://schemas.microsoft.com/office/drawing/2014/main" id="{543D22AC-1351-4EF0-BAE4-FFC6AAEB257C}"/>
              </a:ext>
            </a:extLst>
          </p:cNvPr>
          <p:cNvSpPr>
            <a:spLocks noGrp="1"/>
          </p:cNvSpPr>
          <p:nvPr>
            <p:ph type="subTitle" idx="1"/>
          </p:nvPr>
        </p:nvSpPr>
        <p:spPr>
          <a:xfrm>
            <a:off x="0" y="90183"/>
            <a:ext cx="9127222" cy="1257574"/>
          </a:xfrm>
        </p:spPr>
        <p:txBody>
          <a:bodyPr/>
          <a:lstStyle/>
          <a:p>
            <a:pPr algn="ctr"/>
            <a:r>
              <a:rPr lang="en-US" sz="3200">
                <a:solidFill>
                  <a:schemeClr val="bg1"/>
                </a:solidFill>
                <a:latin typeface="Arial Black" panose="020B0A04020102020204" pitchFamily="34" charset="0"/>
              </a:rPr>
              <a:t>REVENUE ESTIMATE </a:t>
            </a:r>
            <a:r>
              <a:rPr lang="en-US" sz="3200" dirty="0">
                <a:solidFill>
                  <a:schemeClr val="bg1"/>
                </a:solidFill>
                <a:latin typeface="Arial Black" panose="020B0A04020102020204" pitchFamily="34" charset="0"/>
              </a:rPr>
              <a:t>SNAPSHOT</a:t>
            </a:r>
          </a:p>
        </p:txBody>
      </p:sp>
      <p:sp>
        <p:nvSpPr>
          <p:cNvPr id="18" name="TextBox 17">
            <a:extLst>
              <a:ext uri="{FF2B5EF4-FFF2-40B4-BE49-F238E27FC236}">
                <a16:creationId xmlns:a16="http://schemas.microsoft.com/office/drawing/2014/main" id="{A5C93D5B-F685-49FF-B4BE-B3EF4A16DCD2}"/>
              </a:ext>
            </a:extLst>
          </p:cNvPr>
          <p:cNvSpPr txBox="1"/>
          <p:nvPr/>
        </p:nvSpPr>
        <p:spPr>
          <a:xfrm>
            <a:off x="302004" y="473977"/>
            <a:ext cx="4840447" cy="369332"/>
          </a:xfrm>
          <a:prstGeom prst="rect">
            <a:avLst/>
          </a:prstGeom>
          <a:noFill/>
        </p:spPr>
        <p:txBody>
          <a:bodyPr wrap="square" rtlCol="0">
            <a:spAutoFit/>
          </a:bodyPr>
          <a:lstStyle/>
          <a:p>
            <a:r>
              <a:rPr lang="en-US" dirty="0">
                <a:solidFill>
                  <a:schemeClr val="bg1"/>
                </a:solidFill>
              </a:rPr>
              <a:t>Agency Name </a:t>
            </a:r>
          </a:p>
        </p:txBody>
      </p:sp>
      <p:graphicFrame>
        <p:nvGraphicFramePr>
          <p:cNvPr id="20" name="Table Placeholder 10">
            <a:extLst>
              <a:ext uri="{FF2B5EF4-FFF2-40B4-BE49-F238E27FC236}">
                <a16:creationId xmlns:a16="http://schemas.microsoft.com/office/drawing/2014/main" id="{3EF56CD7-3D54-46F3-B4B8-CB0D6D279056}"/>
              </a:ext>
            </a:extLst>
          </p:cNvPr>
          <p:cNvGraphicFramePr>
            <a:graphicFrameLocks/>
          </p:cNvGraphicFramePr>
          <p:nvPr>
            <p:extLst>
              <p:ext uri="{D42A27DB-BD31-4B8C-83A1-F6EECF244321}">
                <p14:modId xmlns:p14="http://schemas.microsoft.com/office/powerpoint/2010/main" val="1334051196"/>
              </p:ext>
            </p:extLst>
          </p:nvPr>
        </p:nvGraphicFramePr>
        <p:xfrm>
          <a:off x="889230" y="3135829"/>
          <a:ext cx="10452686" cy="2970374"/>
        </p:xfrm>
        <a:graphic>
          <a:graphicData uri="http://schemas.openxmlformats.org/drawingml/2006/table">
            <a:tbl>
              <a:tblPr firstRow="1" bandRow="1">
                <a:tableStyleId>{5C22544A-7EE6-4342-B048-85BDC9FD1C3A}</a:tableStyleId>
              </a:tblPr>
              <a:tblGrid>
                <a:gridCol w="2356418">
                  <a:extLst>
                    <a:ext uri="{9D8B030D-6E8A-4147-A177-3AD203B41FA5}">
                      <a16:colId xmlns:a16="http://schemas.microsoft.com/office/drawing/2014/main" val="4235906612"/>
                    </a:ext>
                  </a:extLst>
                </a:gridCol>
                <a:gridCol w="2726719">
                  <a:extLst>
                    <a:ext uri="{9D8B030D-6E8A-4147-A177-3AD203B41FA5}">
                      <a16:colId xmlns:a16="http://schemas.microsoft.com/office/drawing/2014/main" val="284311610"/>
                    </a:ext>
                  </a:extLst>
                </a:gridCol>
                <a:gridCol w="2726719">
                  <a:extLst>
                    <a:ext uri="{9D8B030D-6E8A-4147-A177-3AD203B41FA5}">
                      <a16:colId xmlns:a16="http://schemas.microsoft.com/office/drawing/2014/main" val="1235871454"/>
                    </a:ext>
                  </a:extLst>
                </a:gridCol>
                <a:gridCol w="2642830">
                  <a:extLst>
                    <a:ext uri="{9D8B030D-6E8A-4147-A177-3AD203B41FA5}">
                      <a16:colId xmlns:a16="http://schemas.microsoft.com/office/drawing/2014/main" val="2126728798"/>
                    </a:ext>
                  </a:extLst>
                </a:gridCol>
              </a:tblGrid>
              <a:tr h="613027">
                <a:tc gridSpan="4">
                  <a:txBody>
                    <a:bodyPr/>
                    <a:lstStyle/>
                    <a:p>
                      <a:pPr algn="ctr"/>
                      <a:r>
                        <a:rPr lang="en-IN" sz="3200" dirty="0">
                          <a:solidFill>
                            <a:srgbClr val="3F3F3F"/>
                          </a:solidFill>
                        </a:rPr>
                        <a:t>REVENUE BREAKDOWN</a:t>
                      </a:r>
                    </a:p>
                  </a:txBody>
                  <a:tcPr marL="94257" marR="94257" anchor="ctr">
                    <a:solidFill>
                      <a:schemeClr val="accent2"/>
                    </a:solidFill>
                  </a:tcPr>
                </a:tc>
                <a:tc hMerge="1">
                  <a:txBody>
                    <a:bodyPr/>
                    <a:lstStyle/>
                    <a:p>
                      <a:pPr algn="ctr"/>
                      <a:endParaRPr lang="en-IN" sz="1600" dirty="0">
                        <a:solidFill>
                          <a:srgbClr val="3F3F3F"/>
                        </a:solidFill>
                      </a:endParaRPr>
                    </a:p>
                  </a:txBody>
                  <a:tcPr marL="94257" marR="94257" anchor="ctr">
                    <a:solidFill>
                      <a:schemeClr val="accent2"/>
                    </a:solidFill>
                  </a:tcPr>
                </a:tc>
                <a:tc hMerge="1">
                  <a:txBody>
                    <a:bodyPr/>
                    <a:lstStyle/>
                    <a:p>
                      <a:pPr algn="ctr"/>
                      <a:endParaRPr lang="en-IN" sz="1600" dirty="0">
                        <a:solidFill>
                          <a:srgbClr val="3F3F3F"/>
                        </a:solidFill>
                      </a:endParaRPr>
                    </a:p>
                  </a:txBody>
                  <a:tcPr marL="94257" marR="94257" anchor="ctr">
                    <a:solidFill>
                      <a:schemeClr val="accent2"/>
                    </a:solidFill>
                  </a:tcPr>
                </a:tc>
                <a:tc hMerge="1">
                  <a:txBody>
                    <a:bodyPr/>
                    <a:lstStyle/>
                    <a:p>
                      <a:pPr algn="ctr"/>
                      <a:endParaRPr lang="en-IN" sz="1600" dirty="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371400">
                <a:tc>
                  <a:txBody>
                    <a:bodyPr/>
                    <a:lstStyle/>
                    <a:p>
                      <a:pPr algn="ctr"/>
                      <a:r>
                        <a:rPr lang="en-IN" sz="1600" b="1" i="0" u="none" strike="noStrike" kern="1200" dirty="0">
                          <a:solidFill>
                            <a:srgbClr val="3F3F3F"/>
                          </a:solidFill>
                          <a:effectLst/>
                          <a:latin typeface="+mn-lt"/>
                          <a:ea typeface="+mn-ea"/>
                          <a:cs typeface="+mn-cs"/>
                        </a:rPr>
                        <a:t>Revenue Category </a:t>
                      </a:r>
                      <a:endParaRPr lang="en-IN" sz="1600" dirty="0">
                        <a:solidFill>
                          <a:srgbClr val="3F3F3F"/>
                        </a:solidFill>
                      </a:endParaRPr>
                    </a:p>
                  </a:txBody>
                  <a:tcPr marL="94257" marR="94257" anchor="ctr">
                    <a:solidFill>
                      <a:schemeClr val="accent2"/>
                    </a:solidFill>
                  </a:tcPr>
                </a:tc>
                <a:tc>
                  <a:txBody>
                    <a:bodyPr/>
                    <a:lstStyle/>
                    <a:p>
                      <a:pPr algn="ctr"/>
                      <a:r>
                        <a:rPr lang="en-IN" sz="1600" b="1" i="0" u="none" strike="noStrike" kern="1200" dirty="0">
                          <a:solidFill>
                            <a:srgbClr val="3F3F3F"/>
                          </a:solidFill>
                          <a:effectLst/>
                          <a:latin typeface="+mn-lt"/>
                          <a:ea typeface="+mn-ea"/>
                          <a:cs typeface="+mn-cs"/>
                        </a:rPr>
                        <a:t>Project Count (If Applicable)</a:t>
                      </a:r>
                      <a:endParaRPr lang="en-IN" sz="1600" dirty="0">
                        <a:solidFill>
                          <a:srgbClr val="3F3F3F"/>
                        </a:solidFill>
                      </a:endParaRPr>
                    </a:p>
                  </a:txBody>
                  <a:tcPr marL="94257" marR="94257" anchor="ctr">
                    <a:solidFill>
                      <a:schemeClr val="accent2"/>
                    </a:solidFill>
                  </a:tcPr>
                </a:tc>
                <a:tc>
                  <a:txBody>
                    <a:bodyPr/>
                    <a:lstStyle/>
                    <a:p>
                      <a:pPr algn="ctr"/>
                      <a:r>
                        <a:rPr lang="en-IN" sz="1600" b="1" i="0" u="none" strike="noStrike" kern="1200" dirty="0">
                          <a:solidFill>
                            <a:srgbClr val="3F3F3F"/>
                          </a:solidFill>
                          <a:effectLst/>
                          <a:latin typeface="+mn-lt"/>
                          <a:ea typeface="+mn-ea"/>
                          <a:cs typeface="+mn-cs"/>
                        </a:rPr>
                        <a:t>Est. Revenue</a:t>
                      </a:r>
                      <a:endParaRPr lang="en-IN" sz="1600" dirty="0">
                        <a:solidFill>
                          <a:srgbClr val="3F3F3F"/>
                        </a:solidFill>
                      </a:endParaRPr>
                    </a:p>
                  </a:txBody>
                  <a:tcPr marL="94257" marR="94257" anchor="ctr">
                    <a:solidFill>
                      <a:schemeClr val="accent2"/>
                    </a:solidFill>
                  </a:tcPr>
                </a:tc>
                <a:tc>
                  <a:txBody>
                    <a:bodyPr/>
                    <a:lstStyle/>
                    <a:p>
                      <a:pPr algn="ctr"/>
                      <a:r>
                        <a:rPr lang="en-IN" sz="1600" b="1" i="0" u="none" strike="noStrike" kern="1200" dirty="0">
                          <a:solidFill>
                            <a:srgbClr val="3F3F3F"/>
                          </a:solidFill>
                          <a:effectLst/>
                          <a:latin typeface="+mn-lt"/>
                          <a:ea typeface="+mn-ea"/>
                          <a:cs typeface="+mn-cs"/>
                        </a:rPr>
                        <a:t>Fiscal Year </a:t>
                      </a:r>
                      <a:endParaRPr lang="en-IN" sz="1600" dirty="0">
                        <a:solidFill>
                          <a:srgbClr val="3F3F3F"/>
                        </a:solidFill>
                      </a:endParaRPr>
                    </a:p>
                  </a:txBody>
                  <a:tcPr marL="94257" marR="94257" anchor="ctr">
                    <a:solidFill>
                      <a:schemeClr val="accent2"/>
                    </a:solidFill>
                  </a:tcPr>
                </a:tc>
                <a:extLst>
                  <a:ext uri="{0D108BD9-81ED-4DB2-BD59-A6C34878D82A}">
                    <a16:rowId xmlns:a16="http://schemas.microsoft.com/office/drawing/2014/main" val="2215579220"/>
                  </a:ext>
                </a:extLst>
              </a:tr>
              <a:tr h="429920">
                <a:tc>
                  <a:txBody>
                    <a:bodyPr/>
                    <a:lstStyle/>
                    <a:p>
                      <a:r>
                        <a:rPr lang="en-IN" sz="1600" dirty="0">
                          <a:solidFill>
                            <a:schemeClr val="tx1"/>
                          </a:solidFill>
                        </a:rPr>
                        <a:t>Business &amp; Commercial</a:t>
                      </a:r>
                    </a:p>
                  </a:txBody>
                  <a:tcPr marL="182880" marR="94257" anchor="ctr">
                    <a:solidFill>
                      <a:schemeClr val="accent3">
                        <a:lumMod val="90000"/>
                      </a:schemeClr>
                    </a:solidFill>
                  </a:tcPr>
                </a:tc>
                <a:tc>
                  <a:txBody>
                    <a:bodyPr/>
                    <a:lstStyle/>
                    <a:p>
                      <a:pPr algn="ctr"/>
                      <a:r>
                        <a:rPr lang="en-IN" sz="1600" dirty="0">
                          <a:solidFill>
                            <a:schemeClr val="tx1"/>
                          </a:solidFill>
                          <a:latin typeface="+mn-lt"/>
                        </a:rPr>
                        <a:t>Property Leases</a:t>
                      </a:r>
                    </a:p>
                  </a:txBody>
                  <a:tcPr marL="94257" marR="94257"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$3,507,450.90</a:t>
                      </a:r>
                    </a:p>
                    <a:p>
                      <a:pPr algn="ctr"/>
                      <a:endParaRPr lang="en-IN" sz="1600" dirty="0">
                        <a:solidFill>
                          <a:schemeClr val="tx1"/>
                        </a:solidFill>
                        <a:latin typeface="+mn-lt"/>
                      </a:endParaRPr>
                    </a:p>
                  </a:txBody>
                  <a:tcPr marL="94257" marR="94257">
                    <a:solidFill>
                      <a:schemeClr val="accent3"/>
                    </a:solidFill>
                  </a:tcPr>
                </a:tc>
                <a:tc>
                  <a:txBody>
                    <a:bodyPr/>
                    <a:lstStyle/>
                    <a:p>
                      <a:pPr algn="ctr"/>
                      <a:r>
                        <a:rPr lang="en-IN" sz="1600" dirty="0">
                          <a:solidFill>
                            <a:schemeClr val="tx1"/>
                          </a:solidFill>
                          <a:latin typeface="+mn-lt"/>
                        </a:rPr>
                        <a:t>2023</a:t>
                      </a:r>
                    </a:p>
                  </a:txBody>
                  <a:tcPr marL="94257" marR="94257" anchor="ctr">
                    <a:solidFill>
                      <a:schemeClr val="accent3"/>
                    </a:solidFill>
                  </a:tcPr>
                </a:tc>
                <a:extLst>
                  <a:ext uri="{0D108BD9-81ED-4DB2-BD59-A6C34878D82A}">
                    <a16:rowId xmlns:a16="http://schemas.microsoft.com/office/drawing/2014/main" val="2516563405"/>
                  </a:ext>
                </a:extLst>
              </a:tr>
              <a:tr h="589041">
                <a:tc>
                  <a:txBody>
                    <a:bodyPr/>
                    <a:lstStyle/>
                    <a:p>
                      <a:r>
                        <a:rPr lang="en-IN" sz="1600" dirty="0">
                          <a:solidFill>
                            <a:schemeClr val="tx1"/>
                          </a:solidFill>
                        </a:rPr>
                        <a:t>Business &amp; Commercial</a:t>
                      </a:r>
                    </a:p>
                  </a:txBody>
                  <a:tcPr marL="182880" marR="94257" anchor="ctr">
                    <a:solidFill>
                      <a:schemeClr val="accent3">
                        <a:lumMod val="90000"/>
                      </a:schemeClr>
                    </a:solidFill>
                  </a:tcPr>
                </a:tc>
                <a:tc>
                  <a:txBody>
                    <a:bodyPr/>
                    <a:lstStyle/>
                    <a:p>
                      <a:pPr algn="ctr"/>
                      <a:r>
                        <a:rPr lang="en-IN" sz="1600" dirty="0">
                          <a:solidFill>
                            <a:schemeClr val="tx1"/>
                          </a:solidFill>
                          <a:latin typeface="+mn-lt"/>
                        </a:rPr>
                        <a:t>Property Leases</a:t>
                      </a:r>
                    </a:p>
                  </a:txBody>
                  <a:tcPr marL="94257" marR="94257"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$3,858,195.98</a:t>
                      </a:r>
                    </a:p>
                  </a:txBody>
                  <a:tcPr marL="94257" marR="94257" anchor="ctr">
                    <a:solidFill>
                      <a:schemeClr val="accent3"/>
                    </a:solidFill>
                  </a:tcPr>
                </a:tc>
                <a:tc>
                  <a:txBody>
                    <a:bodyPr/>
                    <a:lstStyle/>
                    <a:p>
                      <a:pPr algn="ctr"/>
                      <a:r>
                        <a:rPr lang="en-IN" sz="1600" dirty="0">
                          <a:solidFill>
                            <a:schemeClr val="tx1"/>
                          </a:solidFill>
                          <a:latin typeface="+mn-lt"/>
                        </a:rPr>
                        <a:t>2024</a:t>
                      </a:r>
                    </a:p>
                  </a:txBody>
                  <a:tcPr marL="94257" marR="94257" anchor="ctr">
                    <a:solidFill>
                      <a:schemeClr val="accent3"/>
                    </a:solidFill>
                  </a:tcPr>
                </a:tc>
                <a:extLst>
                  <a:ext uri="{0D108BD9-81ED-4DB2-BD59-A6C34878D82A}">
                    <a16:rowId xmlns:a16="http://schemas.microsoft.com/office/drawing/2014/main" val="2955032543"/>
                  </a:ext>
                </a:extLst>
              </a:tr>
              <a:tr h="573946">
                <a:tc>
                  <a:txBody>
                    <a:bodyPr/>
                    <a:lstStyle/>
                    <a:p>
                      <a:r>
                        <a:rPr lang="en-IN" sz="1600" dirty="0">
                          <a:solidFill>
                            <a:schemeClr val="tx1"/>
                          </a:solidFill>
                        </a:rPr>
                        <a:t>Business &amp; Commercial</a:t>
                      </a:r>
                    </a:p>
                  </a:txBody>
                  <a:tcPr marL="182880" marR="94257" anchor="ctr">
                    <a:solidFill>
                      <a:schemeClr val="accent3">
                        <a:lumMod val="90000"/>
                      </a:schemeClr>
                    </a:solidFill>
                  </a:tcPr>
                </a:tc>
                <a:tc>
                  <a:txBody>
                    <a:bodyPr/>
                    <a:lstStyle/>
                    <a:p>
                      <a:pPr algn="ctr"/>
                      <a:r>
                        <a:rPr lang="en-IN" sz="1600" dirty="0">
                          <a:solidFill>
                            <a:schemeClr val="tx1"/>
                          </a:solidFill>
                          <a:latin typeface="+mn-lt"/>
                        </a:rPr>
                        <a:t>Property Leases</a:t>
                      </a:r>
                    </a:p>
                  </a:txBody>
                  <a:tcPr marL="94257" marR="94257" anchor="ctr">
                    <a:solidFill>
                      <a:schemeClr val="accent3"/>
                    </a:solidFill>
                  </a:tcPr>
                </a:tc>
                <a:tc>
                  <a:txBody>
                    <a:bodyPr/>
                    <a:lstStyle/>
                    <a:p>
                      <a:pPr algn="ctr"/>
                      <a:r>
                        <a:rPr lang="en-IN" sz="1600" b="1" dirty="0">
                          <a:solidFill>
                            <a:schemeClr val="tx1"/>
                          </a:solidFill>
                          <a:latin typeface="+mn-lt"/>
                        </a:rPr>
                        <a:t>$4,051,049.05</a:t>
                      </a:r>
                    </a:p>
                  </a:txBody>
                  <a:tcPr marL="94257" marR="94257" anchor="ctr">
                    <a:solidFill>
                      <a:schemeClr val="accent3"/>
                    </a:solidFill>
                  </a:tcPr>
                </a:tc>
                <a:tc>
                  <a:txBody>
                    <a:bodyPr/>
                    <a:lstStyle/>
                    <a:p>
                      <a:pPr algn="ctr"/>
                      <a:r>
                        <a:rPr lang="en-IN" sz="1600" dirty="0">
                          <a:solidFill>
                            <a:schemeClr val="tx1"/>
                          </a:solidFill>
                          <a:latin typeface="+mn-lt"/>
                        </a:rPr>
                        <a:t>2025</a:t>
                      </a:r>
                    </a:p>
                  </a:txBody>
                  <a:tcPr marL="94257" marR="94257" anchor="ctr">
                    <a:solidFill>
                      <a:schemeClr val="accent3"/>
                    </a:solidFill>
                  </a:tcPr>
                </a:tc>
                <a:extLst>
                  <a:ext uri="{0D108BD9-81ED-4DB2-BD59-A6C34878D82A}">
                    <a16:rowId xmlns:a16="http://schemas.microsoft.com/office/drawing/2014/main" val="2684881273"/>
                  </a:ext>
                </a:extLst>
              </a:tr>
            </a:tbl>
          </a:graphicData>
        </a:graphic>
      </p:graphicFrame>
      <p:graphicFrame>
        <p:nvGraphicFramePr>
          <p:cNvPr id="21" name="Table 20">
            <a:extLst>
              <a:ext uri="{FF2B5EF4-FFF2-40B4-BE49-F238E27FC236}">
                <a16:creationId xmlns:a16="http://schemas.microsoft.com/office/drawing/2014/main" id="{33D4C724-78F2-4583-A375-1BDB450EA6C0}"/>
              </a:ext>
            </a:extLst>
          </p:cNvPr>
          <p:cNvGraphicFramePr>
            <a:graphicFrameLocks noGrp="1"/>
          </p:cNvGraphicFramePr>
          <p:nvPr>
            <p:extLst>
              <p:ext uri="{D42A27DB-BD31-4B8C-83A1-F6EECF244321}">
                <p14:modId xmlns:p14="http://schemas.microsoft.com/office/powerpoint/2010/main" val="3934881518"/>
              </p:ext>
            </p:extLst>
          </p:nvPr>
        </p:nvGraphicFramePr>
        <p:xfrm>
          <a:off x="866857" y="1135761"/>
          <a:ext cx="10425120" cy="1927200"/>
        </p:xfrm>
        <a:graphic>
          <a:graphicData uri="http://schemas.openxmlformats.org/drawingml/2006/table">
            <a:tbl>
              <a:tblPr>
                <a:tableStyleId>{5C22544A-7EE6-4342-B048-85BDC9FD1C3A}</a:tableStyleId>
              </a:tblPr>
              <a:tblGrid>
                <a:gridCol w="1336929">
                  <a:extLst>
                    <a:ext uri="{9D8B030D-6E8A-4147-A177-3AD203B41FA5}">
                      <a16:colId xmlns:a16="http://schemas.microsoft.com/office/drawing/2014/main" val="4035020003"/>
                    </a:ext>
                  </a:extLst>
                </a:gridCol>
                <a:gridCol w="2937557">
                  <a:extLst>
                    <a:ext uri="{9D8B030D-6E8A-4147-A177-3AD203B41FA5}">
                      <a16:colId xmlns:a16="http://schemas.microsoft.com/office/drawing/2014/main" val="3524630212"/>
                    </a:ext>
                  </a:extLst>
                </a:gridCol>
                <a:gridCol w="108550">
                  <a:extLst>
                    <a:ext uri="{9D8B030D-6E8A-4147-A177-3AD203B41FA5}">
                      <a16:colId xmlns:a16="http://schemas.microsoft.com/office/drawing/2014/main" val="743110676"/>
                    </a:ext>
                  </a:extLst>
                </a:gridCol>
                <a:gridCol w="6042084">
                  <a:extLst>
                    <a:ext uri="{9D8B030D-6E8A-4147-A177-3AD203B41FA5}">
                      <a16:colId xmlns:a16="http://schemas.microsoft.com/office/drawing/2014/main" val="2516587734"/>
                    </a:ext>
                  </a:extLst>
                </a:gridCol>
              </a:tblGrid>
              <a:tr h="505862">
                <a:tc gridSpan="2">
                  <a:txBody>
                    <a:bodyPr/>
                    <a:lstStyle/>
                    <a:p>
                      <a:pPr algn="ctr" fontAlgn="b"/>
                      <a:r>
                        <a:rPr lang="en-US" sz="1800" b="1" u="none" strike="noStrike" dirty="0">
                          <a:effectLst/>
                        </a:rPr>
                        <a:t>FY23, FY24, and FY25 Total</a:t>
                      </a:r>
                    </a:p>
                    <a:p>
                      <a:pPr algn="ctr" fontAlgn="b"/>
                      <a:r>
                        <a:rPr lang="en-US" sz="1800" b="1" u="none" strike="noStrike" dirty="0">
                          <a:effectLst/>
                        </a:rPr>
                        <a:t>Estimated Revenue</a:t>
                      </a:r>
                      <a:endParaRPr lang="en-US" sz="1800" b="1" i="0" u="none" strike="noStrike" dirty="0">
                        <a:solidFill>
                          <a:srgbClr val="000000"/>
                        </a:solidFill>
                        <a:effectLst/>
                        <a:latin typeface="Calibri" panose="020F0502020204030204" pitchFamily="34" charset="0"/>
                      </a:endParaRPr>
                    </a:p>
                  </a:txBody>
                  <a:tcPr marL="9525" marR="9525" marT="9525" marB="0" anchor="ctr">
                    <a:solidFill>
                      <a:schemeClr val="accent2"/>
                    </a:solidFill>
                  </a:tcPr>
                </a:tc>
                <a:tc hMerge="1">
                  <a:txBody>
                    <a:bodyPr/>
                    <a:lstStyle/>
                    <a:p>
                      <a:endParaRPr lang="en-US"/>
                    </a:p>
                  </a:txBody>
                  <a:tcPr/>
                </a:tc>
                <a:tc rowSpan="6">
                  <a:txBody>
                    <a:bodyPr/>
                    <a:lstStyle/>
                    <a:p>
                      <a:pPr algn="ctr" fontAlgn="b"/>
                      <a:endParaRPr lang="en-US" sz="1400" b="0" i="0" u="none" strike="noStrike" dirty="0">
                        <a:solidFill>
                          <a:srgbClr val="000000"/>
                        </a:solidFill>
                        <a:effectLst/>
                        <a:latin typeface="Calibri" panose="020F0502020204030204" pitchFamily="34" charset="0"/>
                      </a:endParaRPr>
                    </a:p>
                    <a:p>
                      <a:pPr algn="ctr" fontAlgn="b"/>
                      <a:endParaRPr lang="en-US" sz="1400" b="0" i="0" u="none" strike="noStrike" dirty="0">
                        <a:solidFill>
                          <a:srgbClr val="000000"/>
                        </a:solidFill>
                        <a:effectLst/>
                        <a:latin typeface="Calibri" panose="020F0502020204030204" pitchFamily="34" charset="0"/>
                      </a:endParaRPr>
                    </a:p>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US" sz="2400" b="1" u="none" strike="noStrike" dirty="0">
                          <a:effectLst/>
                        </a:rPr>
                        <a:t>Revenue Generating Plan</a:t>
                      </a:r>
                      <a:endParaRPr lang="en-US" sz="1800" b="1" i="0" u="none" strike="noStrike" dirty="0">
                        <a:solidFill>
                          <a:srgbClr val="000000"/>
                        </a:solidFill>
                        <a:effectLst/>
                        <a:latin typeface="Calibri" panose="020F0502020204030204" pitchFamily="34" charset="0"/>
                      </a:endParaRPr>
                    </a:p>
                  </a:txBody>
                  <a:tcPr marL="9525" marR="9525" marT="9525" marB="0" anchor="ctr">
                    <a:solidFill>
                      <a:schemeClr val="accent2"/>
                    </a:solidFill>
                  </a:tcPr>
                </a:tc>
                <a:extLst>
                  <a:ext uri="{0D108BD9-81ED-4DB2-BD59-A6C34878D82A}">
                    <a16:rowId xmlns:a16="http://schemas.microsoft.com/office/drawing/2014/main" val="3681721056"/>
                  </a:ext>
                </a:extLst>
              </a:tr>
              <a:tr h="277474">
                <a:tc rowSpan="2">
                  <a:txBody>
                    <a:bodyPr/>
                    <a:lstStyle/>
                    <a:p>
                      <a:pPr algn="ctr" fontAlgn="ctr"/>
                      <a:r>
                        <a:rPr lang="en-US" sz="2000" b="1" u="none" strike="noStrike" dirty="0">
                          <a:effectLst>
                            <a:outerShdw blurRad="50800" dist="38100" dir="5400000" algn="t" rotWithShape="0">
                              <a:prstClr val="black">
                                <a:alpha val="40000"/>
                              </a:prstClr>
                            </a:outerShdw>
                          </a:effectLst>
                        </a:rPr>
                        <a:t>FY23: </a:t>
                      </a:r>
                      <a:endParaRPr lang="en-US" sz="2000" b="1" i="0" u="none" strike="noStrike" dirty="0">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rowSpan="2">
                  <a:txBody>
                    <a:bodyPr/>
                    <a:lstStyle/>
                    <a:p>
                      <a:pPr algn="ctr" fontAlgn="ctr"/>
                      <a:r>
                        <a:rPr lang="en-US" sz="20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$3,507,450.90</a:t>
                      </a:r>
                    </a:p>
                  </a:txBody>
                  <a:tcPr marL="9525" marR="9525" marT="9525" marB="0" anchor="ctr"/>
                </a:tc>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marL="285750" indent="-285750" algn="l" fontAlgn="b">
                        <a:buFont typeface="Arial" panose="020B0604020202020204" pitchFamily="34" charset="0"/>
                        <a:buChar char="•"/>
                      </a:pPr>
                      <a:r>
                        <a:rPr lang="en-US" sz="1400" u="none" strike="noStrike" dirty="0">
                          <a:effectLst/>
                        </a:rPr>
                        <a:t>Structure collection unit, build capacity, and training on new IT system </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83085258"/>
                  </a:ext>
                </a:extLst>
              </a:tr>
              <a:tr h="123314">
                <a:tc vMerge="1">
                  <a:txBody>
                    <a:bodyPr/>
                    <a:lstStyle/>
                    <a:p>
                      <a:pPr algn="ctr" fontAlgn="ctr"/>
                      <a:endParaRPr lang="en-US" sz="1100" b="1" i="0" u="none" strike="noStrike" dirty="0">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rowSpan="2">
                  <a:txBody>
                    <a:bodyPr/>
                    <a:lstStyle/>
                    <a:p>
                      <a:pPr marL="285750" indent="-285750" algn="l" fontAlgn="b">
                        <a:buFont typeface="Arial" panose="020B0604020202020204" pitchFamily="34" charset="0"/>
                        <a:buChar char="•"/>
                      </a:pPr>
                      <a:r>
                        <a:rPr lang="en-US" sz="1400" b="0" i="0" u="none" strike="noStrike" dirty="0">
                          <a:solidFill>
                            <a:srgbClr val="000000"/>
                          </a:solidFill>
                          <a:effectLst/>
                          <a:latin typeface="Calibri" panose="020F0502020204030204" pitchFamily="34" charset="0"/>
                        </a:rPr>
                        <a:t>Increasing lease values based on market value (management)</a:t>
                      </a:r>
                    </a:p>
                  </a:txBody>
                  <a:tcPr marL="9525" marR="9525" marT="9525" marB="0" anchor="b"/>
                </a:tc>
                <a:extLst>
                  <a:ext uri="{0D108BD9-81ED-4DB2-BD59-A6C34878D82A}">
                    <a16:rowId xmlns:a16="http://schemas.microsoft.com/office/drawing/2014/main" val="3113218790"/>
                  </a:ext>
                </a:extLst>
              </a:tr>
              <a:tr h="131074">
                <a:tc rowSpan="3">
                  <a:txBody>
                    <a:bodyPr/>
                    <a:lstStyle/>
                    <a:p>
                      <a:pPr algn="ctr" fontAlgn="ctr"/>
                      <a:r>
                        <a:rPr lang="en-US" sz="2000" b="1" u="none" strike="noStrike">
                          <a:effectLst>
                            <a:outerShdw blurRad="50800" dist="38100" dir="5400000" algn="t" rotWithShape="0">
                              <a:prstClr val="black">
                                <a:alpha val="40000"/>
                              </a:prstClr>
                            </a:outerShdw>
                          </a:effectLst>
                        </a:rPr>
                        <a:t>FY24:</a:t>
                      </a:r>
                      <a:endParaRPr lang="en-US" sz="2000" b="1" i="0" u="none" strike="noStrike" dirty="0">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rowSpan="3">
                  <a:txBody>
                    <a:bodyPr/>
                    <a:lstStyle/>
                    <a:p>
                      <a:pPr algn="ctr" fontAlgn="ctr"/>
                      <a:r>
                        <a:rPr lang="en-US" sz="20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$3,858,195.98</a:t>
                      </a:r>
                    </a:p>
                  </a:txBody>
                  <a:tcPr marL="9525" marR="9525" marT="9525" marB="0" anchor="ctr"/>
                </a:tc>
                <a:tc vMerge="1">
                  <a:txBody>
                    <a:bodyPr/>
                    <a:lstStyle/>
                    <a:p>
                      <a:endParaRPr lang="en-US"/>
                    </a:p>
                  </a:txBody>
                  <a:tcPr/>
                </a:tc>
                <a:tc vMerge="1">
                  <a:txBody>
                    <a:bodyPr/>
                    <a:lstStyle/>
                    <a:p>
                      <a:pPr marL="285750" indent="-285750" algn="l" fontAlgn="b">
                        <a:buFont typeface="Arial" panose="020B0604020202020204" pitchFamily="34" charset="0"/>
                        <a:buChar char="•"/>
                      </a:pP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69293896"/>
                  </a:ext>
                </a:extLst>
              </a:tr>
              <a:tr h="287620">
                <a:tc vMerge="1">
                  <a:txBody>
                    <a:bodyPr/>
                    <a:lstStyle/>
                    <a:p>
                      <a:pPr algn="ctr"/>
                      <a:r>
                        <a:rPr lang="en-US" sz="2000" b="1" u="none" strike="noStrike" dirty="0">
                          <a:effectLst>
                            <a:outerShdw blurRad="50800" dist="38100" dir="5400000" algn="t" rotWithShape="0">
                              <a:prstClr val="black">
                                <a:alpha val="40000"/>
                              </a:prstClr>
                            </a:outerShdw>
                          </a:effectLst>
                        </a:rPr>
                        <a:t>FY24:</a:t>
                      </a:r>
                      <a:endParaRPr lang="en-US" sz="3600" dirty="0"/>
                    </a:p>
                  </a:txBody>
                  <a:tcPr marL="9525" marR="9525" marT="9525" marB="0" anchor="ctr"/>
                </a:tc>
                <a:tc vMerge="1">
                  <a:txBody>
                    <a:bodyPr/>
                    <a:lstStyle/>
                    <a:p>
                      <a:r>
                        <a:rPr lang="en-US" sz="20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$3,858,195.98</a:t>
                      </a:r>
                      <a:endParaRPr lang="en-US" sz="3600" dirty="0">
                        <a:effectLst>
                          <a:outerShdw blurRad="50800" dist="38100" dir="2700000" algn="tl" rotWithShape="0">
                            <a:prstClr val="black">
                              <a:alpha val="40000"/>
                            </a:prstClr>
                          </a:outerShdw>
                        </a:effectLst>
                      </a:endParaRPr>
                    </a:p>
                  </a:txBody>
                  <a:tcPr marL="9525" marR="9525" marT="9525" marB="0" anchor="ctr"/>
                </a:tc>
                <a:tc vMerge="1">
                  <a:txBody>
                    <a:bodyPr/>
                    <a:lstStyle/>
                    <a:p>
                      <a:endParaRPr lang="en-US"/>
                    </a:p>
                  </a:txBody>
                  <a:tcPr/>
                </a:tc>
                <a:tc>
                  <a:txBody>
                    <a:bodyPr/>
                    <a:lstStyle/>
                    <a:p>
                      <a:pPr marL="285750" indent="-285750" algn="l" fontAlgn="b">
                        <a:buFont typeface="Arial" panose="020B0604020202020204" pitchFamily="34" charset="0"/>
                        <a:buChar char="•"/>
                      </a:pPr>
                      <a:r>
                        <a:rPr lang="en-US" sz="1400" b="0" i="0" u="none" strike="noStrike" dirty="0">
                          <a:solidFill>
                            <a:srgbClr val="000000"/>
                          </a:solidFill>
                          <a:effectLst/>
                          <a:latin typeface="Calibri" panose="020F0502020204030204" pitchFamily="34" charset="0"/>
                        </a:rPr>
                        <a:t>Service and/or Maintenance Fees generated from Space Management Leases</a:t>
                      </a:r>
                    </a:p>
                  </a:txBody>
                  <a:tcPr marL="9525" marR="9525" marT="9525" marB="0" anchor="b"/>
                </a:tc>
                <a:extLst>
                  <a:ext uri="{0D108BD9-81ED-4DB2-BD59-A6C34878D82A}">
                    <a16:rowId xmlns:a16="http://schemas.microsoft.com/office/drawing/2014/main" val="1657307122"/>
                  </a:ext>
                </a:extLst>
              </a:tr>
              <a:tr h="228006">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618752"/>
                  </a:ext>
                </a:extLst>
              </a:tr>
              <a:tr h="321547">
                <a:tc>
                  <a:txBody>
                    <a:bodyPr/>
                    <a:lstStyle/>
                    <a:p>
                      <a:pPr algn="ctr" fontAlgn="ctr"/>
                      <a:r>
                        <a:rPr lang="en-US" sz="2000" b="1" i="0" u="none" strike="noStrike" dirty="0">
                          <a:solidFill>
                            <a:srgbClr val="000000"/>
                          </a:solidFill>
                          <a:effectLst>
                            <a:outerShdw blurRad="50800" dist="38100" dir="5400000" algn="t" rotWithShape="0">
                              <a:prstClr val="black">
                                <a:alpha val="40000"/>
                              </a:prstClr>
                            </a:outerShdw>
                          </a:effectLst>
                          <a:latin typeface="Calibri" panose="020F0502020204030204" pitchFamily="34" charset="0"/>
                        </a:rPr>
                        <a:t>FY 25:</a:t>
                      </a:r>
                    </a:p>
                  </a:txBody>
                  <a:tcPr marL="9525" marR="9525" marT="9525" marB="0" anchor="ctr"/>
                </a:tc>
                <a:tc>
                  <a:txBody>
                    <a:bodyPr/>
                    <a:lstStyle/>
                    <a:p>
                      <a:pPr algn="ctr" fontAlgn="ctr"/>
                      <a:r>
                        <a:rPr lang="en-US" sz="20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$4,051,049.05</a:t>
                      </a:r>
                    </a:p>
                  </a:txBody>
                  <a:tcPr marL="9525" marR="9525" marT="9525" marB="0" anchor="ct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41028478"/>
                  </a:ext>
                </a:extLst>
              </a:tr>
            </a:tbl>
          </a:graphicData>
        </a:graphic>
      </p:graphicFrame>
      <p:pic>
        <p:nvPicPr>
          <p:cNvPr id="23" name="Picture 22" descr="Logo&#10;&#10;Description automatically generated">
            <a:extLst>
              <a:ext uri="{FF2B5EF4-FFF2-40B4-BE49-F238E27FC236}">
                <a16:creationId xmlns:a16="http://schemas.microsoft.com/office/drawing/2014/main" id="{AAE34516-ACA9-42ED-96EA-7205467CAF61}"/>
              </a:ext>
            </a:extLst>
          </p:cNvPr>
          <p:cNvPicPr>
            <a:picLocks noChangeAspect="1"/>
          </p:cNvPicPr>
          <p:nvPr/>
        </p:nvPicPr>
        <p:blipFill>
          <a:blip r:embed="rId2"/>
          <a:stretch>
            <a:fillRect/>
          </a:stretch>
        </p:blipFill>
        <p:spPr>
          <a:xfrm>
            <a:off x="10731556" y="0"/>
            <a:ext cx="989262" cy="968479"/>
          </a:xfrm>
          <a:prstGeom prst="rect">
            <a:avLst/>
          </a:prstGeom>
        </p:spPr>
      </p:pic>
    </p:spTree>
    <p:extLst>
      <p:ext uri="{BB962C8B-B14F-4D97-AF65-F5344CB8AC3E}">
        <p14:creationId xmlns:p14="http://schemas.microsoft.com/office/powerpoint/2010/main" val="4292661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7CCB5F-F440-40EA-91F4-D8C401413EFC}"/>
              </a:ext>
            </a:extLst>
          </p:cNvPr>
          <p:cNvSpPr>
            <a:spLocks noGrp="1"/>
          </p:cNvSpPr>
          <p:nvPr>
            <p:ph type="title"/>
          </p:nvPr>
        </p:nvSpPr>
        <p:spPr>
          <a:xfrm>
            <a:off x="449117" y="337435"/>
            <a:ext cx="6552105" cy="531090"/>
          </a:xfrm>
        </p:spPr>
        <p:txBody>
          <a:bodyPr>
            <a:normAutofit fontScale="90000"/>
          </a:bodyPr>
          <a:lstStyle/>
          <a:p>
            <a:pPr algn="ctr"/>
            <a:r>
              <a:rPr lang="en-US" dirty="0">
                <a:solidFill>
                  <a:srgbClr val="002774"/>
                </a:solidFill>
              </a:rPr>
              <a:t>    </a:t>
            </a:r>
            <a:r>
              <a:rPr lang="en-US" sz="2700" dirty="0">
                <a:solidFill>
                  <a:srgbClr val="002774"/>
                </a:solidFill>
              </a:rPr>
              <a:t>BUSINESS &amp; COMMERCIAL COLLECTIONS</a:t>
            </a:r>
          </a:p>
        </p:txBody>
      </p:sp>
      <p:graphicFrame>
        <p:nvGraphicFramePr>
          <p:cNvPr id="5" name="Picture Placeholder 4">
            <a:extLst>
              <a:ext uri="{FF2B5EF4-FFF2-40B4-BE49-F238E27FC236}">
                <a16:creationId xmlns:a16="http://schemas.microsoft.com/office/drawing/2014/main" id="{362FDC98-6B78-4280-A2AE-304284A70362}"/>
              </a:ext>
            </a:extLst>
          </p:cNvPr>
          <p:cNvGraphicFramePr>
            <a:graphicFrameLocks noGrp="1"/>
          </p:cNvGraphicFramePr>
          <p:nvPr>
            <p:ph type="pic" sz="quarter" idx="13"/>
            <p:extLst>
              <p:ext uri="{D42A27DB-BD31-4B8C-83A1-F6EECF244321}">
                <p14:modId xmlns:p14="http://schemas.microsoft.com/office/powerpoint/2010/main" val="3925209743"/>
              </p:ext>
            </p:extLst>
          </p:nvPr>
        </p:nvGraphicFramePr>
        <p:xfrm>
          <a:off x="249023" y="1453856"/>
          <a:ext cx="11693954" cy="3950287"/>
        </p:xfrm>
        <a:graphic>
          <a:graphicData uri="http://schemas.openxmlformats.org/drawingml/2006/table">
            <a:tbl>
              <a:tblPr firstRow="1" bandRow="1">
                <a:tableStyleId>{5C22544A-7EE6-4342-B048-85BDC9FD1C3A}</a:tableStyleId>
              </a:tblPr>
              <a:tblGrid>
                <a:gridCol w="1374476">
                  <a:extLst>
                    <a:ext uri="{9D8B030D-6E8A-4147-A177-3AD203B41FA5}">
                      <a16:colId xmlns:a16="http://schemas.microsoft.com/office/drawing/2014/main" val="1059388951"/>
                    </a:ext>
                  </a:extLst>
                </a:gridCol>
                <a:gridCol w="2100336">
                  <a:extLst>
                    <a:ext uri="{9D8B030D-6E8A-4147-A177-3AD203B41FA5}">
                      <a16:colId xmlns:a16="http://schemas.microsoft.com/office/drawing/2014/main" val="102662826"/>
                    </a:ext>
                  </a:extLst>
                </a:gridCol>
                <a:gridCol w="1316033">
                  <a:extLst>
                    <a:ext uri="{9D8B030D-6E8A-4147-A177-3AD203B41FA5}">
                      <a16:colId xmlns:a16="http://schemas.microsoft.com/office/drawing/2014/main" val="3559681343"/>
                    </a:ext>
                  </a:extLst>
                </a:gridCol>
                <a:gridCol w="916341">
                  <a:extLst>
                    <a:ext uri="{9D8B030D-6E8A-4147-A177-3AD203B41FA5}">
                      <a16:colId xmlns:a16="http://schemas.microsoft.com/office/drawing/2014/main" val="22201678"/>
                    </a:ext>
                  </a:extLst>
                </a:gridCol>
                <a:gridCol w="1335240">
                  <a:extLst>
                    <a:ext uri="{9D8B030D-6E8A-4147-A177-3AD203B41FA5}">
                      <a16:colId xmlns:a16="http://schemas.microsoft.com/office/drawing/2014/main" val="2685316587"/>
                    </a:ext>
                  </a:extLst>
                </a:gridCol>
                <a:gridCol w="1012340">
                  <a:extLst>
                    <a:ext uri="{9D8B030D-6E8A-4147-A177-3AD203B41FA5}">
                      <a16:colId xmlns:a16="http://schemas.microsoft.com/office/drawing/2014/main" val="2249618654"/>
                    </a:ext>
                  </a:extLst>
                </a:gridCol>
                <a:gridCol w="1457420">
                  <a:extLst>
                    <a:ext uri="{9D8B030D-6E8A-4147-A177-3AD203B41FA5}">
                      <a16:colId xmlns:a16="http://schemas.microsoft.com/office/drawing/2014/main" val="3995934397"/>
                    </a:ext>
                  </a:extLst>
                </a:gridCol>
                <a:gridCol w="797584">
                  <a:extLst>
                    <a:ext uri="{9D8B030D-6E8A-4147-A177-3AD203B41FA5}">
                      <a16:colId xmlns:a16="http://schemas.microsoft.com/office/drawing/2014/main" val="1807938216"/>
                    </a:ext>
                  </a:extLst>
                </a:gridCol>
                <a:gridCol w="1384184">
                  <a:extLst>
                    <a:ext uri="{9D8B030D-6E8A-4147-A177-3AD203B41FA5}">
                      <a16:colId xmlns:a16="http://schemas.microsoft.com/office/drawing/2014/main" val="2743396090"/>
                    </a:ext>
                  </a:extLst>
                </a:gridCol>
              </a:tblGrid>
              <a:tr h="1464723">
                <a:tc>
                  <a:txBody>
                    <a:bodyPr/>
                    <a:lstStyle/>
                    <a:p>
                      <a:pPr algn="ctr"/>
                      <a:r>
                        <a:rPr lang="en-US" sz="1200" dirty="0"/>
                        <a:t>FUND </a:t>
                      </a:r>
                    </a:p>
                  </a:txBody>
                  <a:tcPr anchor="ctr"/>
                </a:tc>
                <a:tc>
                  <a:txBody>
                    <a:bodyPr/>
                    <a:lstStyle/>
                    <a:p>
                      <a:pPr algn="ctr"/>
                      <a:r>
                        <a:rPr lang="en-US" sz="1200" dirty="0"/>
                        <a:t>DESCRIPTION</a:t>
                      </a:r>
                    </a:p>
                  </a:txBody>
                  <a:tcPr anchor="ctr"/>
                </a:tc>
                <a:tc>
                  <a:txBody>
                    <a:bodyPr/>
                    <a:lstStyle/>
                    <a:p>
                      <a:pPr algn="ctr"/>
                      <a:r>
                        <a:rPr lang="en-US" sz="1200" dirty="0"/>
                        <a:t>FY 2022 Actuals</a:t>
                      </a:r>
                    </a:p>
                  </a:txBody>
                  <a:tcPr anchor="ctr"/>
                </a:tc>
                <a:tc>
                  <a:txBody>
                    <a:bodyPr/>
                    <a:lstStyle/>
                    <a:p>
                      <a:pPr algn="ctr"/>
                      <a:endParaRPr lang="en-US" sz="1200" dirty="0"/>
                    </a:p>
                    <a:p>
                      <a:pPr algn="ctr"/>
                      <a:r>
                        <a:rPr lang="en-US" sz="1200" dirty="0"/>
                        <a:t>FY 2023 </a:t>
                      </a:r>
                    </a:p>
                    <a:p>
                      <a:pPr algn="ctr"/>
                      <a:r>
                        <a:rPr lang="en-US" sz="1400" dirty="0"/>
                        <a:t>%</a:t>
                      </a:r>
                    </a:p>
                    <a:p>
                      <a:pPr algn="ctr"/>
                      <a:r>
                        <a:rPr lang="en-US" sz="1400" dirty="0"/>
                        <a:t>Increase</a:t>
                      </a:r>
                    </a:p>
                  </a:txBody>
                  <a:tcPr/>
                </a:tc>
                <a:tc>
                  <a:txBody>
                    <a:bodyPr/>
                    <a:lstStyle/>
                    <a:p>
                      <a:pPr algn="ctr"/>
                      <a:endParaRPr lang="en-US" sz="1200" dirty="0"/>
                    </a:p>
                    <a:p>
                      <a:pPr algn="ctr"/>
                      <a:r>
                        <a:rPr lang="en-US" sz="1200" dirty="0"/>
                        <a:t>FY 2023</a:t>
                      </a:r>
                    </a:p>
                    <a:p>
                      <a:pPr algn="ctr"/>
                      <a:r>
                        <a:rPr lang="en-US" sz="1200" dirty="0"/>
                        <a:t>Estimated</a:t>
                      </a:r>
                    </a:p>
                    <a:p>
                      <a:pPr algn="ctr"/>
                      <a:r>
                        <a:rPr lang="en-US" sz="1200" dirty="0"/>
                        <a:t>Amount</a:t>
                      </a:r>
                    </a:p>
                  </a:txBody>
                  <a:tcPr/>
                </a:tc>
                <a:tc>
                  <a:txBody>
                    <a:bodyPr/>
                    <a:lstStyle/>
                    <a:p>
                      <a:pPr algn="ctr"/>
                      <a:endParaRPr lang="en-US" sz="1100" dirty="0"/>
                    </a:p>
                    <a:p>
                      <a:pPr algn="ctr"/>
                      <a:r>
                        <a:rPr lang="en-US" sz="1100" dirty="0"/>
                        <a:t>FY 2024 </a:t>
                      </a:r>
                    </a:p>
                    <a:p>
                      <a:pPr algn="ctr"/>
                      <a:r>
                        <a:rPr lang="en-US" sz="1200" dirty="0"/>
                        <a:t>%</a:t>
                      </a:r>
                    </a:p>
                    <a:p>
                      <a:pPr algn="ctr"/>
                      <a:r>
                        <a:rPr lang="en-US" sz="1200" dirty="0"/>
                        <a:t>Increase</a:t>
                      </a:r>
                    </a:p>
                    <a:p>
                      <a:pPr algn="ctr"/>
                      <a:endParaRPr lang="en-US" sz="1200" dirty="0"/>
                    </a:p>
                  </a:txBody>
                  <a:tcPr/>
                </a:tc>
                <a:tc>
                  <a:txBody>
                    <a:bodyPr/>
                    <a:lstStyle/>
                    <a:p>
                      <a:pPr algn="ctr"/>
                      <a:endParaRPr lang="en-US" sz="1200" dirty="0"/>
                    </a:p>
                    <a:p>
                      <a:pPr algn="ctr"/>
                      <a:r>
                        <a:rPr lang="en-US" sz="1200" dirty="0"/>
                        <a:t>FY 2024</a:t>
                      </a:r>
                    </a:p>
                    <a:p>
                      <a:pPr algn="ctr"/>
                      <a:r>
                        <a:rPr lang="en-US" sz="1200" dirty="0"/>
                        <a:t>Projection</a:t>
                      </a:r>
                    </a:p>
                    <a:p>
                      <a:pPr algn="ctr"/>
                      <a:r>
                        <a:rPr lang="en-US" sz="1200" dirty="0"/>
                        <a:t>Amount</a:t>
                      </a:r>
                    </a:p>
                  </a:txBody>
                  <a:tcPr/>
                </a:tc>
                <a:tc>
                  <a:txBody>
                    <a:bodyPr/>
                    <a:lstStyle/>
                    <a:p>
                      <a:pPr algn="ctr"/>
                      <a:endParaRPr lang="en-US" sz="1200" dirty="0"/>
                    </a:p>
                    <a:p>
                      <a:pPr algn="ctr"/>
                      <a:r>
                        <a:rPr lang="en-US" sz="1200" dirty="0"/>
                        <a:t>FY 2025</a:t>
                      </a:r>
                    </a:p>
                    <a:p>
                      <a:pPr algn="ctr"/>
                      <a:r>
                        <a:rPr lang="en-US" sz="1200" dirty="0"/>
                        <a:t>%</a:t>
                      </a:r>
                    </a:p>
                    <a:p>
                      <a:pPr algn="ctr"/>
                      <a:r>
                        <a:rPr lang="en-US" sz="1200" dirty="0"/>
                        <a:t>Increase</a:t>
                      </a:r>
                    </a:p>
                  </a:txBody>
                  <a:tcPr/>
                </a:tc>
                <a:tc>
                  <a:txBody>
                    <a:bodyPr/>
                    <a:lstStyle/>
                    <a:p>
                      <a:pPr algn="ctr"/>
                      <a:endParaRPr lang="en-US" sz="1200" dirty="0"/>
                    </a:p>
                    <a:p>
                      <a:pPr algn="ctr"/>
                      <a:r>
                        <a:rPr lang="en-US" sz="1200" dirty="0"/>
                        <a:t>FY 2025</a:t>
                      </a:r>
                    </a:p>
                    <a:p>
                      <a:pPr algn="ctr"/>
                      <a:r>
                        <a:rPr lang="en-US" sz="1200" dirty="0"/>
                        <a:t>Projection</a:t>
                      </a:r>
                    </a:p>
                    <a:p>
                      <a:pPr algn="ctr"/>
                      <a:r>
                        <a:rPr lang="en-US" sz="1200" dirty="0"/>
                        <a:t>Amount</a:t>
                      </a:r>
                    </a:p>
                  </a:txBody>
                  <a:tcPr/>
                </a:tc>
                <a:extLst>
                  <a:ext uri="{0D108BD9-81ED-4DB2-BD59-A6C34878D82A}">
                    <a16:rowId xmlns:a16="http://schemas.microsoft.com/office/drawing/2014/main" val="1087343260"/>
                  </a:ext>
                </a:extLst>
              </a:tr>
              <a:tr h="1232992">
                <a:tc>
                  <a:txBody>
                    <a:bodyPr/>
                    <a:lstStyle/>
                    <a:p>
                      <a:pPr algn="l"/>
                      <a:r>
                        <a:rPr lang="en-US" sz="1400" b="1" dirty="0"/>
                        <a:t>6028/425000</a:t>
                      </a:r>
                    </a:p>
                  </a:txBody>
                  <a:tcPr anchor="ctr"/>
                </a:tc>
                <a:tc>
                  <a:txBody>
                    <a:bodyPr/>
                    <a:lstStyle/>
                    <a:p>
                      <a:pPr algn="ctr"/>
                      <a:r>
                        <a:rPr lang="en-US" sz="1400" b="1" dirty="0"/>
                        <a:t>Business &amp; Commercial Lease Properties</a:t>
                      </a:r>
                    </a:p>
                  </a:txBody>
                  <a:tcPr anchor="ctr"/>
                </a:tc>
                <a:tc>
                  <a:txBody>
                    <a:bodyPr/>
                    <a:lstStyle/>
                    <a:p>
                      <a:pPr algn="ctr"/>
                      <a:r>
                        <a:rPr lang="en-US" sz="1400" b="1" dirty="0"/>
                        <a:t>$3,049,957.30</a:t>
                      </a:r>
                    </a:p>
                  </a:txBody>
                  <a:tcPr anchor="ctr"/>
                </a:tc>
                <a:tc>
                  <a:txBody>
                    <a:bodyPr/>
                    <a:lstStyle/>
                    <a:p>
                      <a:pPr algn="ctr"/>
                      <a:r>
                        <a:rPr lang="en-US" sz="1400" b="1" dirty="0"/>
                        <a:t>15%</a:t>
                      </a:r>
                    </a:p>
                  </a:txBody>
                  <a:tcPr anchor="ctr"/>
                </a:tc>
                <a:tc>
                  <a:txBody>
                    <a:bodyPr/>
                    <a:lstStyle/>
                    <a:p>
                      <a:pPr algn="ctr"/>
                      <a:r>
                        <a:rPr lang="en-US" sz="1400" b="1" dirty="0"/>
                        <a:t>$3,507,450.90</a:t>
                      </a:r>
                    </a:p>
                  </a:txBody>
                  <a:tcPr anchor="ctr"/>
                </a:tc>
                <a:tc>
                  <a:txBody>
                    <a:bodyPr/>
                    <a:lstStyle/>
                    <a:p>
                      <a:pPr algn="ctr"/>
                      <a:r>
                        <a:rPr lang="en-US" sz="1400" b="1" dirty="0"/>
                        <a:t>10%</a:t>
                      </a:r>
                    </a:p>
                  </a:txBody>
                  <a:tcPr anchor="ctr"/>
                </a:tc>
                <a:tc>
                  <a:txBody>
                    <a:bodyPr/>
                    <a:lstStyle/>
                    <a:p>
                      <a:pPr algn="ctr"/>
                      <a:r>
                        <a:rPr lang="en-US" sz="1400" b="1" dirty="0"/>
                        <a:t>$3,858,195.98</a:t>
                      </a:r>
                    </a:p>
                  </a:txBody>
                  <a:tcPr anchor="ctr"/>
                </a:tc>
                <a:tc>
                  <a:txBody>
                    <a:bodyPr/>
                    <a:lstStyle/>
                    <a:p>
                      <a:pPr algn="ctr"/>
                      <a:r>
                        <a:rPr lang="en-US" sz="1400" b="1" dirty="0"/>
                        <a:t>5%</a:t>
                      </a:r>
                    </a:p>
                  </a:txBody>
                  <a:tcPr anchor="ctr"/>
                </a:tc>
                <a:tc>
                  <a:txBody>
                    <a:bodyPr/>
                    <a:lstStyle/>
                    <a:p>
                      <a:pPr algn="ctr"/>
                      <a:r>
                        <a:rPr lang="en-US" sz="1400" b="1" dirty="0"/>
                        <a:t>$4,051,049.05</a:t>
                      </a:r>
                    </a:p>
                  </a:txBody>
                  <a:tcPr anchor="ctr"/>
                </a:tc>
                <a:extLst>
                  <a:ext uri="{0D108BD9-81ED-4DB2-BD59-A6C34878D82A}">
                    <a16:rowId xmlns:a16="http://schemas.microsoft.com/office/drawing/2014/main" val="2482309456"/>
                  </a:ext>
                </a:extLst>
              </a:tr>
              <a:tr h="1252572">
                <a:tc>
                  <a:txBody>
                    <a:bodyPr/>
                    <a:lstStyle/>
                    <a:p>
                      <a:pPr algn="l"/>
                      <a:endParaRPr lang="en-US" sz="1400" b="1" dirty="0"/>
                    </a:p>
                    <a:p>
                      <a:pPr algn="l"/>
                      <a:r>
                        <a:rPr lang="en-US" sz="1400" b="1" dirty="0"/>
                        <a:t>TOTALS……………</a:t>
                      </a:r>
                    </a:p>
                  </a:txBody>
                  <a:tcPr anchor="ctr"/>
                </a:tc>
                <a:tc>
                  <a:txBody>
                    <a:bodyPr/>
                    <a:lstStyle/>
                    <a:p>
                      <a:pPr algn="l"/>
                      <a:endParaRPr lang="en-US" sz="1400" b="1" dirty="0"/>
                    </a:p>
                    <a:p>
                      <a:pPr algn="l"/>
                      <a:r>
                        <a:rPr lang="en-US" sz="1400" b="1" dirty="0"/>
                        <a:t>………………………………………</a:t>
                      </a:r>
                    </a:p>
                  </a:txBody>
                  <a:tcPr anchor="ctr"/>
                </a:tc>
                <a:tc>
                  <a:txBody>
                    <a:bodyPr/>
                    <a:lstStyle/>
                    <a:p>
                      <a:pPr algn="ctr"/>
                      <a:endParaRPr lang="en-US" sz="1400" b="1" u="sng" dirty="0"/>
                    </a:p>
                    <a:p>
                      <a:pPr algn="ctr"/>
                      <a:r>
                        <a:rPr lang="en-US" sz="1400" b="1" u="sng" dirty="0"/>
                        <a:t>$3,049,957.30</a:t>
                      </a:r>
                    </a:p>
                  </a:txBody>
                  <a:tcPr anchor="ctr"/>
                </a:tc>
                <a:tc>
                  <a:txBody>
                    <a:bodyPr/>
                    <a:lstStyle/>
                    <a:p>
                      <a:pPr algn="ctr"/>
                      <a:endParaRPr lang="en-US" sz="1400" b="1" u="sng" dirty="0"/>
                    </a:p>
                  </a:txBody>
                  <a:tcPr anchor="ctr"/>
                </a:tc>
                <a:tc>
                  <a:txBody>
                    <a:bodyPr/>
                    <a:lstStyle/>
                    <a:p>
                      <a:pPr algn="ctr"/>
                      <a:endParaRPr lang="en-US" sz="1400" b="1" u="sng" dirty="0"/>
                    </a:p>
                    <a:p>
                      <a:pPr algn="ctr"/>
                      <a:r>
                        <a:rPr lang="en-US" sz="1400" b="1" u="sng" dirty="0"/>
                        <a:t>$3,507,450.90</a:t>
                      </a:r>
                    </a:p>
                  </a:txBody>
                  <a:tcPr anchor="ctr"/>
                </a:tc>
                <a:tc>
                  <a:txBody>
                    <a:bodyPr/>
                    <a:lstStyle/>
                    <a:p>
                      <a:pPr algn="l"/>
                      <a:endParaRPr lang="en-US" sz="1400" b="1" u="sng" dirty="0"/>
                    </a:p>
                  </a:txBody>
                  <a:tcPr anchor="ctr"/>
                </a:tc>
                <a:tc>
                  <a:txBody>
                    <a:bodyPr/>
                    <a:lstStyle/>
                    <a:p>
                      <a:pPr algn="ctr"/>
                      <a:endParaRPr lang="en-US" sz="1400" b="1" u="sng" dirty="0"/>
                    </a:p>
                    <a:p>
                      <a:pPr algn="ctr"/>
                      <a:r>
                        <a:rPr lang="en-US" sz="1400" b="1" u="sng" dirty="0"/>
                        <a:t>$3,858,195.98</a:t>
                      </a:r>
                    </a:p>
                  </a:txBody>
                  <a:tcPr anchor="ctr"/>
                </a:tc>
                <a:tc>
                  <a:txBody>
                    <a:bodyPr/>
                    <a:lstStyle/>
                    <a:p>
                      <a:pPr algn="l"/>
                      <a:endParaRPr lang="en-US" sz="1400" b="1" u="sng" dirty="0"/>
                    </a:p>
                  </a:txBody>
                  <a:tcPr anchor="ctr"/>
                </a:tc>
                <a:tc>
                  <a:txBody>
                    <a:bodyPr/>
                    <a:lstStyle/>
                    <a:p>
                      <a:pPr algn="l"/>
                      <a:r>
                        <a:rPr lang="en-US" sz="1400" b="1" u="sng" dirty="0"/>
                        <a:t>$4,051,049.05</a:t>
                      </a:r>
                    </a:p>
                  </a:txBody>
                  <a:tcPr anchor="ctr"/>
                </a:tc>
                <a:extLst>
                  <a:ext uri="{0D108BD9-81ED-4DB2-BD59-A6C34878D82A}">
                    <a16:rowId xmlns:a16="http://schemas.microsoft.com/office/drawing/2014/main" val="509113643"/>
                  </a:ext>
                </a:extLst>
              </a:tr>
            </a:tbl>
          </a:graphicData>
        </a:graphic>
      </p:graphicFrame>
    </p:spTree>
    <p:extLst>
      <p:ext uri="{BB962C8B-B14F-4D97-AF65-F5344CB8AC3E}">
        <p14:creationId xmlns:p14="http://schemas.microsoft.com/office/powerpoint/2010/main" val="164388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ooter Placeholder 1">
            <a:extLst>
              <a:ext uri="{FF2B5EF4-FFF2-40B4-BE49-F238E27FC236}">
                <a16:creationId xmlns:a16="http://schemas.microsoft.com/office/drawing/2014/main" id="{B497EE9B-3C8E-96A5-AB3C-5B6587C78A23}"/>
              </a:ext>
            </a:extLst>
          </p:cNvPr>
          <p:cNvSpPr>
            <a:spLocks noGrp="1"/>
          </p:cNvSpPr>
          <p:nvPr>
            <p:ph type="ftr" sz="quarter" idx="17"/>
          </p:nvPr>
        </p:nvSpPr>
        <p:spPr>
          <a:xfrm>
            <a:off x="338530" y="6356350"/>
            <a:ext cx="4114800" cy="365125"/>
          </a:xfrm>
        </p:spPr>
        <p:txBody>
          <a:bodyPr anchor="ctr">
            <a:normAutofit/>
          </a:bodyPr>
          <a:lstStyle/>
          <a:p>
            <a:pPr>
              <a:spcAft>
                <a:spcPts val="600"/>
              </a:spcAft>
            </a:pPr>
            <a:r>
              <a:rPr lang="en-US" noProof="0"/>
              <a:t>Add a footer</a:t>
            </a:r>
          </a:p>
        </p:txBody>
      </p:sp>
      <p:sp>
        <p:nvSpPr>
          <p:cNvPr id="33" name="Slide Number Placeholder 2">
            <a:extLst>
              <a:ext uri="{FF2B5EF4-FFF2-40B4-BE49-F238E27FC236}">
                <a16:creationId xmlns:a16="http://schemas.microsoft.com/office/drawing/2014/main" id="{2956AA7C-0355-0450-67BB-1C9561458B1C}"/>
              </a:ext>
            </a:extLst>
          </p:cNvPr>
          <p:cNvSpPr>
            <a:spLocks noGrp="1"/>
          </p:cNvSpPr>
          <p:nvPr>
            <p:ph type="sldNum" sz="quarter" idx="18"/>
          </p:nvPr>
        </p:nvSpPr>
        <p:spPr>
          <a:xfrm>
            <a:off x="11146971" y="6356350"/>
            <a:ext cx="740227" cy="365125"/>
          </a:xfrm>
        </p:spPr>
        <p:txBody>
          <a:bodyPr anchor="ctr">
            <a:normAutofit/>
          </a:bodyPr>
          <a:lstStyle/>
          <a:p>
            <a:pPr>
              <a:spcAft>
                <a:spcPts val="600"/>
              </a:spcAft>
            </a:pPr>
            <a:fld id="{8699F50C-BE38-4BD0-BA84-9B090E1F2B9B}" type="slidenum">
              <a:rPr lang="en-US" noProof="0" smtClean="0"/>
              <a:pPr>
                <a:spcAft>
                  <a:spcPts val="600"/>
                </a:spcAft>
              </a:pPr>
              <a:t>6</a:t>
            </a:fld>
            <a:endParaRPr lang="en-US" noProof="0"/>
          </a:p>
        </p:txBody>
      </p:sp>
      <p:sp>
        <p:nvSpPr>
          <p:cNvPr id="48" name="Title 3">
            <a:extLst>
              <a:ext uri="{FF2B5EF4-FFF2-40B4-BE49-F238E27FC236}">
                <a16:creationId xmlns:a16="http://schemas.microsoft.com/office/drawing/2014/main" id="{21E8546A-F7D6-A583-1A2C-8FD9927275F8}"/>
              </a:ext>
            </a:extLst>
          </p:cNvPr>
          <p:cNvSpPr>
            <a:spLocks noGrp="1"/>
          </p:cNvSpPr>
          <p:nvPr>
            <p:ph type="title"/>
          </p:nvPr>
        </p:nvSpPr>
        <p:spPr>
          <a:xfrm>
            <a:off x="329068" y="-111800"/>
            <a:ext cx="8333222" cy="496650"/>
          </a:xfrm>
        </p:spPr>
        <p:txBody>
          <a:bodyPr>
            <a:normAutofit/>
          </a:bodyPr>
          <a:lstStyle/>
          <a:p>
            <a:r>
              <a:rPr lang="en-US" sz="2400" dirty="0"/>
              <a:t>DPP – Business &amp; Commercial Revolving Fund</a:t>
            </a:r>
          </a:p>
        </p:txBody>
      </p:sp>
      <p:graphicFrame>
        <p:nvGraphicFramePr>
          <p:cNvPr id="3" name="Table 2">
            <a:extLst>
              <a:ext uri="{FF2B5EF4-FFF2-40B4-BE49-F238E27FC236}">
                <a16:creationId xmlns:a16="http://schemas.microsoft.com/office/drawing/2014/main" id="{BD890803-27AF-2359-3AE4-A1B219F9A260}"/>
              </a:ext>
            </a:extLst>
          </p:cNvPr>
          <p:cNvGraphicFramePr>
            <a:graphicFrameLocks noGrp="1"/>
          </p:cNvGraphicFramePr>
          <p:nvPr>
            <p:extLst>
              <p:ext uri="{D42A27DB-BD31-4B8C-83A1-F6EECF244321}">
                <p14:modId xmlns:p14="http://schemas.microsoft.com/office/powerpoint/2010/main" val="3143329304"/>
              </p:ext>
            </p:extLst>
          </p:nvPr>
        </p:nvGraphicFramePr>
        <p:xfrm>
          <a:off x="284325" y="385434"/>
          <a:ext cx="11569145" cy="6261756"/>
        </p:xfrm>
        <a:graphic>
          <a:graphicData uri="http://schemas.openxmlformats.org/drawingml/2006/table">
            <a:tbl>
              <a:tblPr firstRow="1" bandRow="1">
                <a:tableStyleId>{5C22544A-7EE6-4342-B048-85BDC9FD1C3A}</a:tableStyleId>
              </a:tblPr>
              <a:tblGrid>
                <a:gridCol w="541905">
                  <a:extLst>
                    <a:ext uri="{9D8B030D-6E8A-4147-A177-3AD203B41FA5}">
                      <a16:colId xmlns:a16="http://schemas.microsoft.com/office/drawing/2014/main" val="352826685"/>
                    </a:ext>
                  </a:extLst>
                </a:gridCol>
                <a:gridCol w="969014">
                  <a:extLst>
                    <a:ext uri="{9D8B030D-6E8A-4147-A177-3AD203B41FA5}">
                      <a16:colId xmlns:a16="http://schemas.microsoft.com/office/drawing/2014/main" val="3169569660"/>
                    </a:ext>
                  </a:extLst>
                </a:gridCol>
                <a:gridCol w="1098958">
                  <a:extLst>
                    <a:ext uri="{9D8B030D-6E8A-4147-A177-3AD203B41FA5}">
                      <a16:colId xmlns:a16="http://schemas.microsoft.com/office/drawing/2014/main" val="1076455304"/>
                    </a:ext>
                  </a:extLst>
                </a:gridCol>
                <a:gridCol w="947956">
                  <a:extLst>
                    <a:ext uri="{9D8B030D-6E8A-4147-A177-3AD203B41FA5}">
                      <a16:colId xmlns:a16="http://schemas.microsoft.com/office/drawing/2014/main" val="1549991530"/>
                    </a:ext>
                  </a:extLst>
                </a:gridCol>
                <a:gridCol w="936916">
                  <a:extLst>
                    <a:ext uri="{9D8B030D-6E8A-4147-A177-3AD203B41FA5}">
                      <a16:colId xmlns:a16="http://schemas.microsoft.com/office/drawing/2014/main" val="3851899818"/>
                    </a:ext>
                  </a:extLst>
                </a:gridCol>
                <a:gridCol w="737184">
                  <a:extLst>
                    <a:ext uri="{9D8B030D-6E8A-4147-A177-3AD203B41FA5}">
                      <a16:colId xmlns:a16="http://schemas.microsoft.com/office/drawing/2014/main" val="2917771533"/>
                    </a:ext>
                  </a:extLst>
                </a:gridCol>
                <a:gridCol w="1069100">
                  <a:extLst>
                    <a:ext uri="{9D8B030D-6E8A-4147-A177-3AD203B41FA5}">
                      <a16:colId xmlns:a16="http://schemas.microsoft.com/office/drawing/2014/main" val="44836507"/>
                    </a:ext>
                  </a:extLst>
                </a:gridCol>
                <a:gridCol w="1166070">
                  <a:extLst>
                    <a:ext uri="{9D8B030D-6E8A-4147-A177-3AD203B41FA5}">
                      <a16:colId xmlns:a16="http://schemas.microsoft.com/office/drawing/2014/main" val="1516627481"/>
                    </a:ext>
                  </a:extLst>
                </a:gridCol>
                <a:gridCol w="2634143">
                  <a:extLst>
                    <a:ext uri="{9D8B030D-6E8A-4147-A177-3AD203B41FA5}">
                      <a16:colId xmlns:a16="http://schemas.microsoft.com/office/drawing/2014/main" val="2876480185"/>
                    </a:ext>
                  </a:extLst>
                </a:gridCol>
                <a:gridCol w="814678">
                  <a:extLst>
                    <a:ext uri="{9D8B030D-6E8A-4147-A177-3AD203B41FA5}">
                      <a16:colId xmlns:a16="http://schemas.microsoft.com/office/drawing/2014/main" val="3316199388"/>
                    </a:ext>
                  </a:extLst>
                </a:gridCol>
                <a:gridCol w="653221">
                  <a:extLst>
                    <a:ext uri="{9D8B030D-6E8A-4147-A177-3AD203B41FA5}">
                      <a16:colId xmlns:a16="http://schemas.microsoft.com/office/drawing/2014/main" val="2004432344"/>
                    </a:ext>
                  </a:extLst>
                </a:gridCol>
              </a:tblGrid>
              <a:tr h="470151">
                <a:tc>
                  <a:txBody>
                    <a:bodyPr/>
                    <a:lstStyle/>
                    <a:p>
                      <a:pPr algn="l" fontAlgn="ctr"/>
                      <a:r>
                        <a:rPr lang="en-US" sz="1000" u="none" strike="noStrike" dirty="0">
                          <a:effectLst/>
                        </a:rPr>
                        <a:t>Month</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FY 2022 Actual Collection</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FY 2023 Forecasted Collection</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FY 2023 Actual Collection</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FY23   Variance $</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FY23 Variance % </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FY 2024 Forecast Allocations</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000" u="none" strike="noStrike" dirty="0">
                        <a:effectLs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000" u="none" strike="noStrike" dirty="0">
                          <a:effectLst/>
                        </a:rPr>
                        <a:t>FY 2025 Forecast Allocations</a:t>
                      </a:r>
                      <a:endParaRPr lang="en-US" sz="1000" b="1" i="0" u="none" strike="noStrike" dirty="0">
                        <a:solidFill>
                          <a:srgbClr val="FFFFFF"/>
                        </a:solidFill>
                        <a:effectLst/>
                        <a:latin typeface="Arial" panose="020B0604020202020204" pitchFamily="34" charset="0"/>
                      </a:endParaRPr>
                    </a:p>
                    <a:p>
                      <a:pPr algn="ctr" fontAlgn="ct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ctr"/>
                      <a:r>
                        <a:rPr lang="en-US" sz="1000" u="none" strike="noStrike" dirty="0">
                          <a:effectLst/>
                        </a:rPr>
                        <a:t>Fund Type</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tc>
                  <a:txBody>
                    <a:bodyPr/>
                    <a:lstStyle/>
                    <a:p>
                      <a:pPr algn="ctr" fontAlgn="t"/>
                      <a:r>
                        <a:rPr lang="en-US" sz="1000" u="none" strike="noStrike" dirty="0">
                          <a:effectLst/>
                        </a:rPr>
                        <a:t>Revenue Category</a:t>
                      </a:r>
                      <a:endParaRPr lang="en-US" sz="1000" b="1" i="0" u="none" strike="noStrike" dirty="0">
                        <a:solidFill>
                          <a:srgbClr val="FFFFFF"/>
                        </a:solidFill>
                        <a:effectLst/>
                        <a:latin typeface="Arial" panose="020B0604020202020204" pitchFamily="34" charset="0"/>
                      </a:endParaRPr>
                    </a:p>
                  </a:txBody>
                  <a:tcPr marL="6167" marR="6167" marT="6167" marB="0">
                    <a:lnB w="38100" cmpd="sng">
                      <a:noFill/>
                    </a:lnB>
                  </a:tcPr>
                </a:tc>
                <a:tc>
                  <a:txBody>
                    <a:bodyPr/>
                    <a:lstStyle/>
                    <a:p>
                      <a:pPr algn="ctr" fontAlgn="ctr"/>
                      <a:r>
                        <a:rPr lang="en-US" sz="1000" u="none" strike="noStrike" dirty="0">
                          <a:effectLst/>
                        </a:rPr>
                        <a:t> Comments</a:t>
                      </a:r>
                      <a:endParaRPr lang="en-US" sz="1000" b="1" i="0" u="none" strike="noStrike" dirty="0">
                        <a:solidFill>
                          <a:srgbClr val="FFFFFF"/>
                        </a:solidFill>
                        <a:effectLst/>
                        <a:latin typeface="Arial" panose="020B0604020202020204" pitchFamily="34" charset="0"/>
                      </a:endParaRPr>
                    </a:p>
                  </a:txBody>
                  <a:tcPr marL="6167" marR="6167" marT="6167" marB="0" anchor="ctr">
                    <a:lnB w="38100" cmpd="sng">
                      <a:noFill/>
                    </a:lnB>
                  </a:tcPr>
                </a:tc>
                <a:extLst>
                  <a:ext uri="{0D108BD9-81ED-4DB2-BD59-A6C34878D82A}">
                    <a16:rowId xmlns:a16="http://schemas.microsoft.com/office/drawing/2014/main" val="488691621"/>
                  </a:ext>
                </a:extLst>
              </a:tr>
              <a:tr h="441454">
                <a:tc>
                  <a:txBody>
                    <a:bodyPr/>
                    <a:lstStyle/>
                    <a:p>
                      <a:pPr algn="l" fontAlgn="ctr"/>
                      <a:r>
                        <a:rPr lang="en-US" sz="900" b="1" u="none" strike="noStrike" dirty="0">
                          <a:effectLst/>
                          <a:latin typeface="+mn-lt"/>
                        </a:rPr>
                        <a:t>October</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211,797.81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243,567.48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     208,789.27</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(34,769)</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-14%</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267,924.23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281,320.45</a:t>
                      </a: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Lease Rentals</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fontAlgn="b"/>
                      <a:endParaRPr lang="en-US" sz="900" b="1" i="0" u="none" strike="noStrike">
                        <a:solidFill>
                          <a:srgbClr val="000000"/>
                        </a:solidFill>
                        <a:effectLst/>
                        <a:latin typeface="+mn-lt"/>
                      </a:endParaRPr>
                    </a:p>
                  </a:txBody>
                  <a:tcPr marL="6167" marR="6167" marT="6167"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60169437"/>
                  </a:ext>
                </a:extLst>
              </a:tr>
              <a:tr h="441454">
                <a:tc>
                  <a:txBody>
                    <a:bodyPr/>
                    <a:lstStyle/>
                    <a:p>
                      <a:pPr algn="l" fontAlgn="ctr"/>
                      <a:r>
                        <a:rPr lang="en-US" sz="900" b="1" u="none" strike="noStrike">
                          <a:effectLst/>
                          <a:latin typeface="+mn-lt"/>
                        </a:rPr>
                        <a:t>November</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236,254.83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271,693.05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252,709.98</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(18,983)</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-7%</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298,862.36</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313,804.48</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26808559"/>
                  </a:ext>
                </a:extLst>
              </a:tr>
              <a:tr h="441454">
                <a:tc>
                  <a:txBody>
                    <a:bodyPr/>
                    <a:lstStyle/>
                    <a:p>
                      <a:pPr algn="l" fontAlgn="ctr"/>
                      <a:r>
                        <a:rPr lang="en-US" sz="900" b="1" u="none" strike="noStrike">
                          <a:effectLst/>
                          <a:latin typeface="+mn-lt"/>
                        </a:rPr>
                        <a:t>December</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243,653.71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280,201.77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    292,076.15</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11,874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4%</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308,221.94</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323,633.04</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5803844"/>
                  </a:ext>
                </a:extLst>
              </a:tr>
              <a:tr h="441454">
                <a:tc>
                  <a:txBody>
                    <a:bodyPr/>
                    <a:lstStyle/>
                    <a:p>
                      <a:pPr algn="l" fontAlgn="ctr"/>
                      <a:r>
                        <a:rPr lang="en-US" sz="900" b="1" u="none" strike="noStrike">
                          <a:effectLst/>
                          <a:latin typeface="+mn-lt"/>
                        </a:rPr>
                        <a:t>January</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249,547.28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286,979.37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    310,436.51</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23,457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8%</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315,677.31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331,461.18</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35784089"/>
                  </a:ext>
                </a:extLst>
              </a:tr>
              <a:tr h="441454">
                <a:tc>
                  <a:txBody>
                    <a:bodyPr/>
                    <a:lstStyle/>
                    <a:p>
                      <a:pPr algn="l" fontAlgn="ctr"/>
                      <a:r>
                        <a:rPr lang="en-US" sz="900" b="1" u="none" strike="noStrike">
                          <a:effectLst/>
                          <a:latin typeface="+mn-lt"/>
                        </a:rPr>
                        <a:t>February</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301,457.25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346,675.84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   432,098.33</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85,422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25%</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381,343.42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400,410.60</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96517565"/>
                  </a:ext>
                </a:extLst>
              </a:tr>
              <a:tr h="441454">
                <a:tc>
                  <a:txBody>
                    <a:bodyPr/>
                    <a:lstStyle/>
                    <a:p>
                      <a:pPr algn="l" fontAlgn="ctr"/>
                      <a:r>
                        <a:rPr lang="en-US" sz="900" b="1" u="none" strike="noStrike">
                          <a:effectLst/>
                          <a:latin typeface="+mn-lt"/>
                        </a:rPr>
                        <a:t>March</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224,203.37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257,833.88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(257,834)</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-100%</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283,617.26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297,798.48</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02662695"/>
                  </a:ext>
                </a:extLst>
              </a:tr>
              <a:tr h="441454">
                <a:tc>
                  <a:txBody>
                    <a:bodyPr/>
                    <a:lstStyle/>
                    <a:p>
                      <a:pPr algn="l" fontAlgn="ctr"/>
                      <a:r>
                        <a:rPr lang="en-US" sz="900" b="1" u="none" strike="noStrike">
                          <a:effectLst/>
                          <a:latin typeface="+mn-lt"/>
                        </a:rPr>
                        <a:t>April</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269,414.45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309,826.62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(309,827)</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-100%</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340,809.28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357,850.29</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99988526"/>
                  </a:ext>
                </a:extLst>
              </a:tr>
              <a:tr h="441454">
                <a:tc>
                  <a:txBody>
                    <a:bodyPr/>
                    <a:lstStyle/>
                    <a:p>
                      <a:pPr algn="l" fontAlgn="ctr"/>
                      <a:r>
                        <a:rPr lang="en-US" sz="900" b="1" u="none" strike="noStrike">
                          <a:effectLst/>
                          <a:latin typeface="+mn-lt"/>
                        </a:rPr>
                        <a:t>May</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263,663.59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303,213.13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(303,213)</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-100%</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333,534.44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350,211.17</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Lease Rentals</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98283372"/>
                  </a:ext>
                </a:extLst>
              </a:tr>
              <a:tr h="436729">
                <a:tc>
                  <a:txBody>
                    <a:bodyPr/>
                    <a:lstStyle/>
                    <a:p>
                      <a:pPr algn="l" fontAlgn="ctr"/>
                      <a:r>
                        <a:rPr lang="en-US" sz="900" b="1" u="none" strike="noStrike">
                          <a:effectLst/>
                          <a:latin typeface="+mn-lt"/>
                        </a:rPr>
                        <a:t>June</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244,026.76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280,630.77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(280,631)</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a:effectLst/>
                          <a:latin typeface="+mn-lt"/>
                        </a:rPr>
                        <a:t>-100%</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308,693.85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324,071.85</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28506957"/>
                  </a:ext>
                </a:extLst>
              </a:tr>
              <a:tr h="441454">
                <a:tc>
                  <a:txBody>
                    <a:bodyPr/>
                    <a:lstStyle/>
                    <a:p>
                      <a:pPr algn="l" fontAlgn="ctr"/>
                      <a:r>
                        <a:rPr lang="en-US" sz="900" b="1" u="none" strike="noStrike">
                          <a:effectLst/>
                          <a:latin typeface="+mn-lt"/>
                        </a:rPr>
                        <a:t>July</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247,610.94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284,752.58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(284,753)</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a:effectLst/>
                          <a:latin typeface="+mn-lt"/>
                        </a:rPr>
                        <a:t>-100%</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        313,227.84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328,889.24</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a:effectLst/>
                          <a:latin typeface="+mn-lt"/>
                        </a:rPr>
                        <a:t>Lease Rentals</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94583418"/>
                  </a:ext>
                </a:extLst>
              </a:tr>
              <a:tr h="441454">
                <a:tc>
                  <a:txBody>
                    <a:bodyPr/>
                    <a:lstStyle/>
                    <a:p>
                      <a:pPr algn="l" fontAlgn="ctr"/>
                      <a:r>
                        <a:rPr lang="en-US" sz="900" b="1" u="none" strike="noStrike">
                          <a:effectLst/>
                          <a:latin typeface="+mn-lt"/>
                        </a:rPr>
                        <a:t>August</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289,242.25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332,628.59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(332,629)</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a:effectLst/>
                          <a:latin typeface="+mn-lt"/>
                        </a:rPr>
                        <a:t>-100%</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365,891.45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384,186.04</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Lease Rentals</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32987078"/>
                  </a:ext>
                </a:extLst>
              </a:tr>
              <a:tr h="546529">
                <a:tc>
                  <a:txBody>
                    <a:bodyPr/>
                    <a:lstStyle/>
                    <a:p>
                      <a:pPr algn="l" fontAlgn="ctr"/>
                      <a:r>
                        <a:rPr lang="en-US" sz="900" b="1" u="none" strike="noStrike">
                          <a:effectLst/>
                          <a:latin typeface="+mn-lt"/>
                        </a:rPr>
                        <a:t>September</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269,085.06 </a:t>
                      </a:r>
                      <a:endParaRPr lang="en-US" sz="900" b="1" i="0" u="none" strike="noStrike" dirty="0">
                        <a:solidFill>
                          <a:srgbClr val="4E4F4B"/>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     309,447.82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a:effectLst/>
                          <a:latin typeface="+mn-lt"/>
                        </a:rPr>
                        <a:t>            (309,448)</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u="none" strike="noStrike">
                          <a:effectLst/>
                          <a:latin typeface="+mn-lt"/>
                        </a:rPr>
                        <a:t>-100%</a:t>
                      </a:r>
                      <a:endParaRPr lang="en-US" sz="900" b="1" i="0" u="none" strike="noStrike">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340,392.60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i="0" u="none" strike="noStrike" dirty="0">
                          <a:solidFill>
                            <a:srgbClr val="000000"/>
                          </a:solidFill>
                          <a:effectLst/>
                          <a:latin typeface="+mn-lt"/>
                        </a:rPr>
                        <a:t>$    357,412.23</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Business &amp; Commercial Revolving Fund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900" b="1" u="none" strike="noStrike" dirty="0">
                          <a:effectLst/>
                          <a:latin typeface="+mn-lt"/>
                        </a:rPr>
                        <a:t>Lease Rentals</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66635534"/>
                  </a:ext>
                </a:extLst>
              </a:tr>
              <a:tr h="248191">
                <a:tc>
                  <a:txBody>
                    <a:bodyPr/>
                    <a:lstStyle/>
                    <a:p>
                      <a:pPr algn="l" fontAlgn="ctr"/>
                      <a:r>
                        <a:rPr lang="en-US" sz="900" b="1" u="none" strike="noStrike" dirty="0">
                          <a:effectLst/>
                          <a:latin typeface="+mn-lt"/>
                        </a:rPr>
                        <a:t>Total YTD</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900" b="1" u="none" strike="noStrike" dirty="0">
                          <a:effectLst/>
                          <a:latin typeface="+mn-lt"/>
                        </a:rPr>
                        <a:t> $   3,049,957.30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900" b="1" u="none" strike="noStrike" dirty="0">
                          <a:effectLst/>
                          <a:latin typeface="+mn-lt"/>
                        </a:rPr>
                        <a:t> $    3,507,450.90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900" b="1" u="none" strike="noStrike" dirty="0">
                          <a:effectLst/>
                          <a:latin typeface="+mn-lt"/>
                        </a:rPr>
                        <a:t>$    1,510,175.43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900" b="1" u="none" strike="noStrike" dirty="0">
                          <a:effectLst/>
                          <a:latin typeface="+mn-lt"/>
                        </a:rPr>
                        <a:t> $   -2,039,915.25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900" b="1" u="none" strike="noStrike" dirty="0">
                          <a:effectLst/>
                          <a:latin typeface="+mn-lt"/>
                        </a:rPr>
                        <a:t>     $     3,858,195.98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900" b="1" i="0" u="none" strike="noStrike" dirty="0">
                          <a:solidFill>
                            <a:srgbClr val="000000"/>
                          </a:solidFill>
                          <a:effectLst/>
                          <a:latin typeface="+mn-lt"/>
                        </a:rPr>
                        <a:t> $    4,051,049.05</a:t>
                      </a: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900" b="1" u="none" strike="noStrike" dirty="0">
                          <a:effectLst/>
                          <a:latin typeface="+mn-lt"/>
                        </a:rPr>
                        <a:t> </a:t>
                      </a:r>
                      <a:endParaRPr lang="en-US" sz="900" b="1" i="0" u="none" strike="noStrike" dirty="0">
                        <a:solidFill>
                          <a:srgbClr val="000000"/>
                        </a:solidFill>
                        <a:effectLst/>
                        <a:latin typeface="+mn-lt"/>
                      </a:endParaRPr>
                    </a:p>
                  </a:txBody>
                  <a:tcPr marL="6167" marR="6167" marT="6167"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92983209"/>
                  </a:ext>
                </a:extLst>
              </a:tr>
            </a:tbl>
          </a:graphicData>
        </a:graphic>
      </p:graphicFrame>
    </p:spTree>
    <p:extLst>
      <p:ext uri="{BB962C8B-B14F-4D97-AF65-F5344CB8AC3E}">
        <p14:creationId xmlns:p14="http://schemas.microsoft.com/office/powerpoint/2010/main" val="1826569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6">
            <a:extLst>
              <a:ext uri="{FF2B5EF4-FFF2-40B4-BE49-F238E27FC236}">
                <a16:creationId xmlns:a16="http://schemas.microsoft.com/office/drawing/2014/main" id="{1765165B-D6FE-18C7-8FF6-832B872DA4B1}"/>
              </a:ext>
            </a:extLst>
          </p:cNvPr>
          <p:cNvSpPr>
            <a:spLocks noGrp="1"/>
          </p:cNvSpPr>
          <p:nvPr>
            <p:ph type="sldNum" sz="quarter" idx="11"/>
          </p:nvPr>
        </p:nvSpPr>
        <p:spPr>
          <a:xfrm>
            <a:off x="11113243" y="6399110"/>
            <a:ext cx="740227" cy="365125"/>
          </a:xfrm>
        </p:spPr>
        <p:txBody>
          <a:bodyPr anchor="ctr">
            <a:normAutofit/>
          </a:bodyPr>
          <a:lstStyle/>
          <a:p>
            <a:pPr>
              <a:spcAft>
                <a:spcPts val="600"/>
              </a:spcAft>
            </a:pPr>
            <a:fld id="{8699F50C-BE38-4BD0-BA84-9B090E1F2B9B}" type="slidenum">
              <a:rPr lang="en-US" noProof="0" smtClean="0"/>
              <a:pPr>
                <a:spcAft>
                  <a:spcPts val="600"/>
                </a:spcAft>
              </a:pPr>
              <a:t>7</a:t>
            </a:fld>
            <a:endParaRPr lang="en-US" noProof="0"/>
          </a:p>
        </p:txBody>
      </p:sp>
      <p:sp>
        <p:nvSpPr>
          <p:cNvPr id="18" name="Rectangle">
            <a:extLst>
              <a:ext uri="{FF2B5EF4-FFF2-40B4-BE49-F238E27FC236}">
                <a16:creationId xmlns:a16="http://schemas.microsoft.com/office/drawing/2014/main" id="{4723A3FD-90C7-4D22-8A05-02A75C536091}"/>
              </a:ext>
            </a:extLst>
          </p:cNvPr>
          <p:cNvSpPr/>
          <p:nvPr/>
        </p:nvSpPr>
        <p:spPr>
          <a:xfrm>
            <a:off x="687924" y="288652"/>
            <a:ext cx="5080441" cy="548830"/>
          </a:xfrm>
          <a:prstGeom prst="rect">
            <a:avLst/>
          </a:prstGeom>
          <a:solidFill>
            <a:schemeClr val="accent2"/>
          </a:solidFill>
          <a:ln w="12700" cap="flat">
            <a:solidFill>
              <a:srgbClr val="527E34"/>
            </a:solidFill>
            <a:prstDash val="solid"/>
            <a:miter lim="800000"/>
          </a:ln>
          <a:effectLst/>
        </p:spPr>
        <p:txBody>
          <a:bodyPr wrap="square" lIns="45718" tIns="45718" rIns="45718" bIns="45718" numCol="1" anchor="ctr">
            <a:noAutofit/>
          </a:bodyPr>
          <a:lstStyle/>
          <a:p>
            <a:pPr>
              <a:defRPr>
                <a:solidFill>
                  <a:srgbClr val="FFFFFF"/>
                </a:solidFill>
                <a:latin typeface="Calibri"/>
                <a:ea typeface="Calibri"/>
                <a:cs typeface="Calibri"/>
                <a:sym typeface="Calibri"/>
              </a:defRPr>
            </a:pPr>
            <a:r>
              <a:rPr lang="en-US" b="1" dirty="0"/>
              <a:t>FY 2022 Collection Challenges</a:t>
            </a:r>
            <a:endParaRPr b="1" dirty="0"/>
          </a:p>
        </p:txBody>
      </p:sp>
      <p:sp>
        <p:nvSpPr>
          <p:cNvPr id="25" name="TextBox 24">
            <a:extLst>
              <a:ext uri="{FF2B5EF4-FFF2-40B4-BE49-F238E27FC236}">
                <a16:creationId xmlns:a16="http://schemas.microsoft.com/office/drawing/2014/main" id="{AD256E73-B3A7-4649-8717-740CC56CE123}"/>
              </a:ext>
            </a:extLst>
          </p:cNvPr>
          <p:cNvSpPr txBox="1"/>
          <p:nvPr/>
        </p:nvSpPr>
        <p:spPr>
          <a:xfrm>
            <a:off x="472148" y="1106338"/>
            <a:ext cx="9917344" cy="522470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R="0" lvl="0" algn="just">
              <a:lnSpc>
                <a:spcPct val="107000"/>
              </a:lnSpc>
              <a:spcBef>
                <a:spcPts val="0"/>
              </a:spcBef>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FY 2022 Challenges</a:t>
            </a:r>
          </a:p>
          <a:p>
            <a:pPr marR="0" lvl="0" algn="just">
              <a:lnSpc>
                <a:spcPct val="107000"/>
              </a:lnSpc>
              <a:spcBef>
                <a:spcPts val="0"/>
              </a:spcBef>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In FY 2022, the Department realized actual collections in the amount of $3,049,957.30 for property leases. This represents a 3.75% decrease from our FY 2021 collections in the amount of $3,168,836.31 due to the COVID Pandemic and the effects it had on GVI and its leases.  Moreover, to increase collections the Division assigned the task of collections to one employee, who is responsible for establishing payment plans and other methods for driving collections. In order to continue to improve and enhance collections.</a:t>
            </a:r>
          </a:p>
          <a:p>
            <a:pPr marR="0" lvl="0" algn="just">
              <a:lnSpc>
                <a:spcPct val="107000"/>
              </a:lnSpc>
              <a:spcBef>
                <a:spcPts val="0"/>
              </a:spcBef>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Future Goals &amp; Objectives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Going forward, the following represents the Departments primary goals and objectives for the remainder of FY 2023,  FY 2024, and FY 2025:  </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Restructuring the Fiscal and Administration Unit</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Establishment of a Revenue Collection Unit in the Department </a:t>
            </a:r>
            <a:endParaRPr lang="en-US" sz="1600" b="1" strike="sngStrike" dirty="0">
              <a:latin typeface="Calibri" panose="020F0502020204030204" pitchFamily="34" charset="0"/>
              <a:ea typeface="Calibri" panose="020F0502020204030204" pitchFamily="34" charset="0"/>
              <a:cs typeface="Times New Roman" panose="02020603050405020304" pitchFamily="18" charset="0"/>
            </a:endParaRP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Training on new software MRI to Manage GVI leases</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Funding to address trainings and upgrades</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Implement service/maintenance fees where necessary</a:t>
            </a:r>
          </a:p>
          <a:p>
            <a:pPr marL="342900" lvl="1" indent="-342900" algn="just">
              <a:lnSpc>
                <a:spcPct val="107000"/>
              </a:lnSpc>
              <a:spcAft>
                <a:spcPts val="800"/>
              </a:spcAft>
              <a:buFont typeface="Wingdings" panose="05000000000000000000" pitchFamily="2" charset="2"/>
              <a:buChar char="q"/>
            </a:pPr>
            <a:endParaRPr lang="en-US" sz="1400" b="1" dirty="0">
              <a:latin typeface="Calibri" panose="020F0502020204030204" pitchFamily="34" charset="0"/>
              <a:ea typeface="Calibri" panose="020F0502020204030204" pitchFamily="34" charset="0"/>
              <a:cs typeface="Times New Roman" panose="02020603050405020304" pitchFamily="18" charset="0"/>
            </a:endParaRPr>
          </a:p>
          <a:p>
            <a:pPr marL="342900" lvl="1" indent="-342900" algn="just">
              <a:lnSpc>
                <a:spcPct val="107000"/>
              </a:lnSpc>
              <a:spcAft>
                <a:spcPts val="800"/>
              </a:spcAft>
              <a:buFont typeface="Wingdings" panose="05000000000000000000" pitchFamily="2" charset="2"/>
              <a:buChar char="q"/>
            </a:pP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6238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33997-5D2C-4DB6-8AE7-A4C60D59579D}"/>
              </a:ext>
            </a:extLst>
          </p:cNvPr>
          <p:cNvSpPr>
            <a:spLocks noGrp="1"/>
          </p:cNvSpPr>
          <p:nvPr>
            <p:ph type="ctrTitle"/>
          </p:nvPr>
        </p:nvSpPr>
        <p:spPr>
          <a:xfrm>
            <a:off x="719170" y="4374036"/>
            <a:ext cx="5311516" cy="1327031"/>
          </a:xfrm>
        </p:spPr>
        <p:txBody>
          <a:bodyPr anchor="b">
            <a:normAutofit/>
          </a:bodyPr>
          <a:lstStyle/>
          <a:p>
            <a:r>
              <a:rPr lang="en-US" dirty="0"/>
              <a:t>	</a:t>
            </a:r>
          </a:p>
        </p:txBody>
      </p:sp>
      <p:pic>
        <p:nvPicPr>
          <p:cNvPr id="3" name="Picture 2" descr="40,310 Thank You Illustrations &amp; Clip Art - iStock | Thank ...">
            <a:extLst>
              <a:ext uri="{FF2B5EF4-FFF2-40B4-BE49-F238E27FC236}">
                <a16:creationId xmlns:a16="http://schemas.microsoft.com/office/drawing/2014/main" id="{954DC160-5D25-E132-923C-1CCE27124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570062" y="2271860"/>
            <a:ext cx="5130251" cy="4360714"/>
          </a:xfrm>
          <a:prstGeom prst="rect">
            <a:avLst/>
          </a:prstGeom>
          <a:noFill/>
          <a:ln>
            <a:noFill/>
          </a:ln>
        </p:spPr>
      </p:pic>
      <p:pic>
        <p:nvPicPr>
          <p:cNvPr id="4" name="DPPLogoRed2Lettering.ai" descr="DPPLogoRed2Lettering.ai">
            <a:extLst>
              <a:ext uri="{FF2B5EF4-FFF2-40B4-BE49-F238E27FC236}">
                <a16:creationId xmlns:a16="http://schemas.microsoft.com/office/drawing/2014/main" id="{D9CA9C27-7E63-59D6-0A2B-1FC9458F72A1}"/>
              </a:ext>
            </a:extLst>
          </p:cNvPr>
          <p:cNvPicPr>
            <a:picLocks noChangeAspect="1"/>
          </p:cNvPicPr>
          <p:nvPr/>
        </p:nvPicPr>
        <p:blipFill>
          <a:blip r:embed="rId3"/>
          <a:stretch>
            <a:fillRect/>
          </a:stretch>
        </p:blipFill>
        <p:spPr>
          <a:xfrm>
            <a:off x="0" y="4839855"/>
            <a:ext cx="5421745" cy="2253672"/>
          </a:xfrm>
          <a:prstGeom prst="rect">
            <a:avLst/>
          </a:prstGeom>
          <a:ln w="12700">
            <a:miter lim="400000"/>
          </a:ln>
        </p:spPr>
      </p:pic>
    </p:spTree>
    <p:extLst>
      <p:ext uri="{BB962C8B-B14F-4D97-AF65-F5344CB8AC3E}">
        <p14:creationId xmlns:p14="http://schemas.microsoft.com/office/powerpoint/2010/main" val="989929351"/>
      </p:ext>
    </p:extLst>
  </p:cSld>
  <p:clrMapOvr>
    <a:masterClrMapping/>
  </p:clrMapOvr>
</p:sld>
</file>

<file path=ppt/theme/theme1.xml><?xml version="1.0" encoding="utf-8"?>
<a:theme xmlns:a="http://schemas.openxmlformats.org/drawingml/2006/main" name="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89027928_Hexagon presentation dark_AAS_v4" id="{00715B48-F6B0-4FD0-BA2D-34714F23D55A}" vid="{445656DE-313E-4A78-B834-A775A8573B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29abbc8d-5c4a-47e4-b4a6-30e08283ccb1" xsi:nil="true"/>
    <_ip_UnifiedCompliancePolicyUIAction xmlns="http://schemas.microsoft.com/sharepoint/v3" xsi:nil="true"/>
    <_ip_UnifiedCompliancePolicyProperties xmlns="http://schemas.microsoft.com/sharepoint/v3" xsi:nil="true"/>
    <TaxCatchAll xmlns="df98074c-a3ed-4045-be3e-dccf56164418" xsi:nil="true"/>
    <lcf76f155ced4ddcb4097134ff3c332f xmlns="29abbc8d-5c4a-47e4-b4a6-30e08283ccb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37AA5D61691D4393D5420DCCB11C83" ma:contentTypeVersion="19" ma:contentTypeDescription="Create a new document." ma:contentTypeScope="" ma:versionID="28001c564d707570a534c85849f90ced">
  <xsd:schema xmlns:xsd="http://www.w3.org/2001/XMLSchema" xmlns:xs="http://www.w3.org/2001/XMLSchema" xmlns:p="http://schemas.microsoft.com/office/2006/metadata/properties" xmlns:ns1="http://schemas.microsoft.com/sharepoint/v3" xmlns:ns2="29abbc8d-5c4a-47e4-b4a6-30e08283ccb1" xmlns:ns3="df98074c-a3ed-4045-be3e-dccf56164418" targetNamespace="http://schemas.microsoft.com/office/2006/metadata/properties" ma:root="true" ma:fieldsID="fb80b1d83786887d7e9d868eaf718cc8" ns1:_="" ns2:_="" ns3:_="">
    <xsd:import namespace="http://schemas.microsoft.com/sharepoint/v3"/>
    <xsd:import namespace="29abbc8d-5c4a-47e4-b4a6-30e08283ccb1"/>
    <xsd:import namespace="df98074c-a3ed-4045-be3e-dccf5616441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abbc8d-5c4a-47e4-b4a6-30e08283cc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98074c-a3ed-4045-be3e-dccf5616441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4e63d99-5c50-432d-99f2-c338a657d8d1}" ma:internalName="TaxCatchAll" ma:showField="CatchAllData" ma:web="df98074c-a3ed-4045-be3e-dccf561644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40343A-75DB-4E03-95EA-4A75BA0D7FF2}">
  <ds:schemaRefs>
    <ds:schemaRef ds:uri="http://purl.org/dc/terms/"/>
    <ds:schemaRef ds:uri="http://schemas.openxmlformats.org/package/2006/metadata/core-properties"/>
    <ds:schemaRef ds:uri="http://purl.org/dc/dcmitype/"/>
    <ds:schemaRef ds:uri="d6c3fbef-bcec-43d5-9f58-77cbd290bcc0"/>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AB759597-1FA4-4F46-9BA8-01240C56026E}">
  <ds:schemaRefs>
    <ds:schemaRef ds:uri="http://schemas.microsoft.com/sharepoint/v3/contenttype/forms"/>
  </ds:schemaRefs>
</ds:datastoreItem>
</file>

<file path=customXml/itemProps3.xml><?xml version="1.0" encoding="utf-8"?>
<ds:datastoreItem xmlns:ds="http://schemas.openxmlformats.org/officeDocument/2006/customXml" ds:itemID="{3CBC5CBE-4D2D-48FD-8416-2A86F586C1EE}"/>
</file>

<file path=docProps/app.xml><?xml version="1.0" encoding="utf-8"?>
<Properties xmlns="http://schemas.openxmlformats.org/officeDocument/2006/extended-properties" xmlns:vt="http://schemas.openxmlformats.org/officeDocument/2006/docPropsVTypes">
  <Template>Hexagon presentation dark</Template>
  <TotalTime>1682</TotalTime>
  <Words>799</Words>
  <Application>Microsoft Office PowerPoint</Application>
  <PresentationFormat>Widescreen</PresentationFormat>
  <Paragraphs>259</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Arial Black</vt:lpstr>
      <vt:lpstr>Calibri</vt:lpstr>
      <vt:lpstr>Gill Sans SemiBold</vt:lpstr>
      <vt:lpstr>Times New Roman</vt:lpstr>
      <vt:lpstr>Wingdings</vt:lpstr>
      <vt:lpstr>Office Theme</vt:lpstr>
      <vt:lpstr>PowerPoint Presentation</vt:lpstr>
      <vt:lpstr>PowerPoint Presentation</vt:lpstr>
      <vt:lpstr>PERFORMANCE OUTLINE:</vt:lpstr>
      <vt:lpstr>PowerPoint Presentation</vt:lpstr>
      <vt:lpstr>    BUSINESS &amp; COMMERCIAL COLLECTIONS</vt:lpstr>
      <vt:lpstr>DPP – Business &amp; Commercial Revolving Fund</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Crystel M. Benjamin</dc:creator>
  <cp:lastModifiedBy>Lisa Alejandro</cp:lastModifiedBy>
  <cp:revision>26</cp:revision>
  <dcterms:created xsi:type="dcterms:W3CDTF">2022-03-07T15:45:35Z</dcterms:created>
  <dcterms:modified xsi:type="dcterms:W3CDTF">2023-03-13T17:36:50Z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0x01010056420A5AE3F6D645AE038A4153B0930F</vt:lpwstr>
  </property>
</Properties>
</file>