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7" r:id="rId3"/>
    <p:sldId id="258" r:id="rId4"/>
    <p:sldId id="259" r:id="rId5"/>
    <p:sldId id="260" r:id="rId6"/>
    <p:sldId id="264" r:id="rId7"/>
    <p:sldId id="266" r:id="rId8"/>
    <p:sldId id="265" r:id="rId9"/>
    <p:sldId id="261" r:id="rId10"/>
    <p:sldId id="262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dy Torres" userId="a425151dc15f921c" providerId="LiveId" clId="{668402E8-84AF-4AD4-B2ED-5C6704B61F23}"/>
    <pc:docChg chg="modSld">
      <pc:chgData name="Judy Torres" userId="a425151dc15f921c" providerId="LiveId" clId="{668402E8-84AF-4AD4-B2ED-5C6704B61F23}" dt="2025-07-18T08:12:00.336" v="7" actId="20577"/>
      <pc:docMkLst>
        <pc:docMk/>
      </pc:docMkLst>
      <pc:sldChg chg="modSp mod">
        <pc:chgData name="Judy Torres" userId="a425151dc15f921c" providerId="LiveId" clId="{668402E8-84AF-4AD4-B2ED-5C6704B61F23}" dt="2025-07-18T08:12:00.336" v="7" actId="20577"/>
        <pc:sldMkLst>
          <pc:docMk/>
          <pc:sldMk cId="947167496" sldId="267"/>
        </pc:sldMkLst>
        <pc:spChg chg="mod">
          <ac:chgData name="Judy Torres" userId="a425151dc15f921c" providerId="LiveId" clId="{668402E8-84AF-4AD4-B2ED-5C6704B61F23}" dt="2025-07-18T08:12:00.336" v="7" actId="20577"/>
          <ac:spMkLst>
            <pc:docMk/>
            <pc:sldMk cId="947167496" sldId="267"/>
            <ac:spMk id="3" creationId="{C8DB30C8-AEA5-E79A-A1A5-FB5BCD6AFBDB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41FB6E-A287-410D-9E14-C9C62A36E1AB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2E9B1E1-C904-4D2E-8C24-8D56AAD030A6}">
      <dgm:prSet/>
      <dgm:spPr/>
      <dgm:t>
        <a:bodyPr/>
        <a:lstStyle/>
        <a:p>
          <a:r>
            <a:rPr lang="en-US" b="1"/>
            <a:t>2014</a:t>
          </a:r>
          <a:endParaRPr lang="en-US"/>
        </a:p>
      </dgm:t>
    </dgm:pt>
    <dgm:pt modelId="{6E257672-CCA3-4D3E-B642-0A73412C5055}" type="parTrans" cxnId="{A485F7B5-5B4F-4CD3-ADB3-D001F67DF833}">
      <dgm:prSet/>
      <dgm:spPr/>
      <dgm:t>
        <a:bodyPr/>
        <a:lstStyle/>
        <a:p>
          <a:endParaRPr lang="en-US"/>
        </a:p>
      </dgm:t>
    </dgm:pt>
    <dgm:pt modelId="{00319D46-0356-43DD-AB66-33A1BDE70089}" type="sibTrans" cxnId="{A485F7B5-5B4F-4CD3-ADB3-D001F67DF833}">
      <dgm:prSet/>
      <dgm:spPr/>
      <dgm:t>
        <a:bodyPr/>
        <a:lstStyle/>
        <a:p>
          <a:endParaRPr lang="en-US"/>
        </a:p>
      </dgm:t>
    </dgm:pt>
    <dgm:pt modelId="{FF3B360A-BA20-45E0-81D6-14A650626559}">
      <dgm:prSet/>
      <dgm:spPr/>
      <dgm:t>
        <a:bodyPr/>
        <a:lstStyle/>
        <a:p>
          <a:r>
            <a:rPr lang="en-US"/>
            <a:t>Initial contract awarded to GEC, LLC for over $20 million.</a:t>
          </a:r>
        </a:p>
      </dgm:t>
    </dgm:pt>
    <dgm:pt modelId="{09F76418-A7A0-48B6-B2E7-5F4B9D1297C0}" type="parTrans" cxnId="{E4348630-B6C1-4B9A-A9EC-31C7767A1908}">
      <dgm:prSet/>
      <dgm:spPr/>
      <dgm:t>
        <a:bodyPr/>
        <a:lstStyle/>
        <a:p>
          <a:endParaRPr lang="en-US"/>
        </a:p>
      </dgm:t>
    </dgm:pt>
    <dgm:pt modelId="{F028C5C3-CF7D-47D4-AEBC-C3281B3361C9}" type="sibTrans" cxnId="{E4348630-B6C1-4B9A-A9EC-31C7767A1908}">
      <dgm:prSet/>
      <dgm:spPr/>
      <dgm:t>
        <a:bodyPr/>
        <a:lstStyle/>
        <a:p>
          <a:endParaRPr lang="en-US"/>
        </a:p>
      </dgm:t>
    </dgm:pt>
    <dgm:pt modelId="{77C02860-ECBB-4614-B448-FA938E150992}">
      <dgm:prSet/>
      <dgm:spPr/>
      <dgm:t>
        <a:bodyPr/>
        <a:lstStyle/>
        <a:p>
          <a:r>
            <a:rPr lang="en-US" b="1"/>
            <a:t>2015</a:t>
          </a:r>
          <a:endParaRPr lang="en-US"/>
        </a:p>
      </dgm:t>
    </dgm:pt>
    <dgm:pt modelId="{FB6B0C27-A467-4F51-8EC4-640BBC764DE4}" type="parTrans" cxnId="{C290665C-1BF0-4C00-9FD1-B7F6AD550E66}">
      <dgm:prSet/>
      <dgm:spPr/>
      <dgm:t>
        <a:bodyPr/>
        <a:lstStyle/>
        <a:p>
          <a:endParaRPr lang="en-US"/>
        </a:p>
      </dgm:t>
    </dgm:pt>
    <dgm:pt modelId="{B6CBA8C9-23DD-4BA1-9614-C8714B2ECA76}" type="sibTrans" cxnId="{C290665C-1BF0-4C00-9FD1-B7F6AD550E66}">
      <dgm:prSet/>
      <dgm:spPr/>
      <dgm:t>
        <a:bodyPr/>
        <a:lstStyle/>
        <a:p>
          <a:endParaRPr lang="en-US"/>
        </a:p>
      </dgm:t>
    </dgm:pt>
    <dgm:pt modelId="{C2C94063-E5F9-4818-A6DE-99A6E0280554}">
      <dgm:prSet/>
      <dgm:spPr/>
      <dgm:t>
        <a:bodyPr/>
        <a:lstStyle/>
        <a:p>
          <a:r>
            <a:rPr lang="en-US" dirty="0"/>
            <a:t>Partial demolition completed.</a:t>
          </a:r>
        </a:p>
      </dgm:t>
    </dgm:pt>
    <dgm:pt modelId="{325F6AA8-5A4B-404F-94DE-301DEE4644DA}" type="parTrans" cxnId="{545593A5-08D1-4243-B1A5-F7808B9119C4}">
      <dgm:prSet/>
      <dgm:spPr/>
      <dgm:t>
        <a:bodyPr/>
        <a:lstStyle/>
        <a:p>
          <a:endParaRPr lang="en-US"/>
        </a:p>
      </dgm:t>
    </dgm:pt>
    <dgm:pt modelId="{FAEB080B-FE7F-4696-9289-81D8DF692903}" type="sibTrans" cxnId="{545593A5-08D1-4243-B1A5-F7808B9119C4}">
      <dgm:prSet/>
      <dgm:spPr/>
      <dgm:t>
        <a:bodyPr/>
        <a:lstStyle/>
        <a:p>
          <a:endParaRPr lang="en-US"/>
        </a:p>
      </dgm:t>
    </dgm:pt>
    <dgm:pt modelId="{08486FBF-ED3E-4490-8259-39A4EC501C28}">
      <dgm:prSet/>
      <dgm:spPr/>
      <dgm:t>
        <a:bodyPr/>
        <a:lstStyle/>
        <a:p>
          <a:r>
            <a:rPr lang="en-US" dirty="0"/>
            <a:t>Change Order #1 issued, adding 316 days to the project.</a:t>
          </a:r>
        </a:p>
      </dgm:t>
    </dgm:pt>
    <dgm:pt modelId="{825DF1C8-CD06-4440-98AA-87DCCF8BD295}" type="parTrans" cxnId="{F65CEA3C-9A4A-4D9D-9762-6DE32180A315}">
      <dgm:prSet/>
      <dgm:spPr/>
      <dgm:t>
        <a:bodyPr/>
        <a:lstStyle/>
        <a:p>
          <a:endParaRPr lang="en-US"/>
        </a:p>
      </dgm:t>
    </dgm:pt>
    <dgm:pt modelId="{10D208A0-BC6D-4E51-8A93-B01E6ED41B91}" type="sibTrans" cxnId="{F65CEA3C-9A4A-4D9D-9762-6DE32180A315}">
      <dgm:prSet/>
      <dgm:spPr/>
      <dgm:t>
        <a:bodyPr/>
        <a:lstStyle/>
        <a:p>
          <a:endParaRPr lang="en-US"/>
        </a:p>
      </dgm:t>
    </dgm:pt>
    <dgm:pt modelId="{FFEC070F-754F-44F6-B679-761F64E5B631}">
      <dgm:prSet/>
      <dgm:spPr/>
      <dgm:t>
        <a:bodyPr/>
        <a:lstStyle/>
        <a:p>
          <a:r>
            <a:rPr lang="en-US" b="1" dirty="0"/>
            <a:t>2016–2020</a:t>
          </a:r>
          <a:endParaRPr lang="en-US" dirty="0"/>
        </a:p>
      </dgm:t>
    </dgm:pt>
    <dgm:pt modelId="{E8FB1770-BE82-4265-953B-7A40B7625C45}" type="parTrans" cxnId="{CB27D829-ACA6-4176-BE97-53F0CEF33BD9}">
      <dgm:prSet/>
      <dgm:spPr/>
      <dgm:t>
        <a:bodyPr/>
        <a:lstStyle/>
        <a:p>
          <a:endParaRPr lang="en-US"/>
        </a:p>
      </dgm:t>
    </dgm:pt>
    <dgm:pt modelId="{37674424-8D83-42D3-B46C-3D41017B0A12}" type="sibTrans" cxnId="{CB27D829-ACA6-4176-BE97-53F0CEF33BD9}">
      <dgm:prSet/>
      <dgm:spPr/>
      <dgm:t>
        <a:bodyPr/>
        <a:lstStyle/>
        <a:p>
          <a:endParaRPr lang="en-US"/>
        </a:p>
      </dgm:t>
    </dgm:pt>
    <dgm:pt modelId="{23166A85-A24A-4A81-A2B4-B2640EB67F4F}">
      <dgm:prSet/>
      <dgm:spPr/>
      <dgm:t>
        <a:bodyPr/>
        <a:lstStyle/>
        <a:p>
          <a:r>
            <a:rPr lang="en-US" dirty="0"/>
            <a:t>No field activity during this period.</a:t>
          </a:r>
        </a:p>
      </dgm:t>
    </dgm:pt>
    <dgm:pt modelId="{B2B2A1C1-6707-46D0-A790-620924E74527}" type="parTrans" cxnId="{7E14E481-E56E-4834-86C6-0F68200F1690}">
      <dgm:prSet/>
      <dgm:spPr/>
      <dgm:t>
        <a:bodyPr/>
        <a:lstStyle/>
        <a:p>
          <a:endParaRPr lang="en-US"/>
        </a:p>
      </dgm:t>
    </dgm:pt>
    <dgm:pt modelId="{49020D40-F4AB-4BFE-976B-AB0AB5B4E9C3}" type="sibTrans" cxnId="{7E14E481-E56E-4834-86C6-0F68200F1690}">
      <dgm:prSet/>
      <dgm:spPr/>
      <dgm:t>
        <a:bodyPr/>
        <a:lstStyle/>
        <a:p>
          <a:endParaRPr lang="en-US"/>
        </a:p>
      </dgm:t>
    </dgm:pt>
    <dgm:pt modelId="{1B309F0F-FD74-48A7-BF18-FCD759706F26}">
      <dgm:prSet/>
      <dgm:spPr/>
      <dgm:t>
        <a:bodyPr/>
        <a:lstStyle/>
        <a:p>
          <a:r>
            <a:rPr lang="en-US"/>
            <a:t>Coastal Systems supported planning and backend work.</a:t>
          </a:r>
        </a:p>
      </dgm:t>
    </dgm:pt>
    <dgm:pt modelId="{A4929DF8-E1E8-461B-94C9-11A8912B82C6}" type="parTrans" cxnId="{298B54E4-5CF5-4867-ACEE-74C4202465B3}">
      <dgm:prSet/>
      <dgm:spPr/>
      <dgm:t>
        <a:bodyPr/>
        <a:lstStyle/>
        <a:p>
          <a:endParaRPr lang="en-US"/>
        </a:p>
      </dgm:t>
    </dgm:pt>
    <dgm:pt modelId="{1280DE36-7846-40C6-A690-5BBFBE6D5222}" type="sibTrans" cxnId="{298B54E4-5CF5-4867-ACEE-74C4202465B3}">
      <dgm:prSet/>
      <dgm:spPr/>
      <dgm:t>
        <a:bodyPr/>
        <a:lstStyle/>
        <a:p>
          <a:endParaRPr lang="en-US"/>
        </a:p>
      </dgm:t>
    </dgm:pt>
    <dgm:pt modelId="{BA853AD7-A137-48E7-97FB-A1C470149464}">
      <dgm:prSet/>
      <dgm:spPr/>
      <dgm:t>
        <a:bodyPr/>
        <a:lstStyle/>
        <a:p>
          <a:r>
            <a:rPr lang="en-US" dirty="0"/>
            <a:t>Change Orders #8 (Oct 2019) and #13 (Dec 2020) added a total of 717 days and $2.9 million.</a:t>
          </a:r>
        </a:p>
      </dgm:t>
    </dgm:pt>
    <dgm:pt modelId="{241FB43E-4CD8-4273-97F3-87D4123FEB4D}" type="parTrans" cxnId="{F5F8A0E1-3380-4A49-8E3B-17CE19979E60}">
      <dgm:prSet/>
      <dgm:spPr/>
      <dgm:t>
        <a:bodyPr/>
        <a:lstStyle/>
        <a:p>
          <a:endParaRPr lang="en-US"/>
        </a:p>
      </dgm:t>
    </dgm:pt>
    <dgm:pt modelId="{3266016C-9B61-47FC-8199-BF6991F70A25}" type="sibTrans" cxnId="{F5F8A0E1-3380-4A49-8E3B-17CE19979E60}">
      <dgm:prSet/>
      <dgm:spPr/>
      <dgm:t>
        <a:bodyPr/>
        <a:lstStyle/>
        <a:p>
          <a:endParaRPr lang="en-US"/>
        </a:p>
      </dgm:t>
    </dgm:pt>
    <dgm:pt modelId="{69189BB7-652B-4415-B8F2-C5D3831DA55F}">
      <dgm:prSet/>
      <dgm:spPr/>
      <dgm:t>
        <a:bodyPr/>
        <a:lstStyle/>
        <a:p>
          <a:r>
            <a:rPr lang="en-US" b="1"/>
            <a:t>2023</a:t>
          </a:r>
          <a:endParaRPr lang="en-US"/>
        </a:p>
      </dgm:t>
    </dgm:pt>
    <dgm:pt modelId="{5BBBA9A7-4E4C-4BE2-8275-1ABA6CB95455}" type="parTrans" cxnId="{27821109-14DF-47F5-BA9A-6EDFDB88DC4E}">
      <dgm:prSet/>
      <dgm:spPr/>
      <dgm:t>
        <a:bodyPr/>
        <a:lstStyle/>
        <a:p>
          <a:endParaRPr lang="en-US"/>
        </a:p>
      </dgm:t>
    </dgm:pt>
    <dgm:pt modelId="{A3BA265C-5563-4298-B0EF-7F182E3895FB}" type="sibTrans" cxnId="{27821109-14DF-47F5-BA9A-6EDFDB88DC4E}">
      <dgm:prSet/>
      <dgm:spPr/>
      <dgm:t>
        <a:bodyPr/>
        <a:lstStyle/>
        <a:p>
          <a:endParaRPr lang="en-US"/>
        </a:p>
      </dgm:t>
    </dgm:pt>
    <dgm:pt modelId="{4DF8AF74-3A00-4FBA-B4E3-451D9A30D49B}">
      <dgm:prSet/>
      <dgm:spPr/>
      <dgm:t>
        <a:bodyPr/>
        <a:lstStyle/>
        <a:p>
          <a:r>
            <a:rPr lang="en-US" dirty="0"/>
            <a:t> Multiple 'time only' Change Orders (Nos. #16–#20) added 629 days.</a:t>
          </a:r>
        </a:p>
      </dgm:t>
    </dgm:pt>
    <dgm:pt modelId="{996FCE49-885D-4144-AB61-6129C19210A0}" type="parTrans" cxnId="{8FC5B6B2-C650-4ECB-B321-C88DAA423F66}">
      <dgm:prSet/>
      <dgm:spPr/>
      <dgm:t>
        <a:bodyPr/>
        <a:lstStyle/>
        <a:p>
          <a:endParaRPr lang="en-US"/>
        </a:p>
      </dgm:t>
    </dgm:pt>
    <dgm:pt modelId="{2793FDDD-7B1F-4818-B138-BC8E5D330453}" type="sibTrans" cxnId="{8FC5B6B2-C650-4ECB-B321-C88DAA423F66}">
      <dgm:prSet/>
      <dgm:spPr/>
      <dgm:t>
        <a:bodyPr/>
        <a:lstStyle/>
        <a:p>
          <a:endParaRPr lang="en-US"/>
        </a:p>
      </dgm:t>
    </dgm:pt>
    <dgm:pt modelId="{8A919F62-FD8B-4289-80C1-A4B1AD65B083}">
      <dgm:prSet/>
      <dgm:spPr/>
      <dgm:t>
        <a:bodyPr/>
        <a:lstStyle/>
        <a:p>
          <a:r>
            <a:rPr lang="en-US" dirty="0"/>
            <a:t>No liquidated damages were enforced during this period. (2014 thru 2023)</a:t>
          </a:r>
        </a:p>
      </dgm:t>
    </dgm:pt>
    <dgm:pt modelId="{0B9D5802-5B31-4BFF-B495-EC77520C7E08}" type="parTrans" cxnId="{C5BD0563-7F48-4C54-B9F3-7237939310DD}">
      <dgm:prSet/>
      <dgm:spPr/>
      <dgm:t>
        <a:bodyPr/>
        <a:lstStyle/>
        <a:p>
          <a:endParaRPr lang="en-US"/>
        </a:p>
      </dgm:t>
    </dgm:pt>
    <dgm:pt modelId="{13E74F28-62C8-4EF9-90F6-5FF45587529D}" type="sibTrans" cxnId="{C5BD0563-7F48-4C54-B9F3-7237939310DD}">
      <dgm:prSet/>
      <dgm:spPr/>
      <dgm:t>
        <a:bodyPr/>
        <a:lstStyle/>
        <a:p>
          <a:endParaRPr lang="en-US"/>
        </a:p>
      </dgm:t>
    </dgm:pt>
    <dgm:pt modelId="{4AF58F7F-8E2B-426D-B244-DC2D3BEDB824}">
      <dgm:prSet/>
      <dgm:spPr/>
      <dgm:t>
        <a:bodyPr/>
        <a:lstStyle/>
        <a:p>
          <a:r>
            <a:rPr lang="en-US" b="1"/>
            <a:t>2024–2025</a:t>
          </a:r>
          <a:endParaRPr lang="en-US"/>
        </a:p>
      </dgm:t>
    </dgm:pt>
    <dgm:pt modelId="{8B4D5553-8785-4D28-BBCA-4186F5A47D9C}" type="parTrans" cxnId="{489EE425-1B3B-4560-8C98-117BDCAD2C28}">
      <dgm:prSet/>
      <dgm:spPr/>
      <dgm:t>
        <a:bodyPr/>
        <a:lstStyle/>
        <a:p>
          <a:endParaRPr lang="en-US"/>
        </a:p>
      </dgm:t>
    </dgm:pt>
    <dgm:pt modelId="{EC36025F-D233-4EB1-8A79-37869D06297A}" type="sibTrans" cxnId="{489EE425-1B3B-4560-8C98-117BDCAD2C28}">
      <dgm:prSet/>
      <dgm:spPr/>
      <dgm:t>
        <a:bodyPr/>
        <a:lstStyle/>
        <a:p>
          <a:endParaRPr lang="en-US"/>
        </a:p>
      </dgm:t>
    </dgm:pt>
    <dgm:pt modelId="{539D90CE-938E-42F8-A9A5-F3496C609A97}">
      <dgm:prSet/>
      <dgm:spPr/>
      <dgm:t>
        <a:bodyPr/>
        <a:lstStyle/>
        <a:p>
          <a:r>
            <a:rPr lang="en-US" dirty="0"/>
            <a:t> Supplemental Contract No. 2 issued (Sept 2024) for $5.124 million with 288 days added.</a:t>
          </a:r>
        </a:p>
      </dgm:t>
    </dgm:pt>
    <dgm:pt modelId="{306F1DED-8E28-4B27-B2D4-2FDAA969FAE9}" type="parTrans" cxnId="{DAE12F99-4CCF-42DA-93A7-EB41B78FB147}">
      <dgm:prSet/>
      <dgm:spPr/>
      <dgm:t>
        <a:bodyPr/>
        <a:lstStyle/>
        <a:p>
          <a:endParaRPr lang="en-US"/>
        </a:p>
      </dgm:t>
    </dgm:pt>
    <dgm:pt modelId="{E37BB083-317B-48BF-8751-F7D11618580D}" type="sibTrans" cxnId="{DAE12F99-4CCF-42DA-93A7-EB41B78FB147}">
      <dgm:prSet/>
      <dgm:spPr/>
      <dgm:t>
        <a:bodyPr/>
        <a:lstStyle/>
        <a:p>
          <a:endParaRPr lang="en-US"/>
        </a:p>
      </dgm:t>
    </dgm:pt>
    <dgm:pt modelId="{029C2640-5736-459E-9ACD-0183E62503BC}">
      <dgm:prSet/>
      <dgm:spPr/>
      <dgm:t>
        <a:bodyPr/>
        <a:lstStyle/>
        <a:p>
          <a:r>
            <a:rPr lang="en-US" dirty="0"/>
            <a:t>Target completion date: June 28, 2025.</a:t>
          </a:r>
        </a:p>
      </dgm:t>
    </dgm:pt>
    <dgm:pt modelId="{94EAE549-B538-4520-BD36-43E0D9B8B7FE}" type="parTrans" cxnId="{7CBBA215-66B4-4608-AA24-666A3EE7F5E5}">
      <dgm:prSet/>
      <dgm:spPr/>
      <dgm:t>
        <a:bodyPr/>
        <a:lstStyle/>
        <a:p>
          <a:endParaRPr lang="en-US"/>
        </a:p>
      </dgm:t>
    </dgm:pt>
    <dgm:pt modelId="{8F5D8CEC-90A7-471C-A5A4-D0819AA41E75}" type="sibTrans" cxnId="{7CBBA215-66B4-4608-AA24-666A3EE7F5E5}">
      <dgm:prSet/>
      <dgm:spPr/>
      <dgm:t>
        <a:bodyPr/>
        <a:lstStyle/>
        <a:p>
          <a:endParaRPr lang="en-US"/>
        </a:p>
      </dgm:t>
    </dgm:pt>
    <dgm:pt modelId="{EC6EA27B-DFB4-4EDE-915E-8424C810A6E2}">
      <dgm:prSet/>
      <dgm:spPr/>
      <dgm:t>
        <a:bodyPr/>
        <a:lstStyle/>
        <a:p>
          <a:r>
            <a:rPr lang="en-US" b="1"/>
            <a:t>May 2025</a:t>
          </a:r>
          <a:endParaRPr lang="en-US"/>
        </a:p>
      </dgm:t>
    </dgm:pt>
    <dgm:pt modelId="{21D4845C-8C95-4B57-BA4C-AB698B76853F}" type="parTrans" cxnId="{CBCA6407-6FC7-4BBE-B7B0-4B33D5442ED2}">
      <dgm:prSet/>
      <dgm:spPr/>
      <dgm:t>
        <a:bodyPr/>
        <a:lstStyle/>
        <a:p>
          <a:endParaRPr lang="en-US"/>
        </a:p>
      </dgm:t>
    </dgm:pt>
    <dgm:pt modelId="{31173151-81AC-4B73-9281-6ED37C1F360A}" type="sibTrans" cxnId="{CBCA6407-6FC7-4BBE-B7B0-4B33D5442ED2}">
      <dgm:prSet/>
      <dgm:spPr/>
      <dgm:t>
        <a:bodyPr/>
        <a:lstStyle/>
        <a:p>
          <a:endParaRPr lang="en-US"/>
        </a:p>
      </dgm:t>
    </dgm:pt>
    <dgm:pt modelId="{210AF6ED-F4B6-4387-A7AE-EC61D69195FF}">
      <dgm:prSet/>
      <dgm:spPr/>
      <dgm:t>
        <a:bodyPr/>
        <a:lstStyle/>
        <a:p>
          <a:r>
            <a:rPr lang="en-US" dirty="0"/>
            <a:t>60.2% of the project reportedly complete.</a:t>
          </a:r>
        </a:p>
      </dgm:t>
    </dgm:pt>
    <dgm:pt modelId="{0F8A2446-6DD6-4D3F-BB67-0D5B412ED2DA}" type="parTrans" cxnId="{734A1318-C7D8-4DD9-9DB3-AE11E6BB9520}">
      <dgm:prSet/>
      <dgm:spPr/>
      <dgm:t>
        <a:bodyPr/>
        <a:lstStyle/>
        <a:p>
          <a:endParaRPr lang="en-US"/>
        </a:p>
      </dgm:t>
    </dgm:pt>
    <dgm:pt modelId="{4E6B1D8A-82EE-467A-AE5F-2D34010E65EA}" type="sibTrans" cxnId="{734A1318-C7D8-4DD9-9DB3-AE11E6BB9520}">
      <dgm:prSet/>
      <dgm:spPr/>
      <dgm:t>
        <a:bodyPr/>
        <a:lstStyle/>
        <a:p>
          <a:endParaRPr lang="en-US"/>
        </a:p>
      </dgm:t>
    </dgm:pt>
    <dgm:pt modelId="{402CC73E-3E38-4FB2-B518-28ACD21E371C}">
      <dgm:prSet/>
      <dgm:spPr/>
      <dgm:t>
        <a:bodyPr/>
        <a:lstStyle/>
        <a:p>
          <a:r>
            <a:rPr lang="en-US" dirty="0"/>
            <a:t>Several key components (elevator, restrooms, site prep) remain unfinished.</a:t>
          </a:r>
        </a:p>
      </dgm:t>
    </dgm:pt>
    <dgm:pt modelId="{42ABC6BE-A299-4C23-A7E2-151FA4D492B6}" type="parTrans" cxnId="{758B7007-739F-4EBE-A81D-ACA1D38BAC5E}">
      <dgm:prSet/>
      <dgm:spPr/>
      <dgm:t>
        <a:bodyPr/>
        <a:lstStyle/>
        <a:p>
          <a:endParaRPr lang="en-US"/>
        </a:p>
      </dgm:t>
    </dgm:pt>
    <dgm:pt modelId="{FFD444F2-44D0-4417-997B-9C71C9B355FB}" type="sibTrans" cxnId="{758B7007-739F-4EBE-A81D-ACA1D38BAC5E}">
      <dgm:prSet/>
      <dgm:spPr/>
      <dgm:t>
        <a:bodyPr/>
        <a:lstStyle/>
        <a:p>
          <a:endParaRPr lang="en-US"/>
        </a:p>
      </dgm:t>
    </dgm:pt>
    <dgm:pt modelId="{A72D8D20-671F-4228-8E11-B923FC11B0BE}">
      <dgm:prSet/>
      <dgm:spPr/>
      <dgm:t>
        <a:bodyPr/>
        <a:lstStyle/>
        <a:p>
          <a:r>
            <a:rPr lang="en-US" dirty="0"/>
            <a:t>78% of project funds have already been paid.</a:t>
          </a:r>
        </a:p>
      </dgm:t>
    </dgm:pt>
    <dgm:pt modelId="{31C4DEEE-1005-4C22-8C0F-02DB61A69D27}" type="parTrans" cxnId="{293875F9-94F5-4219-A0CD-C74D1EFEB618}">
      <dgm:prSet/>
      <dgm:spPr/>
      <dgm:t>
        <a:bodyPr/>
        <a:lstStyle/>
        <a:p>
          <a:endParaRPr lang="en-US"/>
        </a:p>
      </dgm:t>
    </dgm:pt>
    <dgm:pt modelId="{D79FB807-CE22-4D7A-A243-A38BA82822E1}" type="sibTrans" cxnId="{293875F9-94F5-4219-A0CD-C74D1EFEB618}">
      <dgm:prSet/>
      <dgm:spPr/>
      <dgm:t>
        <a:bodyPr/>
        <a:lstStyle/>
        <a:p>
          <a:endParaRPr lang="en-US"/>
        </a:p>
      </dgm:t>
    </dgm:pt>
    <dgm:pt modelId="{7E729CAF-F88E-414F-B1CD-7C0DD8E36AE3}" type="pres">
      <dgm:prSet presAssocID="{4841FB6E-A287-410D-9E14-C9C62A36E1AB}" presName="Name0" presStyleCnt="0">
        <dgm:presLayoutVars>
          <dgm:dir/>
          <dgm:animLvl val="lvl"/>
          <dgm:resizeHandles val="exact"/>
        </dgm:presLayoutVars>
      </dgm:prSet>
      <dgm:spPr/>
    </dgm:pt>
    <dgm:pt modelId="{2FB0B4C9-A876-484E-B18E-E629456431EF}" type="pres">
      <dgm:prSet presAssocID="{A2E9B1E1-C904-4D2E-8C24-8D56AAD030A6}" presName="composite" presStyleCnt="0"/>
      <dgm:spPr/>
    </dgm:pt>
    <dgm:pt modelId="{220B1926-1EF4-47AC-97A6-824B9C796EE2}" type="pres">
      <dgm:prSet presAssocID="{A2E9B1E1-C904-4D2E-8C24-8D56AAD030A6}" presName="parTx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922AEE12-BEBB-453D-820C-6A912AFF62A2}" type="pres">
      <dgm:prSet presAssocID="{A2E9B1E1-C904-4D2E-8C24-8D56AAD030A6}" presName="desTx" presStyleLbl="revTx" presStyleIdx="0" presStyleCnt="6">
        <dgm:presLayoutVars>
          <dgm:bulletEnabled val="1"/>
        </dgm:presLayoutVars>
      </dgm:prSet>
      <dgm:spPr/>
    </dgm:pt>
    <dgm:pt modelId="{C369BE3A-9C95-4992-A40C-7CC58E11596B}" type="pres">
      <dgm:prSet presAssocID="{00319D46-0356-43DD-AB66-33A1BDE70089}" presName="space" presStyleCnt="0"/>
      <dgm:spPr/>
    </dgm:pt>
    <dgm:pt modelId="{54366D56-73E1-4A85-88AE-255479198A48}" type="pres">
      <dgm:prSet presAssocID="{77C02860-ECBB-4614-B448-FA938E150992}" presName="composite" presStyleCnt="0"/>
      <dgm:spPr/>
    </dgm:pt>
    <dgm:pt modelId="{CB3D26DB-6088-4E44-BE50-471CD3E80F3A}" type="pres">
      <dgm:prSet presAssocID="{77C02860-ECBB-4614-B448-FA938E150992}" presName="parTx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B5F96344-CBD5-4690-B691-C99E355A7251}" type="pres">
      <dgm:prSet presAssocID="{77C02860-ECBB-4614-B448-FA938E150992}" presName="desTx" presStyleLbl="revTx" presStyleIdx="1" presStyleCnt="6">
        <dgm:presLayoutVars>
          <dgm:bulletEnabled val="1"/>
        </dgm:presLayoutVars>
      </dgm:prSet>
      <dgm:spPr/>
    </dgm:pt>
    <dgm:pt modelId="{1AC03AF5-FB3C-43A8-A8CE-032FE454E2D8}" type="pres">
      <dgm:prSet presAssocID="{B6CBA8C9-23DD-4BA1-9614-C8714B2ECA76}" presName="space" presStyleCnt="0"/>
      <dgm:spPr/>
    </dgm:pt>
    <dgm:pt modelId="{3AD70836-663B-4FED-9552-79DC220DFAD5}" type="pres">
      <dgm:prSet presAssocID="{FFEC070F-754F-44F6-B679-761F64E5B631}" presName="composite" presStyleCnt="0"/>
      <dgm:spPr/>
    </dgm:pt>
    <dgm:pt modelId="{7CA448BF-CEF3-4C0E-A06C-DE1FC65B01BF}" type="pres">
      <dgm:prSet presAssocID="{FFEC070F-754F-44F6-B679-761F64E5B631}" presName="parTx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41951CB2-F74B-42F7-A060-F1772C80BE18}" type="pres">
      <dgm:prSet presAssocID="{FFEC070F-754F-44F6-B679-761F64E5B631}" presName="desTx" presStyleLbl="revTx" presStyleIdx="2" presStyleCnt="6">
        <dgm:presLayoutVars>
          <dgm:bulletEnabled val="1"/>
        </dgm:presLayoutVars>
      </dgm:prSet>
      <dgm:spPr/>
    </dgm:pt>
    <dgm:pt modelId="{8D122166-0114-44F8-8145-FEB7708EB65B}" type="pres">
      <dgm:prSet presAssocID="{37674424-8D83-42D3-B46C-3D41017B0A12}" presName="space" presStyleCnt="0"/>
      <dgm:spPr/>
    </dgm:pt>
    <dgm:pt modelId="{5BDF0A0B-FC46-4BA9-AA69-E5097FE3B076}" type="pres">
      <dgm:prSet presAssocID="{69189BB7-652B-4415-B8F2-C5D3831DA55F}" presName="composite" presStyleCnt="0"/>
      <dgm:spPr/>
    </dgm:pt>
    <dgm:pt modelId="{1117D9A2-0D1F-4541-B17E-9F9ADD1A98A9}" type="pres">
      <dgm:prSet presAssocID="{69189BB7-652B-4415-B8F2-C5D3831DA55F}" presName="parTx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47A28E23-C0D5-4640-A445-3EAA3C8B6999}" type="pres">
      <dgm:prSet presAssocID="{69189BB7-652B-4415-B8F2-C5D3831DA55F}" presName="desTx" presStyleLbl="revTx" presStyleIdx="3" presStyleCnt="6">
        <dgm:presLayoutVars>
          <dgm:bulletEnabled val="1"/>
        </dgm:presLayoutVars>
      </dgm:prSet>
      <dgm:spPr/>
    </dgm:pt>
    <dgm:pt modelId="{8DF52F98-945F-47B4-93F9-C7D21E3F1019}" type="pres">
      <dgm:prSet presAssocID="{A3BA265C-5563-4298-B0EF-7F182E3895FB}" presName="space" presStyleCnt="0"/>
      <dgm:spPr/>
    </dgm:pt>
    <dgm:pt modelId="{D98DC262-145A-407B-84F8-2BF97FCFE0B9}" type="pres">
      <dgm:prSet presAssocID="{4AF58F7F-8E2B-426D-B244-DC2D3BEDB824}" presName="composite" presStyleCnt="0"/>
      <dgm:spPr/>
    </dgm:pt>
    <dgm:pt modelId="{0F62E193-D008-4888-A706-10D6106A3DA2}" type="pres">
      <dgm:prSet presAssocID="{4AF58F7F-8E2B-426D-B244-DC2D3BEDB824}" presName="parTx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AB7D2783-DBBD-4A93-9556-5A28BCF27DF5}" type="pres">
      <dgm:prSet presAssocID="{4AF58F7F-8E2B-426D-B244-DC2D3BEDB824}" presName="desTx" presStyleLbl="revTx" presStyleIdx="4" presStyleCnt="6">
        <dgm:presLayoutVars>
          <dgm:bulletEnabled val="1"/>
        </dgm:presLayoutVars>
      </dgm:prSet>
      <dgm:spPr/>
    </dgm:pt>
    <dgm:pt modelId="{1A8217EA-81FB-49E2-9721-B644967311D4}" type="pres">
      <dgm:prSet presAssocID="{EC36025F-D233-4EB1-8A79-37869D06297A}" presName="space" presStyleCnt="0"/>
      <dgm:spPr/>
    </dgm:pt>
    <dgm:pt modelId="{B7EA4FAF-7D74-4057-ADC8-58A0BB6BD4C7}" type="pres">
      <dgm:prSet presAssocID="{EC6EA27B-DFB4-4EDE-915E-8424C810A6E2}" presName="composite" presStyleCnt="0"/>
      <dgm:spPr/>
    </dgm:pt>
    <dgm:pt modelId="{D185ACC3-15A9-42C4-85C3-1B3BC6FABC7D}" type="pres">
      <dgm:prSet presAssocID="{EC6EA27B-DFB4-4EDE-915E-8424C810A6E2}" presName="parTx" presStyleLbl="node1" presStyleIdx="5" presStyleCnt="6">
        <dgm:presLayoutVars>
          <dgm:chMax val="0"/>
          <dgm:chPref val="0"/>
          <dgm:bulletEnabled val="1"/>
        </dgm:presLayoutVars>
      </dgm:prSet>
      <dgm:spPr/>
    </dgm:pt>
    <dgm:pt modelId="{DFC2EFD9-5A27-4104-82AE-409409BC0060}" type="pres">
      <dgm:prSet presAssocID="{EC6EA27B-DFB4-4EDE-915E-8424C810A6E2}" presName="desTx" presStyleLbl="revTx" presStyleIdx="5" presStyleCnt="6">
        <dgm:presLayoutVars>
          <dgm:bulletEnabled val="1"/>
        </dgm:presLayoutVars>
      </dgm:prSet>
      <dgm:spPr/>
    </dgm:pt>
  </dgm:ptLst>
  <dgm:cxnLst>
    <dgm:cxn modelId="{CBCA6407-6FC7-4BBE-B7B0-4B33D5442ED2}" srcId="{4841FB6E-A287-410D-9E14-C9C62A36E1AB}" destId="{EC6EA27B-DFB4-4EDE-915E-8424C810A6E2}" srcOrd="5" destOrd="0" parTransId="{21D4845C-8C95-4B57-BA4C-AB698B76853F}" sibTransId="{31173151-81AC-4B73-9281-6ED37C1F360A}"/>
    <dgm:cxn modelId="{758B7007-739F-4EBE-A81D-ACA1D38BAC5E}" srcId="{EC6EA27B-DFB4-4EDE-915E-8424C810A6E2}" destId="{402CC73E-3E38-4FB2-B518-28ACD21E371C}" srcOrd="1" destOrd="0" parTransId="{42ABC6BE-A299-4C23-A7E2-151FA4D492B6}" sibTransId="{FFD444F2-44D0-4417-997B-9C71C9B355FB}"/>
    <dgm:cxn modelId="{2D892008-25B8-4227-88F1-D54CAAD30268}" type="presOf" srcId="{C2C94063-E5F9-4818-A6DE-99A6E0280554}" destId="{B5F96344-CBD5-4690-B691-C99E355A7251}" srcOrd="0" destOrd="0" presId="urn:microsoft.com/office/officeart/2005/8/layout/chevron1"/>
    <dgm:cxn modelId="{27821109-14DF-47F5-BA9A-6EDFDB88DC4E}" srcId="{4841FB6E-A287-410D-9E14-C9C62A36E1AB}" destId="{69189BB7-652B-4415-B8F2-C5D3831DA55F}" srcOrd="3" destOrd="0" parTransId="{5BBBA9A7-4E4C-4BE2-8275-1ABA6CB95455}" sibTransId="{A3BA265C-5563-4298-B0EF-7F182E3895FB}"/>
    <dgm:cxn modelId="{7CBBA215-66B4-4608-AA24-666A3EE7F5E5}" srcId="{4AF58F7F-8E2B-426D-B244-DC2D3BEDB824}" destId="{029C2640-5736-459E-9ACD-0183E62503BC}" srcOrd="1" destOrd="0" parTransId="{94EAE549-B538-4520-BD36-43E0D9B8B7FE}" sibTransId="{8F5D8CEC-90A7-471C-A5A4-D0819AA41E75}"/>
    <dgm:cxn modelId="{734A1318-C7D8-4DD9-9DB3-AE11E6BB9520}" srcId="{EC6EA27B-DFB4-4EDE-915E-8424C810A6E2}" destId="{210AF6ED-F4B6-4387-A7AE-EC61D69195FF}" srcOrd="0" destOrd="0" parTransId="{0F8A2446-6DD6-4D3F-BB67-0D5B412ED2DA}" sibTransId="{4E6B1D8A-82EE-467A-AE5F-2D34010E65EA}"/>
    <dgm:cxn modelId="{4DF4151A-30B1-489E-A880-D54D9C0DBE4A}" type="presOf" srcId="{23166A85-A24A-4A81-A2B4-B2640EB67F4F}" destId="{41951CB2-F74B-42F7-A060-F1772C80BE18}" srcOrd="0" destOrd="0" presId="urn:microsoft.com/office/officeart/2005/8/layout/chevron1"/>
    <dgm:cxn modelId="{507CDC21-8988-4E0B-838B-ADDDBEDC2EBB}" type="presOf" srcId="{210AF6ED-F4B6-4387-A7AE-EC61D69195FF}" destId="{DFC2EFD9-5A27-4104-82AE-409409BC0060}" srcOrd="0" destOrd="0" presId="urn:microsoft.com/office/officeart/2005/8/layout/chevron1"/>
    <dgm:cxn modelId="{1D4B3E25-E133-4B3E-823F-D3F1A47F7A54}" type="presOf" srcId="{4AF58F7F-8E2B-426D-B244-DC2D3BEDB824}" destId="{0F62E193-D008-4888-A706-10D6106A3DA2}" srcOrd="0" destOrd="0" presId="urn:microsoft.com/office/officeart/2005/8/layout/chevron1"/>
    <dgm:cxn modelId="{489EE425-1B3B-4560-8C98-117BDCAD2C28}" srcId="{4841FB6E-A287-410D-9E14-C9C62A36E1AB}" destId="{4AF58F7F-8E2B-426D-B244-DC2D3BEDB824}" srcOrd="4" destOrd="0" parTransId="{8B4D5553-8785-4D28-BBCA-4186F5A47D9C}" sibTransId="{EC36025F-D233-4EB1-8A79-37869D06297A}"/>
    <dgm:cxn modelId="{CB27D829-ACA6-4176-BE97-53F0CEF33BD9}" srcId="{4841FB6E-A287-410D-9E14-C9C62A36E1AB}" destId="{FFEC070F-754F-44F6-B679-761F64E5B631}" srcOrd="2" destOrd="0" parTransId="{E8FB1770-BE82-4265-953B-7A40B7625C45}" sibTransId="{37674424-8D83-42D3-B46C-3D41017B0A12}"/>
    <dgm:cxn modelId="{E4348630-B6C1-4B9A-A9EC-31C7767A1908}" srcId="{A2E9B1E1-C904-4D2E-8C24-8D56AAD030A6}" destId="{FF3B360A-BA20-45E0-81D6-14A650626559}" srcOrd="0" destOrd="0" parTransId="{09F76418-A7A0-48B6-B2E7-5F4B9D1297C0}" sibTransId="{F028C5C3-CF7D-47D4-AEBC-C3281B3361C9}"/>
    <dgm:cxn modelId="{46F7E035-7EFB-49D1-9F98-7E2DB8901A0D}" type="presOf" srcId="{029C2640-5736-459E-9ACD-0183E62503BC}" destId="{AB7D2783-DBBD-4A93-9556-5A28BCF27DF5}" srcOrd="0" destOrd="1" presId="urn:microsoft.com/office/officeart/2005/8/layout/chevron1"/>
    <dgm:cxn modelId="{56888D39-07A0-4203-A629-D753645EED6C}" type="presOf" srcId="{8A919F62-FD8B-4289-80C1-A4B1AD65B083}" destId="{47A28E23-C0D5-4640-A445-3EAA3C8B6999}" srcOrd="0" destOrd="1" presId="urn:microsoft.com/office/officeart/2005/8/layout/chevron1"/>
    <dgm:cxn modelId="{F65CEA3C-9A4A-4D9D-9762-6DE32180A315}" srcId="{77C02860-ECBB-4614-B448-FA938E150992}" destId="{08486FBF-ED3E-4490-8259-39A4EC501C28}" srcOrd="1" destOrd="0" parTransId="{825DF1C8-CD06-4440-98AA-87DCCF8BD295}" sibTransId="{10D208A0-BC6D-4E51-8A93-B01E6ED41B91}"/>
    <dgm:cxn modelId="{C290665C-1BF0-4C00-9FD1-B7F6AD550E66}" srcId="{4841FB6E-A287-410D-9E14-C9C62A36E1AB}" destId="{77C02860-ECBB-4614-B448-FA938E150992}" srcOrd="1" destOrd="0" parTransId="{FB6B0C27-A467-4F51-8EC4-640BBC764DE4}" sibTransId="{B6CBA8C9-23DD-4BA1-9614-C8714B2ECA76}"/>
    <dgm:cxn modelId="{330AC141-0BC3-4071-9C7C-C9AA00B23AB5}" type="presOf" srcId="{4841FB6E-A287-410D-9E14-C9C62A36E1AB}" destId="{7E729CAF-F88E-414F-B1CD-7C0DD8E36AE3}" srcOrd="0" destOrd="0" presId="urn:microsoft.com/office/officeart/2005/8/layout/chevron1"/>
    <dgm:cxn modelId="{C5BD0563-7F48-4C54-B9F3-7237939310DD}" srcId="{69189BB7-652B-4415-B8F2-C5D3831DA55F}" destId="{8A919F62-FD8B-4289-80C1-A4B1AD65B083}" srcOrd="1" destOrd="0" parTransId="{0B9D5802-5B31-4BFF-B495-EC77520C7E08}" sibTransId="{13E74F28-62C8-4EF9-90F6-5FF45587529D}"/>
    <dgm:cxn modelId="{CF00066A-7505-429E-A48F-DFF7BB2A82D3}" type="presOf" srcId="{EC6EA27B-DFB4-4EDE-915E-8424C810A6E2}" destId="{D185ACC3-15A9-42C4-85C3-1B3BC6FABC7D}" srcOrd="0" destOrd="0" presId="urn:microsoft.com/office/officeart/2005/8/layout/chevron1"/>
    <dgm:cxn modelId="{DD074E70-A86A-443C-A35A-482A1A11EA3E}" type="presOf" srcId="{402CC73E-3E38-4FB2-B518-28ACD21E371C}" destId="{DFC2EFD9-5A27-4104-82AE-409409BC0060}" srcOrd="0" destOrd="1" presId="urn:microsoft.com/office/officeart/2005/8/layout/chevron1"/>
    <dgm:cxn modelId="{7E14E481-E56E-4834-86C6-0F68200F1690}" srcId="{FFEC070F-754F-44F6-B679-761F64E5B631}" destId="{23166A85-A24A-4A81-A2B4-B2640EB67F4F}" srcOrd="0" destOrd="0" parTransId="{B2B2A1C1-6707-46D0-A790-620924E74527}" sibTransId="{49020D40-F4AB-4BFE-976B-AB0AB5B4E9C3}"/>
    <dgm:cxn modelId="{7E30708F-6D1F-4839-9339-AFB324D2F031}" type="presOf" srcId="{1B309F0F-FD74-48A7-BF18-FCD759706F26}" destId="{41951CB2-F74B-42F7-A060-F1772C80BE18}" srcOrd="0" destOrd="1" presId="urn:microsoft.com/office/officeart/2005/8/layout/chevron1"/>
    <dgm:cxn modelId="{B6165595-75E5-4345-83D1-D43208A3138F}" type="presOf" srcId="{BA853AD7-A137-48E7-97FB-A1C470149464}" destId="{41951CB2-F74B-42F7-A060-F1772C80BE18}" srcOrd="0" destOrd="2" presId="urn:microsoft.com/office/officeart/2005/8/layout/chevron1"/>
    <dgm:cxn modelId="{DAE12F99-4CCF-42DA-93A7-EB41B78FB147}" srcId="{4AF58F7F-8E2B-426D-B244-DC2D3BEDB824}" destId="{539D90CE-938E-42F8-A9A5-F3496C609A97}" srcOrd="0" destOrd="0" parTransId="{306F1DED-8E28-4B27-B2D4-2FDAA969FAE9}" sibTransId="{E37BB083-317B-48BF-8751-F7D11618580D}"/>
    <dgm:cxn modelId="{6130CA9A-282B-408D-81D1-C6CA52D93BFE}" type="presOf" srcId="{08486FBF-ED3E-4490-8259-39A4EC501C28}" destId="{B5F96344-CBD5-4690-B691-C99E355A7251}" srcOrd="0" destOrd="1" presId="urn:microsoft.com/office/officeart/2005/8/layout/chevron1"/>
    <dgm:cxn modelId="{545593A5-08D1-4243-B1A5-F7808B9119C4}" srcId="{77C02860-ECBB-4614-B448-FA938E150992}" destId="{C2C94063-E5F9-4818-A6DE-99A6E0280554}" srcOrd="0" destOrd="0" parTransId="{325F6AA8-5A4B-404F-94DE-301DEE4644DA}" sibTransId="{FAEB080B-FE7F-4696-9289-81D8DF692903}"/>
    <dgm:cxn modelId="{CFE595A8-7745-4B78-8CF9-E635C7F8BA60}" type="presOf" srcId="{A72D8D20-671F-4228-8E11-B923FC11B0BE}" destId="{DFC2EFD9-5A27-4104-82AE-409409BC0060}" srcOrd="0" destOrd="2" presId="urn:microsoft.com/office/officeart/2005/8/layout/chevron1"/>
    <dgm:cxn modelId="{8FC5B6B2-C650-4ECB-B321-C88DAA423F66}" srcId="{69189BB7-652B-4415-B8F2-C5D3831DA55F}" destId="{4DF8AF74-3A00-4FBA-B4E3-451D9A30D49B}" srcOrd="0" destOrd="0" parTransId="{996FCE49-885D-4144-AB61-6129C19210A0}" sibTransId="{2793FDDD-7B1F-4818-B138-BC8E5D330453}"/>
    <dgm:cxn modelId="{A485F7B5-5B4F-4CD3-ADB3-D001F67DF833}" srcId="{4841FB6E-A287-410D-9E14-C9C62A36E1AB}" destId="{A2E9B1E1-C904-4D2E-8C24-8D56AAD030A6}" srcOrd="0" destOrd="0" parTransId="{6E257672-CCA3-4D3E-B642-0A73412C5055}" sibTransId="{00319D46-0356-43DD-AB66-33A1BDE70089}"/>
    <dgm:cxn modelId="{1E681FC2-DC28-410C-B0FD-3FA3BD47D376}" type="presOf" srcId="{A2E9B1E1-C904-4D2E-8C24-8D56AAD030A6}" destId="{220B1926-1EF4-47AC-97A6-824B9C796EE2}" srcOrd="0" destOrd="0" presId="urn:microsoft.com/office/officeart/2005/8/layout/chevron1"/>
    <dgm:cxn modelId="{A44259C7-456B-47DD-8EC6-E9710243B59D}" type="presOf" srcId="{69189BB7-652B-4415-B8F2-C5D3831DA55F}" destId="{1117D9A2-0D1F-4541-B17E-9F9ADD1A98A9}" srcOrd="0" destOrd="0" presId="urn:microsoft.com/office/officeart/2005/8/layout/chevron1"/>
    <dgm:cxn modelId="{161C3CC8-C60B-417A-9021-85FE17CFD570}" type="presOf" srcId="{FF3B360A-BA20-45E0-81D6-14A650626559}" destId="{922AEE12-BEBB-453D-820C-6A912AFF62A2}" srcOrd="0" destOrd="0" presId="urn:microsoft.com/office/officeart/2005/8/layout/chevron1"/>
    <dgm:cxn modelId="{F5F8A0E1-3380-4A49-8E3B-17CE19979E60}" srcId="{FFEC070F-754F-44F6-B679-761F64E5B631}" destId="{BA853AD7-A137-48E7-97FB-A1C470149464}" srcOrd="2" destOrd="0" parTransId="{241FB43E-4CD8-4273-97F3-87D4123FEB4D}" sibTransId="{3266016C-9B61-47FC-8199-BF6991F70A25}"/>
    <dgm:cxn modelId="{298B54E4-5CF5-4867-ACEE-74C4202465B3}" srcId="{FFEC070F-754F-44F6-B679-761F64E5B631}" destId="{1B309F0F-FD74-48A7-BF18-FCD759706F26}" srcOrd="1" destOrd="0" parTransId="{A4929DF8-E1E8-461B-94C9-11A8912B82C6}" sibTransId="{1280DE36-7846-40C6-A690-5BBFBE6D5222}"/>
    <dgm:cxn modelId="{19D2D5EB-2A01-473B-89FF-C34D7C8FB82A}" type="presOf" srcId="{FFEC070F-754F-44F6-B679-761F64E5B631}" destId="{7CA448BF-CEF3-4C0E-A06C-DE1FC65B01BF}" srcOrd="0" destOrd="0" presId="urn:microsoft.com/office/officeart/2005/8/layout/chevron1"/>
    <dgm:cxn modelId="{60512FF0-4DC2-477D-BD53-DB571F4167B4}" type="presOf" srcId="{539D90CE-938E-42F8-A9A5-F3496C609A97}" destId="{AB7D2783-DBBD-4A93-9556-5A28BCF27DF5}" srcOrd="0" destOrd="0" presId="urn:microsoft.com/office/officeart/2005/8/layout/chevron1"/>
    <dgm:cxn modelId="{293875F9-94F5-4219-A0CD-C74D1EFEB618}" srcId="{EC6EA27B-DFB4-4EDE-915E-8424C810A6E2}" destId="{A72D8D20-671F-4228-8E11-B923FC11B0BE}" srcOrd="2" destOrd="0" parTransId="{31C4DEEE-1005-4C22-8C0F-02DB61A69D27}" sibTransId="{D79FB807-CE22-4D7A-A243-A38BA82822E1}"/>
    <dgm:cxn modelId="{A59729FD-303C-40E5-BEAD-5C680EEA9271}" type="presOf" srcId="{4DF8AF74-3A00-4FBA-B4E3-451D9A30D49B}" destId="{47A28E23-C0D5-4640-A445-3EAA3C8B6999}" srcOrd="0" destOrd="0" presId="urn:microsoft.com/office/officeart/2005/8/layout/chevron1"/>
    <dgm:cxn modelId="{7B786EFF-DA02-4A64-8097-465983E0706C}" type="presOf" srcId="{77C02860-ECBB-4614-B448-FA938E150992}" destId="{CB3D26DB-6088-4E44-BE50-471CD3E80F3A}" srcOrd="0" destOrd="0" presId="urn:microsoft.com/office/officeart/2005/8/layout/chevron1"/>
    <dgm:cxn modelId="{EC2F6CAE-FA8F-4048-A841-5A9000940DB1}" type="presParOf" srcId="{7E729CAF-F88E-414F-B1CD-7C0DD8E36AE3}" destId="{2FB0B4C9-A876-484E-B18E-E629456431EF}" srcOrd="0" destOrd="0" presId="urn:microsoft.com/office/officeart/2005/8/layout/chevron1"/>
    <dgm:cxn modelId="{6713A833-F995-4C70-B86E-9EAC835CBE4D}" type="presParOf" srcId="{2FB0B4C9-A876-484E-B18E-E629456431EF}" destId="{220B1926-1EF4-47AC-97A6-824B9C796EE2}" srcOrd="0" destOrd="0" presId="urn:microsoft.com/office/officeart/2005/8/layout/chevron1"/>
    <dgm:cxn modelId="{D783717E-CE15-4D36-B6B9-65B97AA33401}" type="presParOf" srcId="{2FB0B4C9-A876-484E-B18E-E629456431EF}" destId="{922AEE12-BEBB-453D-820C-6A912AFF62A2}" srcOrd="1" destOrd="0" presId="urn:microsoft.com/office/officeart/2005/8/layout/chevron1"/>
    <dgm:cxn modelId="{12F1DC7E-907E-4C45-A085-BC8F8D782F97}" type="presParOf" srcId="{7E729CAF-F88E-414F-B1CD-7C0DD8E36AE3}" destId="{C369BE3A-9C95-4992-A40C-7CC58E11596B}" srcOrd="1" destOrd="0" presId="urn:microsoft.com/office/officeart/2005/8/layout/chevron1"/>
    <dgm:cxn modelId="{FAE33693-7F21-4BBF-8932-4BC484733F8A}" type="presParOf" srcId="{7E729CAF-F88E-414F-B1CD-7C0DD8E36AE3}" destId="{54366D56-73E1-4A85-88AE-255479198A48}" srcOrd="2" destOrd="0" presId="urn:microsoft.com/office/officeart/2005/8/layout/chevron1"/>
    <dgm:cxn modelId="{D7C7D1E0-0FC5-402C-BB4A-776C1F6FA645}" type="presParOf" srcId="{54366D56-73E1-4A85-88AE-255479198A48}" destId="{CB3D26DB-6088-4E44-BE50-471CD3E80F3A}" srcOrd="0" destOrd="0" presId="urn:microsoft.com/office/officeart/2005/8/layout/chevron1"/>
    <dgm:cxn modelId="{756FB89A-3741-450B-B801-28D88E0FBFE5}" type="presParOf" srcId="{54366D56-73E1-4A85-88AE-255479198A48}" destId="{B5F96344-CBD5-4690-B691-C99E355A7251}" srcOrd="1" destOrd="0" presId="urn:microsoft.com/office/officeart/2005/8/layout/chevron1"/>
    <dgm:cxn modelId="{9527163C-0292-44F3-A16B-6E3C617C022D}" type="presParOf" srcId="{7E729CAF-F88E-414F-B1CD-7C0DD8E36AE3}" destId="{1AC03AF5-FB3C-43A8-A8CE-032FE454E2D8}" srcOrd="3" destOrd="0" presId="urn:microsoft.com/office/officeart/2005/8/layout/chevron1"/>
    <dgm:cxn modelId="{CAACDA47-56F0-4E7C-AFCA-D011D726DD5B}" type="presParOf" srcId="{7E729CAF-F88E-414F-B1CD-7C0DD8E36AE3}" destId="{3AD70836-663B-4FED-9552-79DC220DFAD5}" srcOrd="4" destOrd="0" presId="urn:microsoft.com/office/officeart/2005/8/layout/chevron1"/>
    <dgm:cxn modelId="{364C5EA8-3214-48BC-A680-90FA22B2B32A}" type="presParOf" srcId="{3AD70836-663B-4FED-9552-79DC220DFAD5}" destId="{7CA448BF-CEF3-4C0E-A06C-DE1FC65B01BF}" srcOrd="0" destOrd="0" presId="urn:microsoft.com/office/officeart/2005/8/layout/chevron1"/>
    <dgm:cxn modelId="{0DE302A8-5655-4164-9B25-2053DD6E9BA5}" type="presParOf" srcId="{3AD70836-663B-4FED-9552-79DC220DFAD5}" destId="{41951CB2-F74B-42F7-A060-F1772C80BE18}" srcOrd="1" destOrd="0" presId="urn:microsoft.com/office/officeart/2005/8/layout/chevron1"/>
    <dgm:cxn modelId="{82FB9113-8A55-4178-849E-DCF774A56C56}" type="presParOf" srcId="{7E729CAF-F88E-414F-B1CD-7C0DD8E36AE3}" destId="{8D122166-0114-44F8-8145-FEB7708EB65B}" srcOrd="5" destOrd="0" presId="urn:microsoft.com/office/officeart/2005/8/layout/chevron1"/>
    <dgm:cxn modelId="{12B6548E-7D3D-4371-8681-DC5BEEA5832E}" type="presParOf" srcId="{7E729CAF-F88E-414F-B1CD-7C0DD8E36AE3}" destId="{5BDF0A0B-FC46-4BA9-AA69-E5097FE3B076}" srcOrd="6" destOrd="0" presId="urn:microsoft.com/office/officeart/2005/8/layout/chevron1"/>
    <dgm:cxn modelId="{7BB495E1-A801-44C4-B99D-47ECFAE52148}" type="presParOf" srcId="{5BDF0A0B-FC46-4BA9-AA69-E5097FE3B076}" destId="{1117D9A2-0D1F-4541-B17E-9F9ADD1A98A9}" srcOrd="0" destOrd="0" presId="urn:microsoft.com/office/officeart/2005/8/layout/chevron1"/>
    <dgm:cxn modelId="{35186EEE-5103-476D-9B56-B8AA4721BCE3}" type="presParOf" srcId="{5BDF0A0B-FC46-4BA9-AA69-E5097FE3B076}" destId="{47A28E23-C0D5-4640-A445-3EAA3C8B6999}" srcOrd="1" destOrd="0" presId="urn:microsoft.com/office/officeart/2005/8/layout/chevron1"/>
    <dgm:cxn modelId="{1FB94C7C-C6C2-472D-9824-2FF4028FDF5B}" type="presParOf" srcId="{7E729CAF-F88E-414F-B1CD-7C0DD8E36AE3}" destId="{8DF52F98-945F-47B4-93F9-C7D21E3F1019}" srcOrd="7" destOrd="0" presId="urn:microsoft.com/office/officeart/2005/8/layout/chevron1"/>
    <dgm:cxn modelId="{C3711FD6-252A-4A5C-8859-34245B17F2A2}" type="presParOf" srcId="{7E729CAF-F88E-414F-B1CD-7C0DD8E36AE3}" destId="{D98DC262-145A-407B-84F8-2BF97FCFE0B9}" srcOrd="8" destOrd="0" presId="urn:microsoft.com/office/officeart/2005/8/layout/chevron1"/>
    <dgm:cxn modelId="{5542D453-6E97-4655-9DF0-D76DC31AFA95}" type="presParOf" srcId="{D98DC262-145A-407B-84F8-2BF97FCFE0B9}" destId="{0F62E193-D008-4888-A706-10D6106A3DA2}" srcOrd="0" destOrd="0" presId="urn:microsoft.com/office/officeart/2005/8/layout/chevron1"/>
    <dgm:cxn modelId="{88743D23-B3FD-4225-88A4-8DAB0905982C}" type="presParOf" srcId="{D98DC262-145A-407B-84F8-2BF97FCFE0B9}" destId="{AB7D2783-DBBD-4A93-9556-5A28BCF27DF5}" srcOrd="1" destOrd="0" presId="urn:microsoft.com/office/officeart/2005/8/layout/chevron1"/>
    <dgm:cxn modelId="{903A9FC8-1921-41C1-B5C7-92766DDB4F78}" type="presParOf" srcId="{7E729CAF-F88E-414F-B1CD-7C0DD8E36AE3}" destId="{1A8217EA-81FB-49E2-9721-B644967311D4}" srcOrd="9" destOrd="0" presId="urn:microsoft.com/office/officeart/2005/8/layout/chevron1"/>
    <dgm:cxn modelId="{60F5F75E-4C33-47C9-B127-F0FB43256BCB}" type="presParOf" srcId="{7E729CAF-F88E-414F-B1CD-7C0DD8E36AE3}" destId="{B7EA4FAF-7D74-4057-ADC8-58A0BB6BD4C7}" srcOrd="10" destOrd="0" presId="urn:microsoft.com/office/officeart/2005/8/layout/chevron1"/>
    <dgm:cxn modelId="{70601307-3F9C-4B1D-B8C7-342C83C2FBD9}" type="presParOf" srcId="{B7EA4FAF-7D74-4057-ADC8-58A0BB6BD4C7}" destId="{D185ACC3-15A9-42C4-85C3-1B3BC6FABC7D}" srcOrd="0" destOrd="0" presId="urn:microsoft.com/office/officeart/2005/8/layout/chevron1"/>
    <dgm:cxn modelId="{54D72E8D-2FC0-47D9-B57E-42BB12993B22}" type="presParOf" srcId="{B7EA4FAF-7D74-4057-ADC8-58A0BB6BD4C7}" destId="{DFC2EFD9-5A27-4104-82AE-409409BC0060}" srcOrd="1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0B1926-1EF4-47AC-97A6-824B9C796EE2}">
      <dsp:nvSpPr>
        <dsp:cNvPr id="0" name=""/>
        <dsp:cNvSpPr/>
      </dsp:nvSpPr>
      <dsp:spPr>
        <a:xfrm>
          <a:off x="1539" y="276250"/>
          <a:ext cx="1551086" cy="62043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/>
            <a:t>2014</a:t>
          </a:r>
          <a:endParaRPr lang="en-US" sz="1500" kern="1200"/>
        </a:p>
      </dsp:txBody>
      <dsp:txXfrm>
        <a:off x="311756" y="276250"/>
        <a:ext cx="930652" cy="620434"/>
      </dsp:txXfrm>
    </dsp:sp>
    <dsp:sp modelId="{922AEE12-BEBB-453D-820C-6A912AFF62A2}">
      <dsp:nvSpPr>
        <dsp:cNvPr id="0" name=""/>
        <dsp:cNvSpPr/>
      </dsp:nvSpPr>
      <dsp:spPr>
        <a:xfrm>
          <a:off x="1539" y="974239"/>
          <a:ext cx="1240869" cy="34551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Initial contract awarded to GEC, LLC for over $20 million.</a:t>
          </a:r>
        </a:p>
      </dsp:txBody>
      <dsp:txXfrm>
        <a:off x="1539" y="974239"/>
        <a:ext cx="1240869" cy="3455156"/>
      </dsp:txXfrm>
    </dsp:sp>
    <dsp:sp modelId="{CB3D26DB-6088-4E44-BE50-471CD3E80F3A}">
      <dsp:nvSpPr>
        <dsp:cNvPr id="0" name=""/>
        <dsp:cNvSpPr/>
      </dsp:nvSpPr>
      <dsp:spPr>
        <a:xfrm>
          <a:off x="1336626" y="276250"/>
          <a:ext cx="1551086" cy="62043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/>
            <a:t>2015</a:t>
          </a:r>
          <a:endParaRPr lang="en-US" sz="1500" kern="1200"/>
        </a:p>
      </dsp:txBody>
      <dsp:txXfrm>
        <a:off x="1646843" y="276250"/>
        <a:ext cx="930652" cy="620434"/>
      </dsp:txXfrm>
    </dsp:sp>
    <dsp:sp modelId="{B5F96344-CBD5-4690-B691-C99E355A7251}">
      <dsp:nvSpPr>
        <dsp:cNvPr id="0" name=""/>
        <dsp:cNvSpPr/>
      </dsp:nvSpPr>
      <dsp:spPr>
        <a:xfrm>
          <a:off x="1336626" y="974239"/>
          <a:ext cx="1240869" cy="34551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Partial demolition completed.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Change Order #1 issued, adding 316 days to the project.</a:t>
          </a:r>
        </a:p>
      </dsp:txBody>
      <dsp:txXfrm>
        <a:off x="1336626" y="974239"/>
        <a:ext cx="1240869" cy="3455156"/>
      </dsp:txXfrm>
    </dsp:sp>
    <dsp:sp modelId="{7CA448BF-CEF3-4C0E-A06C-DE1FC65B01BF}">
      <dsp:nvSpPr>
        <dsp:cNvPr id="0" name=""/>
        <dsp:cNvSpPr/>
      </dsp:nvSpPr>
      <dsp:spPr>
        <a:xfrm>
          <a:off x="2671713" y="276250"/>
          <a:ext cx="1551086" cy="62043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2016–2020</a:t>
          </a:r>
          <a:endParaRPr lang="en-US" sz="1500" kern="1200" dirty="0"/>
        </a:p>
      </dsp:txBody>
      <dsp:txXfrm>
        <a:off x="2981930" y="276250"/>
        <a:ext cx="930652" cy="620434"/>
      </dsp:txXfrm>
    </dsp:sp>
    <dsp:sp modelId="{41951CB2-F74B-42F7-A060-F1772C80BE18}">
      <dsp:nvSpPr>
        <dsp:cNvPr id="0" name=""/>
        <dsp:cNvSpPr/>
      </dsp:nvSpPr>
      <dsp:spPr>
        <a:xfrm>
          <a:off x="2671713" y="974239"/>
          <a:ext cx="1240869" cy="34551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No field activity during this period.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Coastal Systems supported planning and backend work.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Change Orders #8 (Oct 2019) and #13 (Dec 2020) added a total of 717 days and $2.9 million.</a:t>
          </a:r>
        </a:p>
      </dsp:txBody>
      <dsp:txXfrm>
        <a:off x="2671713" y="974239"/>
        <a:ext cx="1240869" cy="3455156"/>
      </dsp:txXfrm>
    </dsp:sp>
    <dsp:sp modelId="{1117D9A2-0D1F-4541-B17E-9F9ADD1A98A9}">
      <dsp:nvSpPr>
        <dsp:cNvPr id="0" name=""/>
        <dsp:cNvSpPr/>
      </dsp:nvSpPr>
      <dsp:spPr>
        <a:xfrm>
          <a:off x="4006800" y="276250"/>
          <a:ext cx="1551086" cy="62043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/>
            <a:t>2023</a:t>
          </a:r>
          <a:endParaRPr lang="en-US" sz="1500" kern="1200"/>
        </a:p>
      </dsp:txBody>
      <dsp:txXfrm>
        <a:off x="4317017" y="276250"/>
        <a:ext cx="930652" cy="620434"/>
      </dsp:txXfrm>
    </dsp:sp>
    <dsp:sp modelId="{47A28E23-C0D5-4640-A445-3EAA3C8B6999}">
      <dsp:nvSpPr>
        <dsp:cNvPr id="0" name=""/>
        <dsp:cNvSpPr/>
      </dsp:nvSpPr>
      <dsp:spPr>
        <a:xfrm>
          <a:off x="4006800" y="974239"/>
          <a:ext cx="1240869" cy="34551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 Multiple 'time only' Change Orders (Nos. #16–#20) added 629 days.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No liquidated damages were enforced during this period. (2014 thru 2023)</a:t>
          </a:r>
        </a:p>
      </dsp:txBody>
      <dsp:txXfrm>
        <a:off x="4006800" y="974239"/>
        <a:ext cx="1240869" cy="3455156"/>
      </dsp:txXfrm>
    </dsp:sp>
    <dsp:sp modelId="{0F62E193-D008-4888-A706-10D6106A3DA2}">
      <dsp:nvSpPr>
        <dsp:cNvPr id="0" name=""/>
        <dsp:cNvSpPr/>
      </dsp:nvSpPr>
      <dsp:spPr>
        <a:xfrm>
          <a:off x="5341886" y="276250"/>
          <a:ext cx="1551086" cy="62043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/>
            <a:t>2024–2025</a:t>
          </a:r>
          <a:endParaRPr lang="en-US" sz="1500" kern="1200"/>
        </a:p>
      </dsp:txBody>
      <dsp:txXfrm>
        <a:off x="5652103" y="276250"/>
        <a:ext cx="930652" cy="620434"/>
      </dsp:txXfrm>
    </dsp:sp>
    <dsp:sp modelId="{AB7D2783-DBBD-4A93-9556-5A28BCF27DF5}">
      <dsp:nvSpPr>
        <dsp:cNvPr id="0" name=""/>
        <dsp:cNvSpPr/>
      </dsp:nvSpPr>
      <dsp:spPr>
        <a:xfrm>
          <a:off x="5341886" y="974239"/>
          <a:ext cx="1240869" cy="34551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 Supplemental Contract No. 2 issued (Sept 2024) for $5.124 million with 288 days added.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Target completion date: June 28, 2025.</a:t>
          </a:r>
        </a:p>
      </dsp:txBody>
      <dsp:txXfrm>
        <a:off x="5341886" y="974239"/>
        <a:ext cx="1240869" cy="3455156"/>
      </dsp:txXfrm>
    </dsp:sp>
    <dsp:sp modelId="{D185ACC3-15A9-42C4-85C3-1B3BC6FABC7D}">
      <dsp:nvSpPr>
        <dsp:cNvPr id="0" name=""/>
        <dsp:cNvSpPr/>
      </dsp:nvSpPr>
      <dsp:spPr>
        <a:xfrm>
          <a:off x="6676973" y="276250"/>
          <a:ext cx="1551086" cy="62043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/>
            <a:t>May 2025</a:t>
          </a:r>
          <a:endParaRPr lang="en-US" sz="1500" kern="1200"/>
        </a:p>
      </dsp:txBody>
      <dsp:txXfrm>
        <a:off x="6987190" y="276250"/>
        <a:ext cx="930652" cy="620434"/>
      </dsp:txXfrm>
    </dsp:sp>
    <dsp:sp modelId="{DFC2EFD9-5A27-4104-82AE-409409BC0060}">
      <dsp:nvSpPr>
        <dsp:cNvPr id="0" name=""/>
        <dsp:cNvSpPr/>
      </dsp:nvSpPr>
      <dsp:spPr>
        <a:xfrm>
          <a:off x="6676973" y="974239"/>
          <a:ext cx="1240869" cy="34551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60.2% of the project reportedly complete.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Several key components (elevator, restrooms, site prep) remain unfinished.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78% of project funds have already been paid.</a:t>
          </a:r>
        </a:p>
      </dsp:txBody>
      <dsp:txXfrm>
        <a:off x="6676973" y="974239"/>
        <a:ext cx="1240869" cy="34551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BEC5FDC-8CFE-FE51-7432-5E32C2E761E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l="17036" r="7964"/>
          <a:stretch>
            <a:fillRect/>
          </a:stretch>
        </p:blipFill>
        <p:spPr>
          <a:xfrm>
            <a:off x="20" y="-1"/>
            <a:ext cx="914398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76058"/>
            <a:ext cx="6858000" cy="2900518"/>
          </a:xfrm>
        </p:spPr>
        <p:txBody>
          <a:bodyPr>
            <a:noAutofit/>
          </a:bodyPr>
          <a:lstStyle/>
          <a:p>
            <a:r>
              <a:rPr lang="en-US" sz="5400" dirty="0">
                <a:solidFill>
                  <a:srgbClr val="FFFFFF"/>
                </a:solidFill>
              </a:rPr>
              <a:t>Paul E. Joseph </a:t>
            </a:r>
            <a:r>
              <a:rPr lang="en-US" sz="5400">
                <a:solidFill>
                  <a:srgbClr val="FFFFFF"/>
                </a:solidFill>
              </a:rPr>
              <a:t>Stadium Hearing</a:t>
            </a:r>
            <a:endParaRPr lang="en-US" sz="5400" dirty="0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5840" y="5448708"/>
            <a:ext cx="6858000" cy="109839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Prepared by Senator Bolques – CYASP Committee | July 18, 2025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32AEEBC8-9D30-42EF-95F2-386C2653F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3529E97A-97C3-40EA-8A04-5C02398D56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2877832"/>
          </a:xfrm>
          <a:custGeom>
            <a:avLst/>
            <a:gdLst>
              <a:gd name="connsiteX0" fmla="*/ 6789701 w 12192000"/>
              <a:gd name="connsiteY0" fmla="*/ 2809623 h 2877832"/>
              <a:gd name="connsiteX1" fmla="*/ 6788702 w 12192000"/>
              <a:gd name="connsiteY1" fmla="*/ 2809701 h 2877832"/>
              <a:gd name="connsiteX2" fmla="*/ 6788476 w 12192000"/>
              <a:gd name="connsiteY2" fmla="*/ 2810235 h 2877832"/>
              <a:gd name="connsiteX3" fmla="*/ 0 w 12192000"/>
              <a:gd name="connsiteY3" fmla="*/ 0 h 2877832"/>
              <a:gd name="connsiteX4" fmla="*/ 12192000 w 12192000"/>
              <a:gd name="connsiteY4" fmla="*/ 0 h 2877832"/>
              <a:gd name="connsiteX5" fmla="*/ 12192000 w 12192000"/>
              <a:gd name="connsiteY5" fmla="*/ 1915388 h 2877832"/>
              <a:gd name="connsiteX6" fmla="*/ 12061096 w 12192000"/>
              <a:gd name="connsiteY6" fmla="*/ 1954428 h 2877832"/>
              <a:gd name="connsiteX7" fmla="*/ 11676800 w 12192000"/>
              <a:gd name="connsiteY7" fmla="*/ 2058003 h 2877832"/>
              <a:gd name="connsiteX8" fmla="*/ 10425355 w 12192000"/>
              <a:gd name="connsiteY8" fmla="*/ 2341542 h 2877832"/>
              <a:gd name="connsiteX9" fmla="*/ 9424022 w 12192000"/>
              <a:gd name="connsiteY9" fmla="*/ 2516704 h 2877832"/>
              <a:gd name="connsiteX10" fmla="*/ 8458419 w 12192000"/>
              <a:gd name="connsiteY10" fmla="*/ 2650405 h 2877832"/>
              <a:gd name="connsiteX11" fmla="*/ 7715970 w 12192000"/>
              <a:gd name="connsiteY11" fmla="*/ 2730352 h 2877832"/>
              <a:gd name="connsiteX12" fmla="*/ 6951716 w 12192000"/>
              <a:gd name="connsiteY12" fmla="*/ 2796132 h 2877832"/>
              <a:gd name="connsiteX13" fmla="*/ 6936303 w 12192000"/>
              <a:gd name="connsiteY13" fmla="*/ 2798203 h 2877832"/>
              <a:gd name="connsiteX14" fmla="*/ 6790448 w 12192000"/>
              <a:gd name="connsiteY14" fmla="*/ 2809564 h 2877832"/>
              <a:gd name="connsiteX15" fmla="*/ 6799941 w 12192000"/>
              <a:gd name="connsiteY15" fmla="*/ 2811384 h 2877832"/>
              <a:gd name="connsiteX16" fmla="*/ 6835432 w 12192000"/>
              <a:gd name="connsiteY16" fmla="*/ 2809677 h 2877832"/>
              <a:gd name="connsiteX17" fmla="*/ 6884003 w 12192000"/>
              <a:gd name="connsiteY17" fmla="*/ 2806699 h 2877832"/>
              <a:gd name="connsiteX18" fmla="*/ 7578771 w 12192000"/>
              <a:gd name="connsiteY18" fmla="*/ 2774172 h 2877832"/>
              <a:gd name="connsiteX19" fmla="*/ 8623845 w 12192000"/>
              <a:gd name="connsiteY19" fmla="*/ 2687275 h 2877832"/>
              <a:gd name="connsiteX20" fmla="*/ 9479970 w 12192000"/>
              <a:gd name="connsiteY20" fmla="*/ 2583369 h 2877832"/>
              <a:gd name="connsiteX21" fmla="*/ 10629308 w 12192000"/>
              <a:gd name="connsiteY21" fmla="*/ 2389212 h 2877832"/>
              <a:gd name="connsiteX22" fmla="*/ 11998498 w 12192000"/>
              <a:gd name="connsiteY22" fmla="*/ 2063218 h 2877832"/>
              <a:gd name="connsiteX23" fmla="*/ 12192000 w 12192000"/>
              <a:gd name="connsiteY23" fmla="*/ 2006219 h 2877832"/>
              <a:gd name="connsiteX24" fmla="*/ 12192000 w 12192000"/>
              <a:gd name="connsiteY24" fmla="*/ 2060956 h 2877832"/>
              <a:gd name="connsiteX25" fmla="*/ 11829257 w 12192000"/>
              <a:gd name="connsiteY25" fmla="*/ 2166255 h 2877832"/>
              <a:gd name="connsiteX26" fmla="*/ 10939183 w 12192000"/>
              <a:gd name="connsiteY26" fmla="*/ 2380770 h 2877832"/>
              <a:gd name="connsiteX27" fmla="*/ 9985530 w 12192000"/>
              <a:gd name="connsiteY27" fmla="*/ 2560775 h 2877832"/>
              <a:gd name="connsiteX28" fmla="*/ 9186882 w 12192000"/>
              <a:gd name="connsiteY28" fmla="*/ 2676722 h 2877832"/>
              <a:gd name="connsiteX29" fmla="*/ 8578198 w 12192000"/>
              <a:gd name="connsiteY29" fmla="*/ 2746241 h 2877832"/>
              <a:gd name="connsiteX30" fmla="*/ 7864358 w 12192000"/>
              <a:gd name="connsiteY30" fmla="*/ 2807692 h 2877832"/>
              <a:gd name="connsiteX31" fmla="*/ 6935502 w 12192000"/>
              <a:gd name="connsiteY31" fmla="*/ 2859086 h 2877832"/>
              <a:gd name="connsiteX32" fmla="*/ 6477750 w 12192000"/>
              <a:gd name="connsiteY32" fmla="*/ 2872989 h 2877832"/>
              <a:gd name="connsiteX33" fmla="*/ 6362294 w 12192000"/>
              <a:gd name="connsiteY33" fmla="*/ 2877832 h 2877832"/>
              <a:gd name="connsiteX34" fmla="*/ 6057129 w 12192000"/>
              <a:gd name="connsiteY34" fmla="*/ 2877832 h 2877832"/>
              <a:gd name="connsiteX35" fmla="*/ 5977784 w 12192000"/>
              <a:gd name="connsiteY35" fmla="*/ 2873238 h 2877832"/>
              <a:gd name="connsiteX36" fmla="*/ 5265087 w 12192000"/>
              <a:gd name="connsiteY36" fmla="*/ 2836989 h 2877832"/>
              <a:gd name="connsiteX37" fmla="*/ 4346277 w 12192000"/>
              <a:gd name="connsiteY37" fmla="*/ 2774919 h 2877832"/>
              <a:gd name="connsiteX38" fmla="*/ 3373045 w 12192000"/>
              <a:gd name="connsiteY38" fmla="*/ 2676350 h 2877832"/>
              <a:gd name="connsiteX39" fmla="*/ 2362173 w 12192000"/>
              <a:gd name="connsiteY39" fmla="*/ 2557423 h 2877832"/>
              <a:gd name="connsiteX40" fmla="*/ 1233178 w 12192000"/>
              <a:gd name="connsiteY40" fmla="*/ 2384247 h 2877832"/>
              <a:gd name="connsiteX41" fmla="*/ 68500 w 12192000"/>
              <a:gd name="connsiteY41" fmla="*/ 2144540 h 2877832"/>
              <a:gd name="connsiteX42" fmla="*/ 0 w 12192000"/>
              <a:gd name="connsiteY42" fmla="*/ 2127185 h 2877832"/>
              <a:gd name="connsiteX43" fmla="*/ 0 w 12192000"/>
              <a:gd name="connsiteY43" fmla="*/ 2070696 h 2877832"/>
              <a:gd name="connsiteX44" fmla="*/ 72441 w 12192000"/>
              <a:gd name="connsiteY44" fmla="*/ 2089473 h 2877832"/>
              <a:gd name="connsiteX45" fmla="*/ 600716 w 12192000"/>
              <a:gd name="connsiteY45" fmla="*/ 2207843 h 2877832"/>
              <a:gd name="connsiteX46" fmla="*/ 1769512 w 12192000"/>
              <a:gd name="connsiteY46" fmla="*/ 2418011 h 2877832"/>
              <a:gd name="connsiteX47" fmla="*/ 2613554 w 12192000"/>
              <a:gd name="connsiteY47" fmla="*/ 2534953 h 2877832"/>
              <a:gd name="connsiteX48" fmla="*/ 2581134 w 12192000"/>
              <a:gd name="connsiteY48" fmla="*/ 2525022 h 2877832"/>
              <a:gd name="connsiteX49" fmla="*/ 1112635 w 12192000"/>
              <a:gd name="connsiteY49" fmla="*/ 2192325 h 2877832"/>
              <a:gd name="connsiteX50" fmla="*/ 420412 w 12192000"/>
              <a:gd name="connsiteY50" fmla="*/ 1992892 h 2877832"/>
              <a:gd name="connsiteX51" fmla="*/ 0 w 12192000"/>
              <a:gd name="connsiteY51" fmla="*/ 1853975 h 287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000" h="2877832">
                <a:moveTo>
                  <a:pt x="6789701" y="2809623"/>
                </a:moveTo>
                <a:lnTo>
                  <a:pt x="6788702" y="2809701"/>
                </a:lnTo>
                <a:lnTo>
                  <a:pt x="6788476" y="2810235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915388"/>
                </a:lnTo>
                <a:lnTo>
                  <a:pt x="12061096" y="1954428"/>
                </a:lnTo>
                <a:cubicBezTo>
                  <a:pt x="11933500" y="1990642"/>
                  <a:pt x="11805390" y="2025171"/>
                  <a:pt x="11676800" y="2058003"/>
                </a:cubicBezTo>
                <a:cubicBezTo>
                  <a:pt x="11262789" y="2165510"/>
                  <a:pt x="10845343" y="2259112"/>
                  <a:pt x="10425355" y="2341542"/>
                </a:cubicBezTo>
                <a:cubicBezTo>
                  <a:pt x="10092810" y="2406753"/>
                  <a:pt x="9759033" y="2465150"/>
                  <a:pt x="9424022" y="2516704"/>
                </a:cubicBezTo>
                <a:cubicBezTo>
                  <a:pt x="9102997" y="2566361"/>
                  <a:pt x="8781133" y="2610928"/>
                  <a:pt x="8458419" y="2650405"/>
                </a:cubicBezTo>
                <a:cubicBezTo>
                  <a:pt x="8211360" y="2680571"/>
                  <a:pt x="7963792" y="2706144"/>
                  <a:pt x="7715970" y="2730352"/>
                </a:cubicBezTo>
                <a:lnTo>
                  <a:pt x="6951716" y="2796132"/>
                </a:lnTo>
                <a:lnTo>
                  <a:pt x="6936303" y="2798203"/>
                </a:lnTo>
                <a:lnTo>
                  <a:pt x="6790448" y="2809564"/>
                </a:lnTo>
                <a:lnTo>
                  <a:pt x="6799941" y="2811384"/>
                </a:lnTo>
                <a:cubicBezTo>
                  <a:pt x="6811623" y="2811850"/>
                  <a:pt x="6823734" y="2809677"/>
                  <a:pt x="6835432" y="2809677"/>
                </a:cubicBezTo>
                <a:cubicBezTo>
                  <a:pt x="6851580" y="2809677"/>
                  <a:pt x="6867729" y="2807070"/>
                  <a:pt x="6884003" y="2806699"/>
                </a:cubicBezTo>
                <a:cubicBezTo>
                  <a:pt x="7115805" y="2801237"/>
                  <a:pt x="7347351" y="2789070"/>
                  <a:pt x="7578771" y="2774172"/>
                </a:cubicBezTo>
                <a:cubicBezTo>
                  <a:pt x="7927552" y="2751704"/>
                  <a:pt x="8276080" y="2723525"/>
                  <a:pt x="8623845" y="2687275"/>
                </a:cubicBezTo>
                <a:cubicBezTo>
                  <a:pt x="8909939" y="2657977"/>
                  <a:pt x="9195310" y="2623342"/>
                  <a:pt x="9479970" y="2583369"/>
                </a:cubicBezTo>
                <a:cubicBezTo>
                  <a:pt x="9864901" y="2528995"/>
                  <a:pt x="10248014" y="2464281"/>
                  <a:pt x="10629308" y="2389212"/>
                </a:cubicBezTo>
                <a:cubicBezTo>
                  <a:pt x="11090114" y="2298092"/>
                  <a:pt x="11546975" y="2190586"/>
                  <a:pt x="11998498" y="2063218"/>
                </a:cubicBezTo>
                <a:lnTo>
                  <a:pt x="12192000" y="2006219"/>
                </a:lnTo>
                <a:lnTo>
                  <a:pt x="12192000" y="2060956"/>
                </a:lnTo>
                <a:lnTo>
                  <a:pt x="11829257" y="2166255"/>
                </a:lnTo>
                <a:cubicBezTo>
                  <a:pt x="11534769" y="2245952"/>
                  <a:pt x="11238120" y="2316838"/>
                  <a:pt x="10939183" y="2380770"/>
                </a:cubicBezTo>
                <a:cubicBezTo>
                  <a:pt x="10622824" y="2448552"/>
                  <a:pt x="10304941" y="2508549"/>
                  <a:pt x="9985530" y="2560775"/>
                </a:cubicBezTo>
                <a:cubicBezTo>
                  <a:pt x="9720036" y="2604224"/>
                  <a:pt x="9453814" y="2642869"/>
                  <a:pt x="9186882" y="2676722"/>
                </a:cubicBezTo>
                <a:cubicBezTo>
                  <a:pt x="8984197" y="2702296"/>
                  <a:pt x="8781514" y="2726379"/>
                  <a:pt x="8578198" y="2746241"/>
                </a:cubicBezTo>
                <a:cubicBezTo>
                  <a:pt x="8340547" y="2768961"/>
                  <a:pt x="8102644" y="2790436"/>
                  <a:pt x="7864358" y="2807692"/>
                </a:cubicBezTo>
                <a:cubicBezTo>
                  <a:pt x="7554994" y="2830036"/>
                  <a:pt x="7245502" y="2847914"/>
                  <a:pt x="6935502" y="2859086"/>
                </a:cubicBezTo>
                <a:cubicBezTo>
                  <a:pt x="6782917" y="2864549"/>
                  <a:pt x="6630334" y="2868397"/>
                  <a:pt x="6477750" y="2872989"/>
                </a:cubicBezTo>
                <a:cubicBezTo>
                  <a:pt x="6439195" y="2870905"/>
                  <a:pt x="6400529" y="2872530"/>
                  <a:pt x="6362294" y="2877832"/>
                </a:cubicBezTo>
                <a:lnTo>
                  <a:pt x="6057129" y="2877832"/>
                </a:lnTo>
                <a:lnTo>
                  <a:pt x="5977784" y="2873238"/>
                </a:lnTo>
                <a:cubicBezTo>
                  <a:pt x="5740261" y="2860825"/>
                  <a:pt x="5502739" y="2847046"/>
                  <a:pt x="5265087" y="2836989"/>
                </a:cubicBezTo>
                <a:cubicBezTo>
                  <a:pt x="4958267" y="2824573"/>
                  <a:pt x="4651826" y="2804093"/>
                  <a:pt x="4346277" y="2774919"/>
                </a:cubicBezTo>
                <a:cubicBezTo>
                  <a:pt x="4021654" y="2744007"/>
                  <a:pt x="3697795" y="2709372"/>
                  <a:pt x="3373045" y="2676350"/>
                </a:cubicBezTo>
                <a:cubicBezTo>
                  <a:pt x="3035412" y="2642088"/>
                  <a:pt x="2698456" y="2602449"/>
                  <a:pt x="2362173" y="2557423"/>
                </a:cubicBezTo>
                <a:cubicBezTo>
                  <a:pt x="1984692" y="2507270"/>
                  <a:pt x="1608364" y="2449544"/>
                  <a:pt x="1233178" y="2384247"/>
                </a:cubicBezTo>
                <a:cubicBezTo>
                  <a:pt x="842181" y="2315534"/>
                  <a:pt x="453758" y="2237046"/>
                  <a:pt x="68500" y="2144540"/>
                </a:cubicBezTo>
                <a:lnTo>
                  <a:pt x="0" y="2127185"/>
                </a:lnTo>
                <a:lnTo>
                  <a:pt x="0" y="2070696"/>
                </a:lnTo>
                <a:lnTo>
                  <a:pt x="72441" y="2089473"/>
                </a:lnTo>
                <a:cubicBezTo>
                  <a:pt x="247961" y="2131651"/>
                  <a:pt x="424164" y="2170911"/>
                  <a:pt x="600716" y="2207843"/>
                </a:cubicBezTo>
                <a:cubicBezTo>
                  <a:pt x="988279" y="2288657"/>
                  <a:pt x="1378133" y="2357555"/>
                  <a:pt x="1769512" y="2418011"/>
                </a:cubicBezTo>
                <a:cubicBezTo>
                  <a:pt x="2052426" y="2461587"/>
                  <a:pt x="2335725" y="2501684"/>
                  <a:pt x="2613554" y="2534953"/>
                </a:cubicBezTo>
                <a:cubicBezTo>
                  <a:pt x="2605544" y="2537560"/>
                  <a:pt x="2594611" y="2527504"/>
                  <a:pt x="2581134" y="2525022"/>
                </a:cubicBezTo>
                <a:cubicBezTo>
                  <a:pt x="2087178" y="2433070"/>
                  <a:pt x="1597684" y="2322177"/>
                  <a:pt x="1112635" y="2192325"/>
                </a:cubicBezTo>
                <a:cubicBezTo>
                  <a:pt x="880453" y="2130254"/>
                  <a:pt x="649713" y="2063776"/>
                  <a:pt x="420412" y="1992892"/>
                </a:cubicBezTo>
                <a:lnTo>
                  <a:pt x="0" y="1853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202" y="630936"/>
            <a:ext cx="2699766" cy="14630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3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Public Funds Deserve Public Accountability</a:t>
            </a:r>
          </a:p>
        </p:txBody>
      </p:sp>
      <p:sp>
        <p:nvSpPr>
          <p:cNvPr id="43" name="sketch line">
            <a:extLst>
              <a:ext uri="{FF2B5EF4-FFF2-40B4-BE49-F238E27FC236}">
                <a16:creationId xmlns:a16="http://schemas.microsoft.com/office/drawing/2014/main" id="{59FA8C2E-A5A7-4490-927A-7CD58343ED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480309" y="1355598"/>
            <a:ext cx="1554480" cy="13716"/>
          </a:xfrm>
          <a:custGeom>
            <a:avLst/>
            <a:gdLst>
              <a:gd name="connsiteX0" fmla="*/ 0 w 1554480"/>
              <a:gd name="connsiteY0" fmla="*/ 0 h 13716"/>
              <a:gd name="connsiteX1" fmla="*/ 549250 w 1554480"/>
              <a:gd name="connsiteY1" fmla="*/ 0 h 13716"/>
              <a:gd name="connsiteX2" fmla="*/ 1082954 w 1554480"/>
              <a:gd name="connsiteY2" fmla="*/ 0 h 13716"/>
              <a:gd name="connsiteX3" fmla="*/ 1554480 w 1554480"/>
              <a:gd name="connsiteY3" fmla="*/ 0 h 13716"/>
              <a:gd name="connsiteX4" fmla="*/ 1554480 w 1554480"/>
              <a:gd name="connsiteY4" fmla="*/ 13716 h 13716"/>
              <a:gd name="connsiteX5" fmla="*/ 1067410 w 1554480"/>
              <a:gd name="connsiteY5" fmla="*/ 13716 h 13716"/>
              <a:gd name="connsiteX6" fmla="*/ 549250 w 1554480"/>
              <a:gd name="connsiteY6" fmla="*/ 13716 h 13716"/>
              <a:gd name="connsiteX7" fmla="*/ 0 w 1554480"/>
              <a:gd name="connsiteY7" fmla="*/ 13716 h 13716"/>
              <a:gd name="connsiteX8" fmla="*/ 0 w 1554480"/>
              <a:gd name="connsiteY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3716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3820" y="4959"/>
                  <a:pt x="1554594" y="10798"/>
                  <a:pt x="1554480" y="13716"/>
                </a:cubicBezTo>
                <a:cubicBezTo>
                  <a:pt x="1338847" y="1555"/>
                  <a:pt x="1215066" y="33279"/>
                  <a:pt x="1067410" y="13716"/>
                </a:cubicBezTo>
                <a:cubicBezTo>
                  <a:pt x="919754" y="-5847"/>
                  <a:pt x="800465" y="-1492"/>
                  <a:pt x="549250" y="13716"/>
                </a:cubicBezTo>
                <a:cubicBezTo>
                  <a:pt x="298035" y="28924"/>
                  <a:pt x="158868" y="18197"/>
                  <a:pt x="0" y="13716"/>
                </a:cubicBezTo>
                <a:cubicBezTo>
                  <a:pt x="488" y="8630"/>
                  <a:pt x="480" y="6612"/>
                  <a:pt x="0" y="0"/>
                </a:cubicBezTo>
                <a:close/>
              </a:path>
              <a:path w="1554480" h="13716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232" y="4157"/>
                  <a:pt x="1554673" y="7559"/>
                  <a:pt x="1554480" y="13716"/>
                </a:cubicBezTo>
                <a:cubicBezTo>
                  <a:pt x="1336087" y="7600"/>
                  <a:pt x="1310024" y="15187"/>
                  <a:pt x="1067410" y="13716"/>
                </a:cubicBezTo>
                <a:cubicBezTo>
                  <a:pt x="824796" y="12246"/>
                  <a:pt x="787902" y="30075"/>
                  <a:pt x="518160" y="13716"/>
                </a:cubicBezTo>
                <a:cubicBezTo>
                  <a:pt x="248418" y="-2643"/>
                  <a:pt x="133160" y="4633"/>
                  <a:pt x="0" y="13716"/>
                </a:cubicBezTo>
                <a:cubicBezTo>
                  <a:pt x="43" y="9160"/>
                  <a:pt x="-111" y="481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6FE843E-FB16-2027-B516-BA925357A6E4}"/>
              </a:ext>
            </a:extLst>
          </p:cNvPr>
          <p:cNvSpPr txBox="1"/>
          <p:nvPr/>
        </p:nvSpPr>
        <p:spPr>
          <a:xfrm>
            <a:off x="3355846" y="630936"/>
            <a:ext cx="5305807" cy="1463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ts val="1000"/>
              </a:spcBef>
            </a:pPr>
            <a:r>
              <a:rPr lang="en-US" sz="1900" b="1" i="1" dirty="0">
                <a:solidFill>
                  <a:srgbClr val="FFFFFF"/>
                </a:solidFill>
                <a:effectLst/>
              </a:rPr>
              <a:t>It’s time for answers, documentation, and a renewed commitment to the people of the Virgin Islands</a:t>
            </a:r>
            <a:r>
              <a:rPr lang="en-US" sz="1900" b="0" i="1" dirty="0">
                <a:solidFill>
                  <a:srgbClr val="FFFFFF"/>
                </a:solidFill>
                <a:effectLst/>
              </a:rPr>
              <a:t>.</a:t>
            </a:r>
            <a:endParaRPr lang="en-US" sz="1900" dirty="0">
              <a:solidFill>
                <a:srgbClr val="FFFFFF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3CE1CB-1C6A-E282-0634-2F47E86CD8DF}"/>
              </a:ext>
            </a:extLst>
          </p:cNvPr>
          <p:cNvSpPr txBox="1"/>
          <p:nvPr/>
        </p:nvSpPr>
        <p:spPr>
          <a:xfrm>
            <a:off x="278320" y="2718054"/>
            <a:ext cx="2579180" cy="3207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endParaRPr lang="en-US" sz="15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DA20F2-9D14-9CE1-618E-39A66E6E913D}"/>
              </a:ext>
            </a:extLst>
          </p:cNvPr>
          <p:cNvSpPr txBox="1"/>
          <p:nvPr/>
        </p:nvSpPr>
        <p:spPr>
          <a:xfrm>
            <a:off x="0" y="2807907"/>
            <a:ext cx="9144000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endParaRPr lang="en-US" sz="1600" dirty="0"/>
          </a:p>
          <a:p>
            <a:pPr>
              <a:buNone/>
            </a:pPr>
            <a:r>
              <a:rPr lang="en-US" sz="1600" dirty="0"/>
              <a:t>Eleven years ago, the people of St. Croix were promised more than a stadium. We were promised a symbol of hope. A place to uplift our youth, honor our elders, and ignite pride across our island.</a:t>
            </a:r>
          </a:p>
          <a:p>
            <a:pPr>
              <a:buNone/>
            </a:pPr>
            <a:r>
              <a:rPr lang="en-US" sz="1600" dirty="0"/>
              <a:t>What we have instead is a half-finished shell. A monument to broken promises, mismanagement, and political neglect.</a:t>
            </a:r>
          </a:p>
          <a:p>
            <a:pPr>
              <a:buNone/>
            </a:pPr>
            <a:endParaRPr lang="en-US" sz="1600" dirty="0"/>
          </a:p>
          <a:p>
            <a:pPr>
              <a:buNone/>
            </a:pPr>
            <a:r>
              <a:rPr lang="en-US" sz="1600" dirty="0"/>
              <a:t>$32.3 million later, and despite over 20 change orders, this project is still not complete. These change orders added more than 1,662 days, that’s 4.5 years of delay, and over $8 million in additional costs, including a $5.1 million supplemental contract in 2024. And while the people waited, no liquidated damages were enforced, and over $750,000 was paid beyond the physical progress.</a:t>
            </a:r>
          </a:p>
          <a:p>
            <a:pPr>
              <a:buNone/>
            </a:pPr>
            <a:endParaRPr lang="en-US" sz="1600" dirty="0"/>
          </a:p>
          <a:p>
            <a:pPr>
              <a:buNone/>
            </a:pPr>
            <a:r>
              <a:rPr lang="en-US" sz="1600" dirty="0"/>
              <a:t>Today, 78% of the funds have been spent, yet key components like elevators, restrooms, and site prep remain unfinished.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extBox 18">
            <a:extLst>
              <a:ext uri="{FF2B5EF4-FFF2-40B4-BE49-F238E27FC236}">
                <a16:creationId xmlns:a16="http://schemas.microsoft.com/office/drawing/2014/main" id="{C10915DD-1C24-0760-6ADF-22B5D87076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7258173"/>
              </p:ext>
            </p:extLst>
          </p:nvPr>
        </p:nvGraphicFramePr>
        <p:xfrm>
          <a:off x="457200" y="947452"/>
          <a:ext cx="8229600" cy="47056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08675632-ED74-581A-184D-7BA3C27E7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72813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Paul E. Joseph Stadium Project Timeline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DB30C8-AEA5-E79A-A1A5-FB5BCD6AFBDB}"/>
              </a:ext>
            </a:extLst>
          </p:cNvPr>
          <p:cNvSpPr txBox="1"/>
          <p:nvPr/>
        </p:nvSpPr>
        <p:spPr>
          <a:xfrm>
            <a:off x="237744" y="5530102"/>
            <a:ext cx="89062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1" dirty="0"/>
              <a:t>Note: Between 2015 and 2024, over 10 Change Orders added 1,662 days (4.5 years) to the project. Liquidated damages were not enforced, and over $750,000 was paid beyond physical progress. Multiple contracts were issued before prior scopes were completed, revealing critical failures in oversight and accountability.</a:t>
            </a:r>
            <a:endParaRPr lang="en-VI" b="1" i="1" dirty="0"/>
          </a:p>
        </p:txBody>
      </p:sp>
    </p:spTree>
    <p:extLst>
      <p:ext uri="{BB962C8B-B14F-4D97-AF65-F5344CB8AC3E}">
        <p14:creationId xmlns:p14="http://schemas.microsoft.com/office/powerpoint/2010/main" val="947167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3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Payment Disbursement by Year</a:t>
            </a:r>
            <a:br>
              <a:rPr lang="en-US" sz="3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3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180B622-C8B4-1611-BDD8-28D4E05D9A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407238"/>
            <a:ext cx="9144000" cy="538361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439ED50-C0CF-A2FB-D95D-02D905DB4F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92517" y="2456878"/>
            <a:ext cx="2386965" cy="22917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8C6E497-F374-3D8A-861A-84AD10C4A9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2634" y="2447988"/>
            <a:ext cx="2425700" cy="23006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5C68292-5019-AD6A-3EED-41FC48CFAC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5106" y="2456878"/>
            <a:ext cx="2425700" cy="23097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79EF977-356D-B1D3-E875-E0E923AFB3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9109" y="274638"/>
            <a:ext cx="6575587" cy="196225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B453C32-2B85-A3F7-EA67-859C9942F36E}"/>
              </a:ext>
            </a:extLst>
          </p:cNvPr>
          <p:cNvSpPr txBox="1"/>
          <p:nvPr/>
        </p:nvSpPr>
        <p:spPr>
          <a:xfrm>
            <a:off x="2134852" y="4959692"/>
            <a:ext cx="554126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400" b="1" dirty="0"/>
              <a:t>Summary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Combined expenditure: $345,700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Both areas remain non-functional and materially incomplete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Reported progress significantly overstates actual site readiness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Findings suggest potential oversight or misreporting of construction status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0271"/>
            <a:ext cx="8229600" cy="865239"/>
          </a:xfrm>
        </p:spPr>
        <p:txBody>
          <a:bodyPr>
            <a:normAutofit fontScale="90000"/>
          </a:bodyPr>
          <a:lstStyle/>
          <a:p>
            <a:r>
              <a:rPr lang="en-US" dirty="0"/>
              <a:t>	</a:t>
            </a:r>
            <a:r>
              <a:rPr lang="en-US" sz="2000" dirty="0"/>
              <a:t>	 																	</a:t>
            </a:r>
            <a:endParaRPr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A6351F-5228-8D56-7194-75632D6EEA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572" y="2172632"/>
            <a:ext cx="1384300" cy="21545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56A564B-2235-D4AD-4231-449A7444C6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2288377" y="2186603"/>
            <a:ext cx="1383030" cy="21405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725419-F6B4-156B-06BC-D54BC23053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3876912" y="2178346"/>
            <a:ext cx="2091055" cy="21431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8453C9B-6AD6-B04C-0FD3-592019E2DB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0631" y="2178346"/>
            <a:ext cx="1967247" cy="220207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10A59FC-2564-D500-D2A9-FCE1BD3FB2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192" y="133082"/>
            <a:ext cx="8293608" cy="195175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F561AC4-316B-430F-43C9-C430B3EC04C6}"/>
              </a:ext>
            </a:extLst>
          </p:cNvPr>
          <p:cNvSpPr txBox="1"/>
          <p:nvPr/>
        </p:nvSpPr>
        <p:spPr>
          <a:xfrm>
            <a:off x="2467237" y="4688498"/>
            <a:ext cx="470001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400" b="1" dirty="0"/>
              <a:t>Summary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Total reported expenditure: $855,100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No operational electrical infrastructure observed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Basic installation steps incomplete across all inspected areas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Reported 78% completion is not supported by on-site conditions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3F6AC-4F5A-0179-A1E2-73FEFEB0B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668807-351B-8420-2479-878F25F997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659" y="274638"/>
            <a:ext cx="8764682" cy="1613916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7FCB319-9F5F-1999-A651-919C9B9292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flipH="1">
            <a:off x="280054" y="2487168"/>
            <a:ext cx="2275112" cy="22709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78B64DD-E3C8-15F7-C576-1282CEE7B4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3166010" y="2487168"/>
            <a:ext cx="2084832" cy="22709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CD6E3C8-50F0-D50F-FFC9-9EA972AB19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1686" y="2487168"/>
            <a:ext cx="2215923" cy="227093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39C0A52-C88B-662B-DC6F-06D31DC11440}"/>
              </a:ext>
            </a:extLst>
          </p:cNvPr>
          <p:cNvSpPr txBox="1"/>
          <p:nvPr/>
        </p:nvSpPr>
        <p:spPr>
          <a:xfrm>
            <a:off x="2296888" y="4968519"/>
            <a:ext cx="512978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400" b="1" dirty="0"/>
              <a:t>Summary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Reported value: $195,000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No elevator equipment or components present on site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No structural, mechanical, or electrical systems installed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Elevator shaft appears incomplete and sealed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Reported 92.3% completion not supported by observed conditions</a:t>
            </a:r>
          </a:p>
        </p:txBody>
      </p:sp>
    </p:spTree>
    <p:extLst>
      <p:ext uri="{BB962C8B-B14F-4D97-AF65-F5344CB8AC3E}">
        <p14:creationId xmlns:p14="http://schemas.microsoft.com/office/powerpoint/2010/main" val="2392316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6C31E-413C-E5E4-C965-E52A43E2C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CBD7DDF-1C2E-83AF-6E04-F5AF827845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3716" y="1600200"/>
            <a:ext cx="6976568" cy="4525963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E8A4112-CE24-DC0C-8967-662DCAA54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706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15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D129C-146A-8678-D2DA-17D8CD04F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$32.3 Million Bought Us in </a:t>
            </a:r>
            <a:r>
              <a:rPr lang="en-US" b="1" dirty="0"/>
              <a:t>11 Years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FCE288-5258-5CF7-0418-237ADAC62A33}"/>
              </a:ext>
            </a:extLst>
          </p:cNvPr>
          <p:cNvSpPr txBox="1"/>
          <p:nvPr/>
        </p:nvSpPr>
        <p:spPr>
          <a:xfrm>
            <a:off x="2943728" y="4959385"/>
            <a:ext cx="351257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Total Allocated: $32.3M</a:t>
            </a:r>
            <a:br>
              <a:rPr lang="en-US" dirty="0"/>
            </a:br>
            <a:r>
              <a:rPr lang="en-US" b="1" dirty="0"/>
              <a:t>2020 Re-appropriation: $8.2M</a:t>
            </a:r>
            <a:br>
              <a:rPr lang="en-US" dirty="0"/>
            </a:br>
            <a:r>
              <a:rPr lang="en-US" b="1" dirty="0"/>
              <a:t>2024 Supplemental: $4.1M</a:t>
            </a:r>
            <a:br>
              <a:rPr lang="en-US" dirty="0"/>
            </a:br>
            <a:r>
              <a:rPr lang="en-US" b="1" dirty="0"/>
              <a:t>Reported Completion: 60.2%</a:t>
            </a:r>
            <a:br>
              <a:rPr lang="en-US" dirty="0"/>
            </a:br>
            <a:r>
              <a:rPr lang="en-US" b="1" dirty="0"/>
              <a:t>Elevator Completion Claim: 92.3%</a:t>
            </a: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0A4D8DF-783B-7F6F-DEBA-98C54ADFC0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327" y="1417639"/>
            <a:ext cx="8229600" cy="343782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2D0144D-7AF9-FBD9-F740-F6759293469C}"/>
              </a:ext>
            </a:extLst>
          </p:cNvPr>
          <p:cNvSpPr txBox="1"/>
          <p:nvPr/>
        </p:nvSpPr>
        <p:spPr>
          <a:xfrm>
            <a:off x="7123175" y="4774719"/>
            <a:ext cx="4572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/>
              <a:t>Photo taken July 2, 2025</a:t>
            </a:r>
            <a:endParaRPr lang="en-VI" sz="1100" dirty="0"/>
          </a:p>
        </p:txBody>
      </p:sp>
    </p:spTree>
    <p:extLst>
      <p:ext uri="{BB962C8B-B14F-4D97-AF65-F5344CB8AC3E}">
        <p14:creationId xmlns:p14="http://schemas.microsoft.com/office/powerpoint/2010/main" val="1310289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231BF440-39FA-4087-84CC-2EEC0BBDAF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7C22350-7E1C-AF04-F2FB-EBDB382C35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996" r="2956" b="-3"/>
          <a:stretch>
            <a:fillRect/>
          </a:stretch>
        </p:blipFill>
        <p:spPr>
          <a:xfrm>
            <a:off x="3662268" y="10"/>
            <a:ext cx="5481732" cy="33649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D0360E2-89BC-B17D-7089-D877B8FD7FF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2" b="4456"/>
          <a:stretch>
            <a:fillRect/>
          </a:stretch>
        </p:blipFill>
        <p:spPr>
          <a:xfrm>
            <a:off x="3662268" y="3493008"/>
            <a:ext cx="5481732" cy="336499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sp useBgFill="1">
        <p:nvSpPr>
          <p:cNvPr id="38" name="Freeform: Shape 37">
            <a:extLst>
              <a:ext uri="{FF2B5EF4-FFF2-40B4-BE49-F238E27FC236}">
                <a16:creationId xmlns:a16="http://schemas.microsoft.com/office/drawing/2014/main" id="{F04E4CBA-303B-48BD-8451-C2701CB0EE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72000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4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4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40" name="Freeform: Shape 39">
            <a:extLst>
              <a:ext uri="{FF2B5EF4-FFF2-40B4-BE49-F238E27FC236}">
                <a16:creationId xmlns:a16="http://schemas.microsoft.com/office/drawing/2014/main" id="{F6CA58B3-AFCC-4A40-9882-50D508087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65499" cy="6858000"/>
          </a:xfrm>
          <a:custGeom>
            <a:avLst/>
            <a:gdLst>
              <a:gd name="connsiteX0" fmla="*/ 0 w 6087332"/>
              <a:gd name="connsiteY0" fmla="*/ 0 h 6858000"/>
              <a:gd name="connsiteX1" fmla="*/ 4874355 w 6087332"/>
              <a:gd name="connsiteY1" fmla="*/ 0 h 6858000"/>
              <a:gd name="connsiteX2" fmla="*/ 4937337 w 6087332"/>
              <a:gd name="connsiteY2" fmla="*/ 69271 h 6858000"/>
              <a:gd name="connsiteX3" fmla="*/ 6087332 w 6087332"/>
              <a:gd name="connsiteY3" fmla="*/ 3429000 h 6858000"/>
              <a:gd name="connsiteX4" fmla="*/ 4937337 w 6087332"/>
              <a:gd name="connsiteY4" fmla="*/ 6788730 h 6858000"/>
              <a:gd name="connsiteX5" fmla="*/ 4874355 w 6087332"/>
              <a:gd name="connsiteY5" fmla="*/ 6858000 h 6858000"/>
              <a:gd name="connsiteX6" fmla="*/ 0 w 6087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7332" h="6858000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12" y="437388"/>
            <a:ext cx="4100576" cy="1665732"/>
          </a:xfrm>
        </p:spPr>
        <p:txBody>
          <a:bodyPr>
            <a:normAutofit/>
          </a:bodyPr>
          <a:lstStyle/>
          <a:p>
            <a:r>
              <a:rPr lang="en-US" sz="3000" b="1" dirty="0"/>
              <a:t>What $32 Million Should Look Like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75C56826-D4E5-42ED-8529-079651CB30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52144"/>
            <a:ext cx="96012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82095FCE-EF05-4443-B97A-85DEE3A5C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7158" y="2194560"/>
            <a:ext cx="3669030" cy="18288"/>
          </a:xfrm>
          <a:prstGeom prst="rect">
            <a:avLst/>
          </a:prstGeom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CA00AE6B-AA30-4CF8-BA6F-339B780AD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7158" y="2194560"/>
            <a:ext cx="366903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6042" y="2512611"/>
            <a:ext cx="3624602" cy="3664351"/>
          </a:xfrm>
        </p:spPr>
        <p:txBody>
          <a:bodyPr>
            <a:normAutofit/>
          </a:bodyPr>
          <a:lstStyle/>
          <a:p>
            <a:pPr>
              <a:defRPr sz="2000"/>
            </a:pPr>
            <a:r>
              <a:rPr lang="en-US" sz="1700" dirty="0"/>
              <a:t>Installed elevator with operational cab (as claimed to be 92% complete)</a:t>
            </a:r>
          </a:p>
          <a:p>
            <a:pPr>
              <a:defRPr sz="2000"/>
            </a:pPr>
            <a:r>
              <a:rPr lang="en-US" sz="1700" dirty="0"/>
              <a:t>Fully constructed and roofed bleacher sections with seating</a:t>
            </a:r>
          </a:p>
          <a:p>
            <a:pPr>
              <a:defRPr sz="2000"/>
            </a:pPr>
            <a:r>
              <a:rPr lang="en-US" sz="1700" dirty="0"/>
              <a:t>Restrooms with plumbing, fixtures, and lighting</a:t>
            </a:r>
          </a:p>
          <a:p>
            <a:pPr>
              <a:defRPr sz="2000"/>
            </a:pPr>
            <a:r>
              <a:rPr lang="en-US" sz="1700" dirty="0"/>
              <a:t>Turf-ready field with drainage and base preparation</a:t>
            </a:r>
          </a:p>
          <a:p>
            <a:pPr>
              <a:defRPr sz="2000"/>
            </a:pPr>
            <a:r>
              <a:rPr lang="en-US" sz="1700" dirty="0"/>
              <a:t>Operational Carnival Village venue with solar power, lighting, and finishes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1703</TotalTime>
  <Words>665</Words>
  <Application>Microsoft Office PowerPoint</Application>
  <PresentationFormat>On-screen Show (4:3)</PresentationFormat>
  <Paragraphs>59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Paul E. Joseph Stadium Hearing</vt:lpstr>
      <vt:lpstr>Paul E. Joseph Stadium Project Timeline</vt:lpstr>
      <vt:lpstr>Payment Disbursement by Year </vt:lpstr>
      <vt:lpstr>PowerPoint Presentation</vt:lpstr>
      <vt:lpstr>                    </vt:lpstr>
      <vt:lpstr>PowerPoint Presentation</vt:lpstr>
      <vt:lpstr>PowerPoint Presentation</vt:lpstr>
      <vt:lpstr>What $32.3 Million Bought Us in 11 Years </vt:lpstr>
      <vt:lpstr>What $32 Million Should Look Like</vt:lpstr>
      <vt:lpstr>Public Funds Deserve Public Accountability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Judy Torres</dc:creator>
  <cp:keywords/>
  <dc:description>generated using python-pptx</dc:description>
  <cp:lastModifiedBy>Judy Torres</cp:lastModifiedBy>
  <cp:revision>31</cp:revision>
  <dcterms:created xsi:type="dcterms:W3CDTF">2013-01-27T09:14:16Z</dcterms:created>
  <dcterms:modified xsi:type="dcterms:W3CDTF">2025-07-18T08:12:08Z</dcterms:modified>
  <cp:category/>
</cp:coreProperties>
</file>